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Ex1.xml" ContentType="application/vnd.ms-office.chartex+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Ex2.xml" ContentType="application/vnd.ms-office.chartex+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Ex3.xml" ContentType="application/vnd.ms-office.chartex+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48"/>
  </p:notesMasterIdLst>
  <p:sldIdLst>
    <p:sldId id="268" r:id="rId6"/>
    <p:sldId id="303" r:id="rId7"/>
    <p:sldId id="273" r:id="rId8"/>
    <p:sldId id="285" r:id="rId9"/>
    <p:sldId id="311" r:id="rId10"/>
    <p:sldId id="260" r:id="rId11"/>
    <p:sldId id="312" r:id="rId12"/>
    <p:sldId id="318" r:id="rId13"/>
    <p:sldId id="310" r:id="rId14"/>
    <p:sldId id="313" r:id="rId15"/>
    <p:sldId id="280" r:id="rId16"/>
    <p:sldId id="281" r:id="rId17"/>
    <p:sldId id="278" r:id="rId18"/>
    <p:sldId id="272" r:id="rId19"/>
    <p:sldId id="304" r:id="rId20"/>
    <p:sldId id="269" r:id="rId21"/>
    <p:sldId id="275" r:id="rId22"/>
    <p:sldId id="276" r:id="rId23"/>
    <p:sldId id="302" r:id="rId24"/>
    <p:sldId id="301" r:id="rId25"/>
    <p:sldId id="271" r:id="rId26"/>
    <p:sldId id="274" r:id="rId27"/>
    <p:sldId id="294" r:id="rId28"/>
    <p:sldId id="286" r:id="rId29"/>
    <p:sldId id="300" r:id="rId30"/>
    <p:sldId id="291" r:id="rId31"/>
    <p:sldId id="292" r:id="rId32"/>
    <p:sldId id="293" r:id="rId33"/>
    <p:sldId id="295" r:id="rId34"/>
    <p:sldId id="296" r:id="rId35"/>
    <p:sldId id="315" r:id="rId36"/>
    <p:sldId id="289" r:id="rId37"/>
    <p:sldId id="290" r:id="rId38"/>
    <p:sldId id="298" r:id="rId39"/>
    <p:sldId id="299" r:id="rId40"/>
    <p:sldId id="288" r:id="rId41"/>
    <p:sldId id="305" r:id="rId42"/>
    <p:sldId id="317" r:id="rId43"/>
    <p:sldId id="307" r:id="rId44"/>
    <p:sldId id="308" r:id="rId45"/>
    <p:sldId id="309" r:id="rId46"/>
    <p:sldId id="31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58D35E-A737-5925-E818-106B47E81EEA}" name="Smither, Betsy" initials="ES" userId="S::Betsy.Smither@orau.org::4cf4bfa0-3612-4f47-aeeb-dfe78cb8dc41" providerId="AD"/>
  <p188:author id="{5A06EB8A-DD8F-1E8F-609B-5551C36B215C}" name="Krause, Diane" initials="KD" userId="S::Diane.Krause@orau.org::49036f10-8dd5-4371-b778-761b9b6fb639" providerId="AD"/>
  <p188:author id="{454C839F-D2A1-B45E-55EE-A98714A96DE2}" name="Chyka, Katherine" initials="KC" userId="S::Katherine.Chyka@orau.org::5025a610-c9c0-4a6f-b06f-35a3fc2664e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5FF"/>
    <a:srgbClr val="4E58EC"/>
    <a:srgbClr val="3B7D24"/>
    <a:srgbClr val="FFB7CF"/>
    <a:srgbClr val="59C23B"/>
    <a:srgbClr val="FFA7EA"/>
    <a:srgbClr val="0866FF"/>
    <a:srgbClr val="FD01C2"/>
    <a:srgbClr val="FE0965"/>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442" autoAdjust="0"/>
  </p:normalViewPr>
  <p:slideViewPr>
    <p:cSldViewPr snapToGrid="0">
      <p:cViewPr varScale="1">
        <p:scale>
          <a:sx n="66" d="100"/>
          <a:sy n="66" d="100"/>
        </p:scale>
        <p:origin x="79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orau.net\files\users\kraused\My%20Documents\__FY24%20Projects\NCBDDD\Year-End%20NPN%20report\_NPNs_using_FASDNPN%20-%20Sept23-Aug24%20THIS%20ON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orau.net\files\users\kraused\My%20Documents\__FY24%20Projects\NCBDDD\Year-End%20NPN%20report\_NPNs_using_FASDNPN%20-%20Sept23-Aug24%20THIS%20ONE.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oleObject" Target="file:///\\orau.net\files\users\kraused\My%20Documents\__FY24%20Projects\NCBDDD\Year-End%20NPN%20report\_NPNs_using_FASDNPN%20-%20Sept23-Aug24%20THIS%20ONE.xlsx" TargetMode="External"/><Relationship Id="rId2" Type="http://schemas.microsoft.com/office/2011/relationships/chartColorStyle" Target="colors14.xml"/><Relationship Id="rId1" Type="http://schemas.microsoft.com/office/2011/relationships/chartStyle" Target="style14.xml"/></Relationships>
</file>

<file path=ppt/charts/_rels/chart12.xml.rels><?xml version="1.0" encoding="UTF-8" standalone="yes"?>
<Relationships xmlns="http://schemas.openxmlformats.org/package/2006/relationships"><Relationship Id="rId3" Type="http://schemas.openxmlformats.org/officeDocument/2006/relationships/oleObject" Target="file:///\\orau.net\files\users\kraused\My%20Documents\__FY24%20Projects\NCBDDD\Year-End%20NPN%20report\_NPNs_using_FASDNPN%20-%20Sept23-Aug24%20THIS%20ONE.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orau.net\files\users\kraused\My%20Documents\__FY24%20Projects\NCBDDD\Year-End%20NPN%20report\_NPNs_using_FASDNPN%20-%20Sept23-Aug24%20THIS%20ON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orau.net\files\users\kraused\My%20Documents\__FY24%20Projects\NCBDDD\Year-End%20NPN%20report\_NPNs_using_FASDNPN%20-%20Sept23-Aug24%20THIS%20ON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orau.net\files\users\kraused\My%20Documents\__FY24%20Projects\NCBDDD\Year-End%20NPN%20report\Excel%20social%20media%20data\All%20NPN%20posts%20Jan%202023%20-%20March%202024_dk.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orau.net\files\users\kraused\My%20Documents\__FY24%20Projects\NCBDDD\Year-End%20NPN%20report\Excel%20social%20media%20data\All%20NPN%20posts%20Jan%202023%20-%20Sept%202024_d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orau.net\files\users\kraused\My%20Documents\__FY24%20Projects\NCBDDD\Year-End%20NPN%20report\Excel%20social%20media%20data\All%20NPN%20posts%20Jan%202023%20-%20Sept%202024_dk.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orau.net\files\users\kraused\My%20Documents\__FY24%20Projects\NCBDDD\Year-End%20NPN%20report\_NPNs_using_FASDNPN%20-%20Sept23-Aug24%20THIS%20ONE.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orau.net\files\users\kraused\My%20Documents\__FY24%20Projects\NCBDDD\Year-End%20NPN%20report\_NPNs_using_FASDNPN%20-%20Sept23-Aug24%20THIS%20ON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orau.net\files\users\kraused\My%20Documents\__FY24%20Projects\NCBDDD\Year-End%20NPN%20report\_NPNs_using_FASDNPN%20-%20Sept23-Aug24%20THIS%20ONE.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orau.net\files\users\kraused\My%20Documents\__FY24%20Projects\NCBDDD\Year-End%20NPN%20report\_NPNs_using_FASDNPN%20-%20Sept23-Aug24%20THIS%20ONE.xlsx" TargetMode="External"/><Relationship Id="rId4" Type="http://schemas.openxmlformats.org/officeDocument/2006/relationships/themeOverride" Target="../theme/themeOverride2.xml"/></Relationships>
</file>

<file path=ppt/charts/_rels/chartEx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s>
</file>

<file path=ppt/charts/_rels/chartEx3.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orau.net\files\users\kraused\My%20Documents\__FY24%20Projects\NCBDDD\Year-End%20NPN%20report\_NPNs_using_FASDNPN%20-%20Sept23-Aug24%20THIS%20ONE.xlsx" TargetMode="External"/><Relationship Id="rId4"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[_NPNs_using_FASDNPN - Sept23-Aug24 THIS ONE.xlsx]BC-collab NEW!PivotTable4</c:name>
    <c:fmtId val="3"/>
  </c:pivotSource>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ontserrat" panose="00000500000000000000" pitchFamily="2" charset="0"/>
                <a:ea typeface="+mn-ea"/>
                <a:cs typeface="+mn-cs"/>
              </a:defRPr>
            </a:pPr>
            <a:r>
              <a:rPr lang="en-US" sz="2000" b="0" dirty="0">
                <a:solidFill>
                  <a:schemeClr val="tx1"/>
                </a:solidFill>
                <a:latin typeface="Montserrat Medium" panose="00000600000000000000" pitchFamily="50" charset="0"/>
              </a:rPr>
              <a:t>Products on which NPN organizations collaborated with another national partner</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ontserrat" panose="00000500000000000000" pitchFamily="2"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'BC-collab NEW'!$AH$2</c:f>
              <c:strCache>
                <c:ptCount val="1"/>
                <c:pt idx="0">
                  <c:v>Total</c:v>
                </c:pt>
              </c:strCache>
            </c:strRef>
          </c:tx>
          <c:spPr>
            <a:solidFill>
              <a:srgbClr val="59C23B"/>
            </a:solidFill>
            <a:ln>
              <a:noFill/>
            </a:ln>
            <a:effectLst/>
          </c:spPr>
          <c:invertIfNegative val="0"/>
          <c:cat>
            <c:multiLvlStrRef>
              <c:f>'BC-collab NEW'!$AG$3:$AG$12</c:f>
              <c:multiLvlStrCache>
                <c:ptCount val="8"/>
                <c:lvl>
                  <c:pt idx="0">
                    <c:v>CDC Let's Talk materials</c:v>
                  </c:pt>
                  <c:pt idx="1">
                    <c:v>Professional meeting/conference</c:v>
                  </c:pt>
                  <c:pt idx="2">
                    <c:v>Interviews for NPN Spotlight Series</c:v>
                  </c:pt>
                  <c:pt idx="3">
                    <c:v>Virtual learning community</c:v>
                  </c:pt>
                  <c:pt idx="4">
                    <c:v>Webinar</c:v>
                  </c:pt>
                  <c:pt idx="5">
                    <c:v>Article</c:v>
                  </c:pt>
                  <c:pt idx="6">
                    <c:v>CME activity</c:v>
                  </c:pt>
                  <c:pt idx="7">
                    <c:v>Social media discussion</c:v>
                  </c:pt>
                </c:lvl>
                <c:lvl>
                  <c:pt idx="0">
                    <c:v>Collaboration</c:v>
                  </c:pt>
                </c:lvl>
              </c:multiLvlStrCache>
            </c:multiLvlStrRef>
          </c:cat>
          <c:val>
            <c:numRef>
              <c:f>'BC-collab NEW'!$AH$3:$AH$12</c:f>
              <c:numCache>
                <c:formatCode>General</c:formatCode>
                <c:ptCount val="8"/>
                <c:pt idx="0">
                  <c:v>7</c:v>
                </c:pt>
                <c:pt idx="1">
                  <c:v>6</c:v>
                </c:pt>
                <c:pt idx="2">
                  <c:v>5</c:v>
                </c:pt>
                <c:pt idx="3">
                  <c:v>2</c:v>
                </c:pt>
                <c:pt idx="4">
                  <c:v>1</c:v>
                </c:pt>
                <c:pt idx="5">
                  <c:v>1</c:v>
                </c:pt>
                <c:pt idx="6">
                  <c:v>1</c:v>
                </c:pt>
                <c:pt idx="7">
                  <c:v>1</c:v>
                </c:pt>
              </c:numCache>
            </c:numRef>
          </c:val>
          <c:extLst>
            <c:ext xmlns:c16="http://schemas.microsoft.com/office/drawing/2014/chart" uri="{C3380CC4-5D6E-409C-BE32-E72D297353CC}">
              <c16:uniqueId val="{00000000-B127-4409-B28E-E0CA07FAE4ED}"/>
            </c:ext>
          </c:extLst>
        </c:ser>
        <c:dLbls>
          <c:showLegendKey val="0"/>
          <c:showVal val="0"/>
          <c:showCatName val="0"/>
          <c:showSerName val="0"/>
          <c:showPercent val="0"/>
          <c:showBubbleSize val="0"/>
        </c:dLbls>
        <c:gapWidth val="182"/>
        <c:axId val="829541743"/>
        <c:axId val="829517263"/>
      </c:barChart>
      <c:catAx>
        <c:axId val="8295417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829517263"/>
        <c:crosses val="autoZero"/>
        <c:auto val="1"/>
        <c:lblAlgn val="ctr"/>
        <c:lblOffset val="100"/>
        <c:noMultiLvlLbl val="0"/>
      </c:catAx>
      <c:valAx>
        <c:axId val="829517263"/>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829541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a:outerShdw blurRad="50800" dist="38100" dir="2700000" algn="tl" rotWithShape="0">
        <a:prstClr val="black">
          <a:alpha val="40000"/>
        </a:prstClr>
      </a:outerShdw>
    </a:effectLst>
  </c:spPr>
  <c:txPr>
    <a:bodyPr/>
    <a:lstStyle/>
    <a:p>
      <a:pPr>
        <a:defRPr sz="1400">
          <a:latin typeface="Montserrat" panose="00000500000000000000" pitchFamily="2"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[_NPNs_using_FASDNPN - Sept23-Aug24 THIS ONE.xlsx]Month!PivotTable1</c:name>
    <c:fmtId val="14"/>
  </c:pivotSource>
  <c:chart>
    <c:autoTitleDeleted val="1"/>
    <c:pivotFmts>
      <c:pivotFmt>
        <c:idx val="0"/>
        <c:spPr>
          <a:solidFill>
            <a:schemeClr val="accent1"/>
          </a:solidFill>
          <a:ln>
            <a:noFill/>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Month!$C$3</c:f>
              <c:strCache>
                <c:ptCount val="1"/>
                <c:pt idx="0">
                  <c:v>Total Posts</c:v>
                </c:pt>
              </c:strCache>
            </c:strRef>
          </c:tx>
          <c:spPr>
            <a:solidFill>
              <a:srgbClr val="00B5FF"/>
            </a:solidFill>
            <a:ln>
              <a:noFill/>
            </a:ln>
            <a:effectLst/>
          </c:spPr>
          <c:invertIfNegative val="0"/>
          <c:cat>
            <c:strRef>
              <c:f>Month!$B$4:$B$17</c:f>
              <c:strCache>
                <c:ptCount val="13"/>
                <c:pt idx="0">
                  <c:v>September 2023</c:v>
                </c:pt>
                <c:pt idx="1">
                  <c:v>October 2023</c:v>
                </c:pt>
                <c:pt idx="2">
                  <c:v>November 2023</c:v>
                </c:pt>
                <c:pt idx="3">
                  <c:v>December 2023</c:v>
                </c:pt>
                <c:pt idx="4">
                  <c:v>January 2024</c:v>
                </c:pt>
                <c:pt idx="5">
                  <c:v>February 2024</c:v>
                </c:pt>
                <c:pt idx="6">
                  <c:v>March 2024</c:v>
                </c:pt>
                <c:pt idx="7">
                  <c:v>April 2024</c:v>
                </c:pt>
                <c:pt idx="8">
                  <c:v>May 2024</c:v>
                </c:pt>
                <c:pt idx="9">
                  <c:v>June 2024</c:v>
                </c:pt>
                <c:pt idx="10">
                  <c:v>July 2024</c:v>
                </c:pt>
                <c:pt idx="11">
                  <c:v>August 2024</c:v>
                </c:pt>
                <c:pt idx="12">
                  <c:v>September 2024</c:v>
                </c:pt>
              </c:strCache>
            </c:strRef>
          </c:cat>
          <c:val>
            <c:numRef>
              <c:f>Month!$C$4:$C$17</c:f>
              <c:numCache>
                <c:formatCode>General</c:formatCode>
                <c:ptCount val="13"/>
                <c:pt idx="0">
                  <c:v>119</c:v>
                </c:pt>
                <c:pt idx="1">
                  <c:v>10</c:v>
                </c:pt>
                <c:pt idx="2">
                  <c:v>4</c:v>
                </c:pt>
                <c:pt idx="3">
                  <c:v>37</c:v>
                </c:pt>
                <c:pt idx="4">
                  <c:v>145</c:v>
                </c:pt>
                <c:pt idx="5">
                  <c:v>18</c:v>
                </c:pt>
                <c:pt idx="6">
                  <c:v>51</c:v>
                </c:pt>
                <c:pt idx="7">
                  <c:v>14</c:v>
                </c:pt>
                <c:pt idx="8">
                  <c:v>18</c:v>
                </c:pt>
                <c:pt idx="9">
                  <c:v>5</c:v>
                </c:pt>
                <c:pt idx="10">
                  <c:v>4</c:v>
                </c:pt>
                <c:pt idx="11">
                  <c:v>2</c:v>
                </c:pt>
                <c:pt idx="12">
                  <c:v>107</c:v>
                </c:pt>
              </c:numCache>
            </c:numRef>
          </c:val>
          <c:extLst>
            <c:ext xmlns:c16="http://schemas.microsoft.com/office/drawing/2014/chart" uri="{C3380CC4-5D6E-409C-BE32-E72D297353CC}">
              <c16:uniqueId val="{00000000-9E11-40E7-B468-B41A7D8D8A07}"/>
            </c:ext>
          </c:extLst>
        </c:ser>
        <c:dLbls>
          <c:showLegendKey val="0"/>
          <c:showVal val="0"/>
          <c:showCatName val="0"/>
          <c:showSerName val="0"/>
          <c:showPercent val="0"/>
          <c:showBubbleSize val="0"/>
        </c:dLbls>
        <c:gapWidth val="150"/>
        <c:axId val="1026938288"/>
        <c:axId val="1026918128"/>
      </c:barChart>
      <c:lineChart>
        <c:grouping val="standard"/>
        <c:varyColors val="0"/>
        <c:ser>
          <c:idx val="1"/>
          <c:order val="1"/>
          <c:tx>
            <c:strRef>
              <c:f>Month!$D$3</c:f>
              <c:strCache>
                <c:ptCount val="1"/>
                <c:pt idx="0">
                  <c:v>Sum of Engagement</c:v>
                </c:pt>
              </c:strCache>
            </c:strRef>
          </c:tx>
          <c:spPr>
            <a:ln w="28575" cap="rnd">
              <a:solidFill>
                <a:srgbClr val="3B7D24"/>
              </a:solidFill>
              <a:round/>
            </a:ln>
            <a:effectLst/>
          </c:spPr>
          <c:marker>
            <c:symbol val="none"/>
          </c:marker>
          <c:cat>
            <c:strRef>
              <c:f>Month!$B$4:$B$17</c:f>
              <c:strCache>
                <c:ptCount val="13"/>
                <c:pt idx="0">
                  <c:v>September 2023</c:v>
                </c:pt>
                <c:pt idx="1">
                  <c:v>October 2023</c:v>
                </c:pt>
                <c:pt idx="2">
                  <c:v>November 2023</c:v>
                </c:pt>
                <c:pt idx="3">
                  <c:v>December 2023</c:v>
                </c:pt>
                <c:pt idx="4">
                  <c:v>January 2024</c:v>
                </c:pt>
                <c:pt idx="5">
                  <c:v>February 2024</c:v>
                </c:pt>
                <c:pt idx="6">
                  <c:v>March 2024</c:v>
                </c:pt>
                <c:pt idx="7">
                  <c:v>April 2024</c:v>
                </c:pt>
                <c:pt idx="8">
                  <c:v>May 2024</c:v>
                </c:pt>
                <c:pt idx="9">
                  <c:v>June 2024</c:v>
                </c:pt>
                <c:pt idx="10">
                  <c:v>July 2024</c:v>
                </c:pt>
                <c:pt idx="11">
                  <c:v>August 2024</c:v>
                </c:pt>
                <c:pt idx="12">
                  <c:v>September 2024</c:v>
                </c:pt>
              </c:strCache>
            </c:strRef>
          </c:cat>
          <c:val>
            <c:numRef>
              <c:f>Month!$D$4:$D$17</c:f>
              <c:numCache>
                <c:formatCode>General</c:formatCode>
                <c:ptCount val="13"/>
                <c:pt idx="0">
                  <c:v>701</c:v>
                </c:pt>
                <c:pt idx="1">
                  <c:v>34</c:v>
                </c:pt>
                <c:pt idx="2">
                  <c:v>7</c:v>
                </c:pt>
                <c:pt idx="3">
                  <c:v>157</c:v>
                </c:pt>
                <c:pt idx="4">
                  <c:v>922</c:v>
                </c:pt>
                <c:pt idx="5">
                  <c:v>56</c:v>
                </c:pt>
                <c:pt idx="6">
                  <c:v>89</c:v>
                </c:pt>
                <c:pt idx="7">
                  <c:v>147</c:v>
                </c:pt>
                <c:pt idx="8">
                  <c:v>129</c:v>
                </c:pt>
                <c:pt idx="9">
                  <c:v>125</c:v>
                </c:pt>
                <c:pt idx="10">
                  <c:v>16</c:v>
                </c:pt>
                <c:pt idx="11">
                  <c:v>24</c:v>
                </c:pt>
                <c:pt idx="12">
                  <c:v>583</c:v>
                </c:pt>
              </c:numCache>
            </c:numRef>
          </c:val>
          <c:smooth val="0"/>
          <c:extLst>
            <c:ext xmlns:c16="http://schemas.microsoft.com/office/drawing/2014/chart" uri="{C3380CC4-5D6E-409C-BE32-E72D297353CC}">
              <c16:uniqueId val="{00000001-9E11-40E7-B468-B41A7D8D8A07}"/>
            </c:ext>
          </c:extLst>
        </c:ser>
        <c:dLbls>
          <c:showLegendKey val="0"/>
          <c:showVal val="0"/>
          <c:showCatName val="0"/>
          <c:showSerName val="0"/>
          <c:showPercent val="0"/>
          <c:showBubbleSize val="0"/>
        </c:dLbls>
        <c:marker val="1"/>
        <c:smooth val="0"/>
        <c:axId val="1026954128"/>
        <c:axId val="1026950288"/>
      </c:lineChart>
      <c:catAx>
        <c:axId val="102695412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r>
                  <a:rPr lang="en-US" b="1" dirty="0"/>
                  <a:t>Month</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026950288"/>
        <c:crosses val="autoZero"/>
        <c:auto val="1"/>
        <c:lblAlgn val="ctr"/>
        <c:lblOffset val="100"/>
        <c:noMultiLvlLbl val="0"/>
      </c:catAx>
      <c:valAx>
        <c:axId val="1026950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r>
                  <a:rPr lang="en-US" b="1" dirty="0"/>
                  <a:t>Engagements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026954128"/>
        <c:crosses val="autoZero"/>
        <c:crossBetween val="between"/>
      </c:valAx>
      <c:valAx>
        <c:axId val="1026918128"/>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r>
                  <a:rPr lang="en-US" b="1" dirty="0"/>
                  <a:t>Number of</a:t>
                </a:r>
                <a:r>
                  <a:rPr lang="en-US" b="1" baseline="0" dirty="0"/>
                  <a:t> Posts</a:t>
                </a:r>
                <a:endParaRPr lang="en-US" b="1"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026938288"/>
        <c:crosses val="max"/>
        <c:crossBetween val="between"/>
      </c:valAx>
      <c:catAx>
        <c:axId val="1026938288"/>
        <c:scaling>
          <c:orientation val="minMax"/>
        </c:scaling>
        <c:delete val="1"/>
        <c:axPos val="b"/>
        <c:numFmt formatCode="General" sourceLinked="1"/>
        <c:majorTickMark val="out"/>
        <c:minorTickMark val="none"/>
        <c:tickLblPos val="nextTo"/>
        <c:crossAx val="1026918128"/>
        <c:crosses val="autoZero"/>
        <c:auto val="1"/>
        <c:lblAlgn val="ctr"/>
        <c:lblOffset val="100"/>
        <c:noMultiLvlLbl val="0"/>
      </c:catAx>
      <c:spPr>
        <a:noFill/>
        <a:ln>
          <a:noFill/>
        </a:ln>
        <a:effectLst/>
      </c:spPr>
    </c:plotArea>
    <c:legend>
      <c:legendPos val="r"/>
      <c:layout>
        <c:manualLayout>
          <c:xMode val="edge"/>
          <c:yMode val="edge"/>
          <c:x val="0.79688018489876267"/>
          <c:y val="4.6507988004840149E-2"/>
          <c:w val="0.19753945795838021"/>
          <c:h val="0.127474001718604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E58EC"/>
      </a:solidFill>
    </a:ln>
    <a:effectLst>
      <a:outerShdw blurRad="50800" dist="38100" dir="2700000" algn="tl" rotWithShape="0">
        <a:prstClr val="black">
          <a:alpha val="40000"/>
        </a:prstClr>
      </a:outerShdw>
    </a:effectLst>
  </c:spPr>
  <c:txPr>
    <a:bodyPr/>
    <a:lstStyle/>
    <a:p>
      <a:pPr>
        <a:defRPr sz="1400">
          <a:latin typeface="Montserrat" panose="00000500000000000000" pitchFamily="2" charset="0"/>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[_NPNs_using_FASDNPN - Sept23-Aug24 THIS ONE.xlsx]Shared Images!PivotTable3</c:name>
    <c:fmtId val="19"/>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'Shared Images'!$C$3</c:f>
              <c:strCache>
                <c:ptCount val="1"/>
                <c:pt idx="0">
                  <c:v>Total Posts</c:v>
                </c:pt>
              </c:strCache>
            </c:strRef>
          </c:tx>
          <c:spPr>
            <a:solidFill>
              <a:srgbClr val="00B5FF"/>
            </a:solidFill>
            <a:ln>
              <a:noFill/>
            </a:ln>
            <a:effectLst/>
          </c:spPr>
          <c:invertIfNegative val="0"/>
          <c:cat>
            <c:strRef>
              <c:f>'Shared Images'!$B$4:$B$16</c:f>
              <c:strCache>
                <c:ptCount val="12"/>
                <c:pt idx="0">
                  <c:v>NPN org's image</c:v>
                </c:pt>
                <c:pt idx="1">
                  <c:v>NPN Toolkit image</c:v>
                </c:pt>
                <c:pt idx="2">
                  <c:v>Stock photo</c:v>
                </c:pt>
                <c:pt idx="3">
                  <c:v>Partner post of NPN org's image</c:v>
                </c:pt>
                <c:pt idx="4">
                  <c:v>CDC image</c:v>
                </c:pt>
                <c:pt idx="5">
                  <c:v>FASD Video Series 2024</c:v>
                </c:pt>
                <c:pt idx="6">
                  <c:v>Other org's image (not NPN)</c:v>
                </c:pt>
                <c:pt idx="7">
                  <c:v>Original photo</c:v>
                </c:pt>
                <c:pt idx="8">
                  <c:v>Resource screenshot</c:v>
                </c:pt>
                <c:pt idx="9">
                  <c:v>NPN Spotlight Series animation</c:v>
                </c:pt>
                <c:pt idx="10">
                  <c:v>Let's Talk video</c:v>
                </c:pt>
                <c:pt idx="11">
                  <c:v>FASD Awareness Month video</c:v>
                </c:pt>
              </c:strCache>
            </c:strRef>
          </c:cat>
          <c:val>
            <c:numRef>
              <c:f>'Shared Images'!$C$4:$C$16</c:f>
              <c:numCache>
                <c:formatCode>General</c:formatCode>
                <c:ptCount val="12"/>
                <c:pt idx="0">
                  <c:v>81</c:v>
                </c:pt>
                <c:pt idx="1">
                  <c:v>64</c:v>
                </c:pt>
                <c:pt idx="2">
                  <c:v>41</c:v>
                </c:pt>
                <c:pt idx="3">
                  <c:v>31</c:v>
                </c:pt>
                <c:pt idx="4">
                  <c:v>28</c:v>
                </c:pt>
                <c:pt idx="5">
                  <c:v>23</c:v>
                </c:pt>
                <c:pt idx="6">
                  <c:v>13</c:v>
                </c:pt>
                <c:pt idx="7">
                  <c:v>7</c:v>
                </c:pt>
                <c:pt idx="8">
                  <c:v>2</c:v>
                </c:pt>
                <c:pt idx="9">
                  <c:v>2</c:v>
                </c:pt>
                <c:pt idx="10">
                  <c:v>2</c:v>
                </c:pt>
                <c:pt idx="11">
                  <c:v>1</c:v>
                </c:pt>
              </c:numCache>
            </c:numRef>
          </c:val>
          <c:extLst>
            <c:ext xmlns:c16="http://schemas.microsoft.com/office/drawing/2014/chart" uri="{C3380CC4-5D6E-409C-BE32-E72D297353CC}">
              <c16:uniqueId val="{00000000-EE9D-42D1-A57D-2BD973662CE3}"/>
            </c:ext>
          </c:extLst>
        </c:ser>
        <c:dLbls>
          <c:showLegendKey val="0"/>
          <c:showVal val="0"/>
          <c:showCatName val="0"/>
          <c:showSerName val="0"/>
          <c:showPercent val="0"/>
          <c:showBubbleSize val="0"/>
        </c:dLbls>
        <c:gapWidth val="219"/>
        <c:overlap val="-27"/>
        <c:axId val="665839087"/>
        <c:axId val="665837167"/>
      </c:barChart>
      <c:lineChart>
        <c:grouping val="standard"/>
        <c:varyColors val="0"/>
        <c:ser>
          <c:idx val="1"/>
          <c:order val="1"/>
          <c:tx>
            <c:strRef>
              <c:f>'Shared Images'!$D$3</c:f>
              <c:strCache>
                <c:ptCount val="1"/>
                <c:pt idx="0">
                  <c:v>Sum of Engagement</c:v>
                </c:pt>
              </c:strCache>
            </c:strRef>
          </c:tx>
          <c:spPr>
            <a:ln w="28575" cap="rnd">
              <a:solidFill>
                <a:srgbClr val="3B7D24"/>
              </a:solidFill>
              <a:round/>
            </a:ln>
            <a:effectLst/>
          </c:spPr>
          <c:marker>
            <c:symbol val="none"/>
          </c:marker>
          <c:cat>
            <c:strRef>
              <c:f>'Shared Images'!$B$4:$B$16</c:f>
              <c:strCache>
                <c:ptCount val="12"/>
                <c:pt idx="0">
                  <c:v>NPN org's image</c:v>
                </c:pt>
                <c:pt idx="1">
                  <c:v>NPN Toolkit image</c:v>
                </c:pt>
                <c:pt idx="2">
                  <c:v>Stock photo</c:v>
                </c:pt>
                <c:pt idx="3">
                  <c:v>Partner post of NPN org's image</c:v>
                </c:pt>
                <c:pt idx="4">
                  <c:v>CDC image</c:v>
                </c:pt>
                <c:pt idx="5">
                  <c:v>FASD Video Series 2024</c:v>
                </c:pt>
                <c:pt idx="6">
                  <c:v>Other org's image (not NPN)</c:v>
                </c:pt>
                <c:pt idx="7">
                  <c:v>Original photo</c:v>
                </c:pt>
                <c:pt idx="8">
                  <c:v>Resource screenshot</c:v>
                </c:pt>
                <c:pt idx="9">
                  <c:v>NPN Spotlight Series animation</c:v>
                </c:pt>
                <c:pt idx="10">
                  <c:v>Let's Talk video</c:v>
                </c:pt>
                <c:pt idx="11">
                  <c:v>FASD Awareness Month video</c:v>
                </c:pt>
              </c:strCache>
            </c:strRef>
          </c:cat>
          <c:val>
            <c:numRef>
              <c:f>'Shared Images'!$D$4:$D$16</c:f>
              <c:numCache>
                <c:formatCode>General</c:formatCode>
                <c:ptCount val="12"/>
                <c:pt idx="0">
                  <c:v>1105</c:v>
                </c:pt>
                <c:pt idx="1">
                  <c:v>288</c:v>
                </c:pt>
                <c:pt idx="2">
                  <c:v>341</c:v>
                </c:pt>
                <c:pt idx="3">
                  <c:v>187</c:v>
                </c:pt>
                <c:pt idx="4">
                  <c:v>123</c:v>
                </c:pt>
                <c:pt idx="5">
                  <c:v>116</c:v>
                </c:pt>
                <c:pt idx="6">
                  <c:v>52</c:v>
                </c:pt>
                <c:pt idx="7">
                  <c:v>237</c:v>
                </c:pt>
                <c:pt idx="8">
                  <c:v>6</c:v>
                </c:pt>
                <c:pt idx="9">
                  <c:v>6</c:v>
                </c:pt>
                <c:pt idx="10">
                  <c:v>4</c:v>
                </c:pt>
                <c:pt idx="11">
                  <c:v>3</c:v>
                </c:pt>
              </c:numCache>
            </c:numRef>
          </c:val>
          <c:smooth val="0"/>
          <c:extLst>
            <c:ext xmlns:c16="http://schemas.microsoft.com/office/drawing/2014/chart" uri="{C3380CC4-5D6E-409C-BE32-E72D297353CC}">
              <c16:uniqueId val="{00000001-EE9D-42D1-A57D-2BD973662CE3}"/>
            </c:ext>
          </c:extLst>
        </c:ser>
        <c:dLbls>
          <c:showLegendKey val="0"/>
          <c:showVal val="0"/>
          <c:showCatName val="0"/>
          <c:showSerName val="0"/>
          <c:showPercent val="0"/>
          <c:showBubbleSize val="0"/>
        </c:dLbls>
        <c:marker val="1"/>
        <c:smooth val="0"/>
        <c:axId val="540555295"/>
        <c:axId val="540556255"/>
      </c:lineChart>
      <c:catAx>
        <c:axId val="540555295"/>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r>
                  <a:rPr lang="en-US" sz="1400" b="1" dirty="0"/>
                  <a:t>Image Type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540556255"/>
        <c:crosses val="autoZero"/>
        <c:auto val="1"/>
        <c:lblAlgn val="ctr"/>
        <c:lblOffset val="100"/>
        <c:noMultiLvlLbl val="0"/>
      </c:catAx>
      <c:valAx>
        <c:axId val="5405562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r>
                  <a:rPr lang="en-US" sz="1400" b="1" dirty="0"/>
                  <a:t>Engagements</a:t>
                </a:r>
                <a:r>
                  <a:rPr lang="en-US" sz="1400" dirty="0"/>
                  <a:t>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540555295"/>
        <c:crosses val="autoZero"/>
        <c:crossBetween val="between"/>
      </c:valAx>
      <c:valAx>
        <c:axId val="665837167"/>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r>
                  <a:rPr lang="en-US" sz="1400" dirty="0"/>
                  <a:t> </a:t>
                </a:r>
                <a:r>
                  <a:rPr lang="en-US" sz="1400" b="1" dirty="0"/>
                  <a:t>Total</a:t>
                </a:r>
                <a:r>
                  <a:rPr lang="en-US" sz="1400" dirty="0"/>
                  <a:t> </a:t>
                </a:r>
                <a:r>
                  <a:rPr lang="en-US" sz="1400" b="1" dirty="0"/>
                  <a:t>Posts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665839087"/>
        <c:crosses val="max"/>
        <c:crossBetween val="between"/>
      </c:valAx>
      <c:catAx>
        <c:axId val="665839087"/>
        <c:scaling>
          <c:orientation val="minMax"/>
        </c:scaling>
        <c:delete val="1"/>
        <c:axPos val="b"/>
        <c:numFmt formatCode="General" sourceLinked="1"/>
        <c:majorTickMark val="out"/>
        <c:minorTickMark val="none"/>
        <c:tickLblPos val="nextTo"/>
        <c:crossAx val="665837167"/>
        <c:crosses val="autoZero"/>
        <c:auto val="1"/>
        <c:lblAlgn val="ctr"/>
        <c:lblOffset val="100"/>
        <c:noMultiLvlLbl val="0"/>
      </c:catAx>
      <c:spPr>
        <a:noFill/>
        <a:ln>
          <a:noFill/>
        </a:ln>
        <a:effectLst/>
      </c:spPr>
    </c:plotArea>
    <c:legend>
      <c:legendPos val="r"/>
      <c:layout>
        <c:manualLayout>
          <c:xMode val="edge"/>
          <c:yMode val="edge"/>
          <c:x val="0.4755094855561795"/>
          <c:y val="4.2866674455022458E-2"/>
          <c:w val="0.19340597038872043"/>
          <c:h val="0.1161851171268896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latin typeface="Montserrat" panose="00000500000000000000" pitchFamily="2"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[_NPNs_using_FASDNPN - Sept23-Aug24 THIS ONE.xlsx]Shared Images!PivotTable1</c:name>
    <c:fmtId val="8"/>
  </c:pivotSource>
  <c:chart>
    <c:autoTitleDeleted val="0"/>
    <c:pivotFmts>
      <c:pivotFmt>
        <c:idx val="0"/>
        <c:spPr>
          <a:solidFill>
            <a:schemeClr val="tx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tx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tx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'Shared Images'!$Q$6</c:f>
              <c:strCache>
                <c:ptCount val="1"/>
                <c:pt idx="0">
                  <c:v>Total Posts</c:v>
                </c:pt>
              </c:strCache>
            </c:strRef>
          </c:tx>
          <c:spPr>
            <a:solidFill>
              <a:schemeClr val="tx1"/>
            </a:solidFill>
            <a:ln>
              <a:noFill/>
            </a:ln>
            <a:effectLst/>
          </c:spPr>
          <c:invertIfNegative val="0"/>
          <c:cat>
            <c:strRef>
              <c:f>'Shared Images'!$P$7:$P$20</c:f>
              <c:strCache>
                <c:ptCount val="13"/>
                <c:pt idx="0">
                  <c:v>NPN org's image</c:v>
                </c:pt>
                <c:pt idx="1">
                  <c:v>NPN Toolkit image</c:v>
                </c:pt>
                <c:pt idx="2">
                  <c:v>No image</c:v>
                </c:pt>
                <c:pt idx="3">
                  <c:v>Partner post of NPN org's image</c:v>
                </c:pt>
                <c:pt idx="4">
                  <c:v>Stock photo</c:v>
                </c:pt>
                <c:pt idx="5">
                  <c:v>CDC image</c:v>
                </c:pt>
                <c:pt idx="6">
                  <c:v>FASD Video Series 2024</c:v>
                </c:pt>
                <c:pt idx="7">
                  <c:v>Other org's image (not NPN)</c:v>
                </c:pt>
                <c:pt idx="8">
                  <c:v>Original photo</c:v>
                </c:pt>
                <c:pt idx="9">
                  <c:v>Resource screenshot</c:v>
                </c:pt>
                <c:pt idx="10">
                  <c:v>NPN Spotlight Series animation</c:v>
                </c:pt>
                <c:pt idx="11">
                  <c:v>FASD Awareness Month video</c:v>
                </c:pt>
                <c:pt idx="12">
                  <c:v>Let's Talk video</c:v>
                </c:pt>
              </c:strCache>
            </c:strRef>
          </c:cat>
          <c:val>
            <c:numRef>
              <c:f>'Shared Images'!$Q$7:$Q$20</c:f>
              <c:numCache>
                <c:formatCode>General</c:formatCode>
                <c:ptCount val="13"/>
                <c:pt idx="0">
                  <c:v>66</c:v>
                </c:pt>
                <c:pt idx="1">
                  <c:v>57</c:v>
                </c:pt>
                <c:pt idx="2">
                  <c:v>22</c:v>
                </c:pt>
                <c:pt idx="3">
                  <c:v>22</c:v>
                </c:pt>
                <c:pt idx="4">
                  <c:v>22</c:v>
                </c:pt>
                <c:pt idx="5">
                  <c:v>21</c:v>
                </c:pt>
                <c:pt idx="6">
                  <c:v>8</c:v>
                </c:pt>
                <c:pt idx="7">
                  <c:v>7</c:v>
                </c:pt>
                <c:pt idx="8">
                  <c:v>5</c:v>
                </c:pt>
                <c:pt idx="9">
                  <c:v>3</c:v>
                </c:pt>
                <c:pt idx="10">
                  <c:v>3</c:v>
                </c:pt>
                <c:pt idx="11">
                  <c:v>2</c:v>
                </c:pt>
                <c:pt idx="12">
                  <c:v>1</c:v>
                </c:pt>
              </c:numCache>
            </c:numRef>
          </c:val>
          <c:extLst>
            <c:ext xmlns:c16="http://schemas.microsoft.com/office/drawing/2014/chart" uri="{C3380CC4-5D6E-409C-BE32-E72D297353CC}">
              <c16:uniqueId val="{00000000-336F-4BDE-96DC-B65FA1EE30B4}"/>
            </c:ext>
          </c:extLst>
        </c:ser>
        <c:dLbls>
          <c:showLegendKey val="0"/>
          <c:showVal val="0"/>
          <c:showCatName val="0"/>
          <c:showSerName val="0"/>
          <c:showPercent val="0"/>
          <c:showBubbleSize val="0"/>
        </c:dLbls>
        <c:gapWidth val="219"/>
        <c:overlap val="-27"/>
        <c:axId val="1078499744"/>
        <c:axId val="1078497344"/>
      </c:barChart>
      <c:lineChart>
        <c:grouping val="standard"/>
        <c:varyColors val="0"/>
        <c:ser>
          <c:idx val="1"/>
          <c:order val="1"/>
          <c:tx>
            <c:strRef>
              <c:f>'Shared Images'!$R$6</c:f>
              <c:strCache>
                <c:ptCount val="1"/>
                <c:pt idx="0">
                  <c:v>Sum of Views</c:v>
                </c:pt>
              </c:strCache>
            </c:strRef>
          </c:tx>
          <c:spPr>
            <a:ln w="28575" cap="rnd">
              <a:solidFill>
                <a:srgbClr val="00B5FF"/>
              </a:solidFill>
              <a:round/>
            </a:ln>
            <a:effectLst/>
          </c:spPr>
          <c:marker>
            <c:symbol val="none"/>
          </c:marker>
          <c:cat>
            <c:strRef>
              <c:f>'Shared Images'!$P$7:$P$20</c:f>
              <c:strCache>
                <c:ptCount val="13"/>
                <c:pt idx="0">
                  <c:v>NPN org's image</c:v>
                </c:pt>
                <c:pt idx="1">
                  <c:v>NPN Toolkit image</c:v>
                </c:pt>
                <c:pt idx="2">
                  <c:v>No image</c:v>
                </c:pt>
                <c:pt idx="3">
                  <c:v>Partner post of NPN org's image</c:v>
                </c:pt>
                <c:pt idx="4">
                  <c:v>Stock photo</c:v>
                </c:pt>
                <c:pt idx="5">
                  <c:v>CDC image</c:v>
                </c:pt>
                <c:pt idx="6">
                  <c:v>FASD Video Series 2024</c:v>
                </c:pt>
                <c:pt idx="7">
                  <c:v>Other org's image (not NPN)</c:v>
                </c:pt>
                <c:pt idx="8">
                  <c:v>Original photo</c:v>
                </c:pt>
                <c:pt idx="9">
                  <c:v>Resource screenshot</c:v>
                </c:pt>
                <c:pt idx="10">
                  <c:v>NPN Spotlight Series animation</c:v>
                </c:pt>
                <c:pt idx="11">
                  <c:v>FASD Awareness Month video</c:v>
                </c:pt>
                <c:pt idx="12">
                  <c:v>Let's Talk video</c:v>
                </c:pt>
              </c:strCache>
            </c:strRef>
          </c:cat>
          <c:val>
            <c:numRef>
              <c:f>'Shared Images'!$R$7:$R$20</c:f>
              <c:numCache>
                <c:formatCode>#,##0</c:formatCode>
                <c:ptCount val="13"/>
                <c:pt idx="0">
                  <c:v>8832</c:v>
                </c:pt>
                <c:pt idx="1">
                  <c:v>2152</c:v>
                </c:pt>
                <c:pt idx="2">
                  <c:v>5130</c:v>
                </c:pt>
                <c:pt idx="3">
                  <c:v>1657</c:v>
                </c:pt>
                <c:pt idx="4">
                  <c:v>4381</c:v>
                </c:pt>
                <c:pt idx="5">
                  <c:v>1693</c:v>
                </c:pt>
                <c:pt idx="6">
                  <c:v>431</c:v>
                </c:pt>
                <c:pt idx="7">
                  <c:v>226</c:v>
                </c:pt>
                <c:pt idx="8">
                  <c:v>3701</c:v>
                </c:pt>
                <c:pt idx="9">
                  <c:v>76</c:v>
                </c:pt>
                <c:pt idx="10">
                  <c:v>198</c:v>
                </c:pt>
                <c:pt idx="11">
                  <c:v>141</c:v>
                </c:pt>
                <c:pt idx="12">
                  <c:v>77</c:v>
                </c:pt>
              </c:numCache>
            </c:numRef>
          </c:val>
          <c:smooth val="0"/>
          <c:extLst>
            <c:ext xmlns:c16="http://schemas.microsoft.com/office/drawing/2014/chart" uri="{C3380CC4-5D6E-409C-BE32-E72D297353CC}">
              <c16:uniqueId val="{00000001-336F-4BDE-96DC-B65FA1EE30B4}"/>
            </c:ext>
          </c:extLst>
        </c:ser>
        <c:dLbls>
          <c:showLegendKey val="0"/>
          <c:showVal val="0"/>
          <c:showCatName val="0"/>
          <c:showSerName val="0"/>
          <c:showPercent val="0"/>
          <c:showBubbleSize val="0"/>
        </c:dLbls>
        <c:marker val="1"/>
        <c:smooth val="0"/>
        <c:axId val="286191103"/>
        <c:axId val="286190623"/>
      </c:lineChart>
      <c:catAx>
        <c:axId val="286191103"/>
        <c:scaling>
          <c:orientation val="minMax"/>
        </c:scaling>
        <c:delete val="0"/>
        <c:axPos val="b"/>
        <c:title>
          <c:tx>
            <c:rich>
              <a:bodyPr rot="0" spcFirstLastPara="1" vertOverflow="ellipsis" vert="horz" wrap="square" anchor="ctr" anchorCtr="1"/>
              <a:lstStyle/>
              <a:p>
                <a:pPr>
                  <a:defRPr sz="1300" b="0" i="0" u="none" strike="noStrike" kern="1200" baseline="0">
                    <a:solidFill>
                      <a:schemeClr val="tx1">
                        <a:lumMod val="65000"/>
                        <a:lumOff val="35000"/>
                      </a:schemeClr>
                    </a:solidFill>
                    <a:latin typeface="Montserrat" panose="00000500000000000000" pitchFamily="2" charset="0"/>
                    <a:ea typeface="+mn-ea"/>
                    <a:cs typeface="+mn-cs"/>
                  </a:defRPr>
                </a:pPr>
                <a:r>
                  <a:rPr lang="en-US" b="1" dirty="0"/>
                  <a:t>Image Type</a:t>
                </a:r>
              </a:p>
            </c:rich>
          </c:tx>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86190623"/>
        <c:crosses val="autoZero"/>
        <c:auto val="1"/>
        <c:lblAlgn val="ctr"/>
        <c:lblOffset val="100"/>
        <c:noMultiLvlLbl val="0"/>
      </c:catAx>
      <c:valAx>
        <c:axId val="2861906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ontserrat" panose="00000500000000000000" pitchFamily="2" charset="0"/>
                    <a:ea typeface="+mn-ea"/>
                    <a:cs typeface="+mn-cs"/>
                  </a:defRPr>
                </a:pPr>
                <a:r>
                  <a:rPr lang="en-US" b="1" dirty="0"/>
                  <a:t>Views</a:t>
                </a:r>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86191103"/>
        <c:crosses val="autoZero"/>
        <c:crossBetween val="between"/>
      </c:valAx>
      <c:valAx>
        <c:axId val="1078497344"/>
        <c:scaling>
          <c:orientation val="minMax"/>
        </c:scaling>
        <c:delete val="0"/>
        <c:axPos val="r"/>
        <c:title>
          <c:tx>
            <c:rich>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ontserrat" panose="00000500000000000000" pitchFamily="2" charset="0"/>
                    <a:ea typeface="+mn-ea"/>
                    <a:cs typeface="+mn-cs"/>
                  </a:defRPr>
                </a:pPr>
                <a:r>
                  <a:rPr lang="en-US" b="1" dirty="0"/>
                  <a:t>Total Posts</a:t>
                </a:r>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078499744"/>
        <c:crosses val="max"/>
        <c:crossBetween val="between"/>
      </c:valAx>
      <c:catAx>
        <c:axId val="1078499744"/>
        <c:scaling>
          <c:orientation val="minMax"/>
        </c:scaling>
        <c:delete val="1"/>
        <c:axPos val="b"/>
        <c:numFmt formatCode="General" sourceLinked="1"/>
        <c:majorTickMark val="out"/>
        <c:minorTickMark val="none"/>
        <c:tickLblPos val="nextTo"/>
        <c:crossAx val="1078497344"/>
        <c:crosses val="autoZero"/>
        <c:auto val="1"/>
        <c:lblAlgn val="ctr"/>
        <c:lblOffset val="100"/>
        <c:noMultiLvlLbl val="0"/>
      </c:catAx>
      <c:spPr>
        <a:noFill/>
        <a:ln>
          <a:noFill/>
        </a:ln>
        <a:effectLst/>
      </c:spPr>
    </c:plotArea>
    <c:legend>
      <c:legendPos val="r"/>
      <c:layout>
        <c:manualLayout>
          <c:xMode val="edge"/>
          <c:yMode val="edge"/>
          <c:x val="0.60779334392739104"/>
          <c:y val="5.2891184699424228E-2"/>
          <c:w val="0.13422482585398707"/>
          <c:h val="0.1136372589562220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latin typeface="Montserrat" panose="00000500000000000000" pitchFamily="2"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000" b="0" i="0" u="none" strike="noStrike" kern="1200" spc="0" baseline="0">
                <a:solidFill>
                  <a:schemeClr val="tx1"/>
                </a:solidFill>
                <a:latin typeface="Montserrat Medium" panose="00000600000000000000" pitchFamily="50" charset="0"/>
                <a:ea typeface="+mn-ea"/>
                <a:cs typeface="+mn-cs"/>
              </a:defRPr>
            </a:pPr>
            <a:r>
              <a:rPr lang="en-US" sz="2000" b="0" i="0" u="none" strike="noStrike" kern="1200" spc="0" baseline="0" dirty="0">
                <a:solidFill>
                  <a:schemeClr val="tx1"/>
                </a:solidFill>
                <a:latin typeface="Montserrat Medium" panose="00000600000000000000" pitchFamily="50" charset="0"/>
                <a:ea typeface="+mn-ea"/>
                <a:cs typeface="+mn-cs"/>
              </a:rPr>
              <a:t>NPN organizations’ promotional posts and re-shares about products or activities by other national partners</a:t>
            </a:r>
          </a:p>
        </c:rich>
      </c:tx>
      <c:overlay val="0"/>
      <c:spPr>
        <a:noFill/>
        <a:ln>
          <a:noFill/>
        </a:ln>
        <a:effectLst/>
      </c:spPr>
      <c:txPr>
        <a:bodyPr rot="0" spcFirstLastPara="1" vertOverflow="ellipsis" vert="horz" wrap="square" anchor="ctr" anchorCtr="1"/>
        <a:lstStyle/>
        <a:p>
          <a:pPr>
            <a:defRPr lang="en-US" sz="2000" b="0" i="0" u="none" strike="noStrike" kern="1200" spc="0" baseline="0">
              <a:solidFill>
                <a:schemeClr val="tx1"/>
              </a:solidFill>
              <a:latin typeface="Montserrat Medium" panose="00000600000000000000" pitchFamily="50" charset="0"/>
              <a:ea typeface="+mn-ea"/>
              <a:cs typeface="+mn-cs"/>
            </a:defRPr>
          </a:pPr>
          <a:endParaRPr lang="en-US"/>
        </a:p>
      </c:txPr>
    </c:title>
    <c:autoTitleDeleted val="0"/>
    <c:plotArea>
      <c:layout/>
      <c:barChart>
        <c:barDir val="bar"/>
        <c:grouping val="clustered"/>
        <c:varyColors val="0"/>
        <c:ser>
          <c:idx val="0"/>
          <c:order val="0"/>
          <c:tx>
            <c:strRef>
              <c:f>'CB-collab NEW'!$W$1</c:f>
              <c:strCache>
                <c:ptCount val="1"/>
                <c:pt idx="0">
                  <c:v>Promotional Posts</c:v>
                </c:pt>
              </c:strCache>
            </c:strRef>
          </c:tx>
          <c:spPr>
            <a:solidFill>
              <a:srgbClr val="00B5FF"/>
            </a:solidFill>
            <a:ln>
              <a:solidFill>
                <a:srgbClr val="4E58EC"/>
              </a:solidFill>
            </a:ln>
            <a:effectLst/>
          </c:spPr>
          <c:invertIfNegative val="0"/>
          <c:cat>
            <c:strRef>
              <c:f>'CB-collab NEW'!$V$2:$V$13</c:f>
              <c:strCache>
                <c:ptCount val="12"/>
                <c:pt idx="0">
                  <c:v>Professional meeting/conference</c:v>
                </c:pt>
                <c:pt idx="1">
                  <c:v>Webinar</c:v>
                </c:pt>
                <c:pt idx="2">
                  <c:v>Video</c:v>
                </c:pt>
                <c:pt idx="3">
                  <c:v>Blog post</c:v>
                </c:pt>
                <c:pt idx="4">
                  <c:v>Quiz</c:v>
                </c:pt>
                <c:pt idx="5">
                  <c:v>Social media posts </c:v>
                </c:pt>
                <c:pt idx="6">
                  <c:v>CME activity</c:v>
                </c:pt>
                <c:pt idx="7">
                  <c:v>Article</c:v>
                </c:pt>
                <c:pt idx="8">
                  <c:v>Infographics</c:v>
                </c:pt>
                <c:pt idx="9">
                  <c:v>Practice manual</c:v>
                </c:pt>
                <c:pt idx="10">
                  <c:v>Training</c:v>
                </c:pt>
                <c:pt idx="11">
                  <c:v>Podcast</c:v>
                </c:pt>
              </c:strCache>
            </c:strRef>
          </c:cat>
          <c:val>
            <c:numRef>
              <c:f>'CB-collab NEW'!$W$2:$W$13</c:f>
              <c:numCache>
                <c:formatCode>General</c:formatCode>
                <c:ptCount val="12"/>
                <c:pt idx="0">
                  <c:v>6</c:v>
                </c:pt>
                <c:pt idx="1">
                  <c:v>6</c:v>
                </c:pt>
                <c:pt idx="2">
                  <c:v>3</c:v>
                </c:pt>
                <c:pt idx="3">
                  <c:v>2</c:v>
                </c:pt>
                <c:pt idx="4">
                  <c:v>2</c:v>
                </c:pt>
                <c:pt idx="5">
                  <c:v>2</c:v>
                </c:pt>
                <c:pt idx="6">
                  <c:v>2</c:v>
                </c:pt>
                <c:pt idx="7">
                  <c:v>1</c:v>
                </c:pt>
                <c:pt idx="8">
                  <c:v>1</c:v>
                </c:pt>
                <c:pt idx="9">
                  <c:v>1</c:v>
                </c:pt>
                <c:pt idx="10">
                  <c:v>1</c:v>
                </c:pt>
              </c:numCache>
            </c:numRef>
          </c:val>
          <c:extLst>
            <c:ext xmlns:c16="http://schemas.microsoft.com/office/drawing/2014/chart" uri="{C3380CC4-5D6E-409C-BE32-E72D297353CC}">
              <c16:uniqueId val="{00000000-5302-449A-86D5-FAEB93200780}"/>
            </c:ext>
          </c:extLst>
        </c:ser>
        <c:ser>
          <c:idx val="1"/>
          <c:order val="1"/>
          <c:tx>
            <c:strRef>
              <c:f>'CB-collab NEW'!$X$1</c:f>
              <c:strCache>
                <c:ptCount val="1"/>
                <c:pt idx="0">
                  <c:v>Re-shares</c:v>
                </c:pt>
              </c:strCache>
            </c:strRef>
          </c:tx>
          <c:spPr>
            <a:solidFill>
              <a:srgbClr val="4E58EC"/>
            </a:solidFill>
            <a:ln>
              <a:noFill/>
            </a:ln>
            <a:effectLst/>
          </c:spPr>
          <c:invertIfNegative val="0"/>
          <c:cat>
            <c:strRef>
              <c:f>'CB-collab NEW'!$V$2:$V$13</c:f>
              <c:strCache>
                <c:ptCount val="12"/>
                <c:pt idx="0">
                  <c:v>Professional meeting/conference</c:v>
                </c:pt>
                <c:pt idx="1">
                  <c:v>Webinar</c:v>
                </c:pt>
                <c:pt idx="2">
                  <c:v>Video</c:v>
                </c:pt>
                <c:pt idx="3">
                  <c:v>Blog post</c:v>
                </c:pt>
                <c:pt idx="4">
                  <c:v>Quiz</c:v>
                </c:pt>
                <c:pt idx="5">
                  <c:v>Social media posts </c:v>
                </c:pt>
                <c:pt idx="6">
                  <c:v>CME activity</c:v>
                </c:pt>
                <c:pt idx="7">
                  <c:v>Article</c:v>
                </c:pt>
                <c:pt idx="8">
                  <c:v>Infographics</c:v>
                </c:pt>
                <c:pt idx="9">
                  <c:v>Practice manual</c:v>
                </c:pt>
                <c:pt idx="10">
                  <c:v>Training</c:v>
                </c:pt>
                <c:pt idx="11">
                  <c:v>Podcast</c:v>
                </c:pt>
              </c:strCache>
            </c:strRef>
          </c:cat>
          <c:val>
            <c:numRef>
              <c:f>'CB-collab NEW'!$X$2:$X$13</c:f>
              <c:numCache>
                <c:formatCode>General</c:formatCode>
                <c:ptCount val="12"/>
                <c:pt idx="0">
                  <c:v>3</c:v>
                </c:pt>
                <c:pt idx="1">
                  <c:v>3</c:v>
                </c:pt>
                <c:pt idx="3">
                  <c:v>1</c:v>
                </c:pt>
                <c:pt idx="5">
                  <c:v>5</c:v>
                </c:pt>
                <c:pt idx="11">
                  <c:v>1</c:v>
                </c:pt>
              </c:numCache>
            </c:numRef>
          </c:val>
          <c:extLst>
            <c:ext xmlns:c16="http://schemas.microsoft.com/office/drawing/2014/chart" uri="{C3380CC4-5D6E-409C-BE32-E72D297353CC}">
              <c16:uniqueId val="{00000001-5302-449A-86D5-FAEB93200780}"/>
            </c:ext>
          </c:extLst>
        </c:ser>
        <c:dLbls>
          <c:showLegendKey val="0"/>
          <c:showVal val="0"/>
          <c:showCatName val="0"/>
          <c:showSerName val="0"/>
          <c:showPercent val="0"/>
          <c:showBubbleSize val="0"/>
        </c:dLbls>
        <c:gapWidth val="182"/>
        <c:axId val="962761951"/>
        <c:axId val="962762911"/>
      </c:barChart>
      <c:catAx>
        <c:axId val="9627619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962762911"/>
        <c:crosses val="autoZero"/>
        <c:auto val="1"/>
        <c:lblAlgn val="ctr"/>
        <c:lblOffset val="100"/>
        <c:noMultiLvlLbl val="0"/>
      </c:catAx>
      <c:valAx>
        <c:axId val="962762911"/>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962761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showDLblsOverMax val="0"/>
  </c:chart>
  <c:spPr>
    <a:noFill/>
    <a:ln>
      <a:solidFill>
        <a:srgbClr val="4E58EC"/>
      </a:solidFill>
    </a:ln>
    <a:effectLst>
      <a:outerShdw blurRad="50800" dist="38100" dir="2700000" algn="tl" rotWithShape="0">
        <a:prstClr val="black">
          <a:alpha val="40000"/>
        </a:prstClr>
      </a:outerShdw>
    </a:effectLst>
  </c:spPr>
  <c:txPr>
    <a:bodyPr/>
    <a:lstStyle/>
    <a:p>
      <a:pPr>
        <a:defRPr>
          <a:latin typeface="Montserrat" panose="00000500000000000000"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ontserrat" panose="00000500000000000000" pitchFamily="2" charset="0"/>
                <a:ea typeface="+mn-ea"/>
                <a:cs typeface="+mn-cs"/>
              </a:defRPr>
            </a:pPr>
            <a:r>
              <a:rPr lang="en-US" sz="2000" b="0" dirty="0">
                <a:solidFill>
                  <a:schemeClr val="tx1"/>
                </a:solidFill>
                <a:latin typeface="Montserrat Medium" panose="00000600000000000000" pitchFamily="50" charset="0"/>
              </a:rPr>
              <a:t>CDC products promoted by NPN organizations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ontserrat" panose="00000500000000000000" pitchFamily="2" charset="0"/>
              <a:ea typeface="+mn-ea"/>
              <a:cs typeface="+mn-cs"/>
            </a:defRPr>
          </a:pPr>
          <a:endParaRPr lang="en-US"/>
        </a:p>
      </c:txPr>
    </c:title>
    <c:autoTitleDeleted val="0"/>
    <c:plotArea>
      <c:layout/>
      <c:barChart>
        <c:barDir val="bar"/>
        <c:grouping val="clustered"/>
        <c:varyColors val="0"/>
        <c:ser>
          <c:idx val="0"/>
          <c:order val="0"/>
          <c:tx>
            <c:strRef>
              <c:f>'BC-collab NEW'!$AB$1</c:f>
              <c:strCache>
                <c:ptCount val="1"/>
                <c:pt idx="0">
                  <c:v>Partners Promoting</c:v>
                </c:pt>
              </c:strCache>
            </c:strRef>
          </c:tx>
          <c:spPr>
            <a:solidFill>
              <a:srgbClr val="3B7D24"/>
            </a:solidFill>
            <a:ln>
              <a:noFill/>
            </a:ln>
            <a:effectLst/>
          </c:spPr>
          <c:invertIfNegative val="0"/>
          <c:cat>
            <c:strRef>
              <c:f>'BC-collab NEW'!$AA$2:$AA$7</c:f>
              <c:strCache>
                <c:ptCount val="6"/>
                <c:pt idx="0">
                  <c:v>CDC Let's Talk materials</c:v>
                </c:pt>
                <c:pt idx="1">
                  <c:v>CDC Expert Commentary on Medscape</c:v>
                </c:pt>
                <c:pt idx="2">
                  <c:v>CDC NCBDDD research</c:v>
                </c:pt>
                <c:pt idx="3">
                  <c:v>CDC report</c:v>
                </c:pt>
                <c:pt idx="4">
                  <c:v>CDC trainings</c:v>
                </c:pt>
                <c:pt idx="5">
                  <c:v>CDC CME course </c:v>
                </c:pt>
              </c:strCache>
            </c:strRef>
          </c:cat>
          <c:val>
            <c:numRef>
              <c:f>'BC-collab NEW'!$AB$2:$AB$7</c:f>
              <c:numCache>
                <c:formatCode>General</c:formatCode>
                <c:ptCount val="6"/>
                <c:pt idx="0">
                  <c:v>6</c:v>
                </c:pt>
                <c:pt idx="1">
                  <c:v>2</c:v>
                </c:pt>
                <c:pt idx="2">
                  <c:v>2</c:v>
                </c:pt>
                <c:pt idx="3">
                  <c:v>2</c:v>
                </c:pt>
                <c:pt idx="4">
                  <c:v>2</c:v>
                </c:pt>
                <c:pt idx="5">
                  <c:v>1</c:v>
                </c:pt>
              </c:numCache>
            </c:numRef>
          </c:val>
          <c:extLst>
            <c:ext xmlns:c16="http://schemas.microsoft.com/office/drawing/2014/chart" uri="{C3380CC4-5D6E-409C-BE32-E72D297353CC}">
              <c16:uniqueId val="{00000000-55A8-4B70-8104-E96567B92CF0}"/>
            </c:ext>
          </c:extLst>
        </c:ser>
        <c:dLbls>
          <c:showLegendKey val="0"/>
          <c:showVal val="0"/>
          <c:showCatName val="0"/>
          <c:showSerName val="0"/>
          <c:showPercent val="0"/>
          <c:showBubbleSize val="0"/>
        </c:dLbls>
        <c:gapWidth val="182"/>
        <c:axId val="614530880"/>
        <c:axId val="614531360"/>
      </c:barChart>
      <c:catAx>
        <c:axId val="614530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614531360"/>
        <c:crosses val="autoZero"/>
        <c:auto val="1"/>
        <c:lblAlgn val="ctr"/>
        <c:lblOffset val="100"/>
        <c:noMultiLvlLbl val="0"/>
      </c:catAx>
      <c:valAx>
        <c:axId val="61453136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614530880"/>
        <c:crosses val="autoZero"/>
        <c:crossBetween val="between"/>
      </c:valAx>
      <c:spPr>
        <a:noFill/>
        <a:ln>
          <a:noFill/>
        </a:ln>
        <a:effectLst/>
      </c:spPr>
    </c:plotArea>
    <c:plotVisOnly val="1"/>
    <c:dispBlanksAs val="gap"/>
    <c:showDLblsOverMax val="0"/>
  </c:chart>
  <c:spPr>
    <a:noFill/>
    <a:ln>
      <a:solidFill>
        <a:schemeClr val="accent1"/>
      </a:solidFill>
    </a:ln>
    <a:effectLst>
      <a:outerShdw blurRad="50800" dist="38100" dir="2700000" algn="tl" rotWithShape="0">
        <a:prstClr val="black">
          <a:alpha val="40000"/>
        </a:prstClr>
      </a:outerShdw>
    </a:effectLst>
  </c:spPr>
  <c:txPr>
    <a:bodyPr/>
    <a:lstStyle/>
    <a:p>
      <a:pPr>
        <a:defRPr sz="1400">
          <a:latin typeface="Montserrat" panose="00000500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[All NPN posts Jan 2023 - March 2024_dk.xlsx]Posts!PivotTable3</c:name>
    <c:fmtId val="8"/>
  </c:pivotSource>
  <c:chart>
    <c:autoTitleDeleted val="0"/>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1750" cap="rnd">
            <a:solidFill>
              <a:schemeClr val="accent1"/>
            </a:solidFill>
            <a:round/>
          </a:ln>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Posts!$C$3</c:f>
              <c:strCache>
                <c:ptCount val="1"/>
                <c:pt idx="0">
                  <c:v>Posts</c:v>
                </c:pt>
              </c:strCache>
            </c:strRef>
          </c:tx>
          <c:spPr>
            <a:solidFill>
              <a:srgbClr val="00B5FF"/>
            </a:solidFill>
            <a:ln>
              <a:noFill/>
            </a:ln>
            <a:effectLst/>
          </c:spPr>
          <c:invertIfNegative val="0"/>
          <c:cat>
            <c:strRef>
              <c:f>Posts!$B$4:$B$25</c:f>
              <c:strCache>
                <c:ptCount val="21"/>
                <c:pt idx="0">
                  <c:v>January 2023</c:v>
                </c:pt>
                <c:pt idx="1">
                  <c:v>February 2023</c:v>
                </c:pt>
                <c:pt idx="2">
                  <c:v>March 2023</c:v>
                </c:pt>
                <c:pt idx="3">
                  <c:v>April 2023</c:v>
                </c:pt>
                <c:pt idx="4">
                  <c:v>May 2023</c:v>
                </c:pt>
                <c:pt idx="5">
                  <c:v>June 2023</c:v>
                </c:pt>
                <c:pt idx="6">
                  <c:v>July 2023</c:v>
                </c:pt>
                <c:pt idx="7">
                  <c:v>August 2023</c:v>
                </c:pt>
                <c:pt idx="8">
                  <c:v>September 2023</c:v>
                </c:pt>
                <c:pt idx="9">
                  <c:v>October 2023</c:v>
                </c:pt>
                <c:pt idx="10">
                  <c:v>November 2023</c:v>
                </c:pt>
                <c:pt idx="11">
                  <c:v>December 2023</c:v>
                </c:pt>
                <c:pt idx="12">
                  <c:v>January 2024</c:v>
                </c:pt>
                <c:pt idx="13">
                  <c:v>February 2024</c:v>
                </c:pt>
                <c:pt idx="14">
                  <c:v>March 2024</c:v>
                </c:pt>
                <c:pt idx="15">
                  <c:v>April 2024</c:v>
                </c:pt>
                <c:pt idx="16">
                  <c:v>May 2024</c:v>
                </c:pt>
                <c:pt idx="17">
                  <c:v>June 2024</c:v>
                </c:pt>
                <c:pt idx="18">
                  <c:v>July 2024</c:v>
                </c:pt>
                <c:pt idx="19">
                  <c:v>August 2024</c:v>
                </c:pt>
                <c:pt idx="20">
                  <c:v>September 2024</c:v>
                </c:pt>
              </c:strCache>
            </c:strRef>
          </c:cat>
          <c:val>
            <c:numRef>
              <c:f>Posts!$C$4:$C$25</c:f>
              <c:numCache>
                <c:formatCode>General</c:formatCode>
                <c:ptCount val="21"/>
                <c:pt idx="0">
                  <c:v>34</c:v>
                </c:pt>
                <c:pt idx="1">
                  <c:v>51</c:v>
                </c:pt>
                <c:pt idx="2">
                  <c:v>142</c:v>
                </c:pt>
                <c:pt idx="3">
                  <c:v>146</c:v>
                </c:pt>
                <c:pt idx="4">
                  <c:v>116</c:v>
                </c:pt>
                <c:pt idx="5">
                  <c:v>62</c:v>
                </c:pt>
                <c:pt idx="6">
                  <c:v>88</c:v>
                </c:pt>
                <c:pt idx="7">
                  <c:v>66</c:v>
                </c:pt>
                <c:pt idx="8">
                  <c:v>309</c:v>
                </c:pt>
                <c:pt idx="9">
                  <c:v>107</c:v>
                </c:pt>
                <c:pt idx="10">
                  <c:v>57</c:v>
                </c:pt>
                <c:pt idx="11">
                  <c:v>108</c:v>
                </c:pt>
                <c:pt idx="12">
                  <c:v>202</c:v>
                </c:pt>
                <c:pt idx="13">
                  <c:v>103</c:v>
                </c:pt>
                <c:pt idx="14">
                  <c:v>131</c:v>
                </c:pt>
                <c:pt idx="15">
                  <c:v>132</c:v>
                </c:pt>
                <c:pt idx="16">
                  <c:v>88</c:v>
                </c:pt>
                <c:pt idx="17">
                  <c:v>66</c:v>
                </c:pt>
                <c:pt idx="18">
                  <c:v>82</c:v>
                </c:pt>
                <c:pt idx="19">
                  <c:v>108</c:v>
                </c:pt>
                <c:pt idx="20">
                  <c:v>228</c:v>
                </c:pt>
              </c:numCache>
            </c:numRef>
          </c:val>
          <c:extLst>
            <c:ext xmlns:c16="http://schemas.microsoft.com/office/drawing/2014/chart" uri="{C3380CC4-5D6E-409C-BE32-E72D297353CC}">
              <c16:uniqueId val="{00000000-4C67-4F6C-9C07-0D11FFEF983D}"/>
            </c:ext>
          </c:extLst>
        </c:ser>
        <c:dLbls>
          <c:showLegendKey val="0"/>
          <c:showVal val="0"/>
          <c:showCatName val="0"/>
          <c:showSerName val="0"/>
          <c:showPercent val="0"/>
          <c:showBubbleSize val="0"/>
        </c:dLbls>
        <c:gapWidth val="269"/>
        <c:overlap val="-27"/>
        <c:axId val="1527760576"/>
        <c:axId val="1527754816"/>
      </c:barChart>
      <c:lineChart>
        <c:grouping val="standard"/>
        <c:varyColors val="0"/>
        <c:ser>
          <c:idx val="1"/>
          <c:order val="1"/>
          <c:tx>
            <c:strRef>
              <c:f>Posts!$D$3</c:f>
              <c:strCache>
                <c:ptCount val="1"/>
                <c:pt idx="0">
                  <c:v>Sum of Engagements</c:v>
                </c:pt>
              </c:strCache>
            </c:strRef>
          </c:tx>
          <c:spPr>
            <a:ln w="31750" cap="rnd">
              <a:solidFill>
                <a:srgbClr val="3B7D24"/>
              </a:solidFill>
              <a:round/>
            </a:ln>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2700">
                <a:solidFill>
                  <a:srgbClr val="3B7D24"/>
                </a:solidFill>
                <a:round/>
              </a:ln>
              <a:effectLst/>
            </c:spPr>
          </c:marker>
          <c:cat>
            <c:strRef>
              <c:f>Posts!$B$4:$B$25</c:f>
              <c:strCache>
                <c:ptCount val="21"/>
                <c:pt idx="0">
                  <c:v>January 2023</c:v>
                </c:pt>
                <c:pt idx="1">
                  <c:v>February 2023</c:v>
                </c:pt>
                <c:pt idx="2">
                  <c:v>March 2023</c:v>
                </c:pt>
                <c:pt idx="3">
                  <c:v>April 2023</c:v>
                </c:pt>
                <c:pt idx="4">
                  <c:v>May 2023</c:v>
                </c:pt>
                <c:pt idx="5">
                  <c:v>June 2023</c:v>
                </c:pt>
                <c:pt idx="6">
                  <c:v>July 2023</c:v>
                </c:pt>
                <c:pt idx="7">
                  <c:v>August 2023</c:v>
                </c:pt>
                <c:pt idx="8">
                  <c:v>September 2023</c:v>
                </c:pt>
                <c:pt idx="9">
                  <c:v>October 2023</c:v>
                </c:pt>
                <c:pt idx="10">
                  <c:v>November 2023</c:v>
                </c:pt>
                <c:pt idx="11">
                  <c:v>December 2023</c:v>
                </c:pt>
                <c:pt idx="12">
                  <c:v>January 2024</c:v>
                </c:pt>
                <c:pt idx="13">
                  <c:v>February 2024</c:v>
                </c:pt>
                <c:pt idx="14">
                  <c:v>March 2024</c:v>
                </c:pt>
                <c:pt idx="15">
                  <c:v>April 2024</c:v>
                </c:pt>
                <c:pt idx="16">
                  <c:v>May 2024</c:v>
                </c:pt>
                <c:pt idx="17">
                  <c:v>June 2024</c:v>
                </c:pt>
                <c:pt idx="18">
                  <c:v>July 2024</c:v>
                </c:pt>
                <c:pt idx="19">
                  <c:v>August 2024</c:v>
                </c:pt>
                <c:pt idx="20">
                  <c:v>September 2024</c:v>
                </c:pt>
              </c:strCache>
            </c:strRef>
          </c:cat>
          <c:val>
            <c:numRef>
              <c:f>Posts!$D$4:$D$25</c:f>
              <c:numCache>
                <c:formatCode>General</c:formatCode>
                <c:ptCount val="21"/>
                <c:pt idx="0">
                  <c:v>487</c:v>
                </c:pt>
                <c:pt idx="1">
                  <c:v>605</c:v>
                </c:pt>
                <c:pt idx="2">
                  <c:v>963</c:v>
                </c:pt>
                <c:pt idx="3">
                  <c:v>1687</c:v>
                </c:pt>
                <c:pt idx="4">
                  <c:v>912</c:v>
                </c:pt>
                <c:pt idx="5">
                  <c:v>613</c:v>
                </c:pt>
                <c:pt idx="6">
                  <c:v>811</c:v>
                </c:pt>
                <c:pt idx="7">
                  <c:v>722</c:v>
                </c:pt>
                <c:pt idx="8">
                  <c:v>2479</c:v>
                </c:pt>
                <c:pt idx="9">
                  <c:v>775</c:v>
                </c:pt>
                <c:pt idx="10">
                  <c:v>468</c:v>
                </c:pt>
                <c:pt idx="11">
                  <c:v>663</c:v>
                </c:pt>
                <c:pt idx="12">
                  <c:v>2026</c:v>
                </c:pt>
                <c:pt idx="13">
                  <c:v>804</c:v>
                </c:pt>
                <c:pt idx="14">
                  <c:v>3405</c:v>
                </c:pt>
                <c:pt idx="15">
                  <c:v>2037</c:v>
                </c:pt>
                <c:pt idx="16">
                  <c:v>858</c:v>
                </c:pt>
                <c:pt idx="17">
                  <c:v>579</c:v>
                </c:pt>
                <c:pt idx="18">
                  <c:v>613</c:v>
                </c:pt>
                <c:pt idx="19">
                  <c:v>986</c:v>
                </c:pt>
                <c:pt idx="20">
                  <c:v>3613</c:v>
                </c:pt>
              </c:numCache>
            </c:numRef>
          </c:val>
          <c:smooth val="0"/>
          <c:extLst>
            <c:ext xmlns:c16="http://schemas.microsoft.com/office/drawing/2014/chart" uri="{C3380CC4-5D6E-409C-BE32-E72D297353CC}">
              <c16:uniqueId val="{00000001-4C67-4F6C-9C07-0D11FFEF983D}"/>
            </c:ext>
          </c:extLst>
        </c:ser>
        <c:dLbls>
          <c:showLegendKey val="0"/>
          <c:showVal val="0"/>
          <c:showCatName val="0"/>
          <c:showSerName val="0"/>
          <c:showPercent val="0"/>
          <c:showBubbleSize val="0"/>
        </c:dLbls>
        <c:marker val="1"/>
        <c:smooth val="0"/>
        <c:axId val="1404909824"/>
        <c:axId val="1404911744"/>
      </c:lineChart>
      <c:catAx>
        <c:axId val="140490982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2"/>
                    </a:solidFill>
                    <a:latin typeface="Montserrat" panose="00000500000000000000" pitchFamily="2" charset="0"/>
                    <a:ea typeface="+mn-ea"/>
                    <a:cs typeface="+mn-cs"/>
                  </a:defRPr>
                </a:pPr>
                <a:r>
                  <a:rPr lang="en-US" sz="1200"/>
                  <a:t>Month</a:t>
                </a:r>
              </a:p>
              <a:p>
                <a:pPr>
                  <a:defRPr sz="1200"/>
                </a:pPr>
                <a:endParaRPr lang="en-US"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ontserrat" panose="00000500000000000000"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ontserrat" panose="00000500000000000000" pitchFamily="2" charset="0"/>
                <a:ea typeface="+mn-ea"/>
                <a:cs typeface="+mn-cs"/>
              </a:defRPr>
            </a:pPr>
            <a:endParaRPr lang="en-US"/>
          </a:p>
        </c:txPr>
        <c:crossAx val="1404911744"/>
        <c:crosses val="autoZero"/>
        <c:auto val="1"/>
        <c:lblAlgn val="ctr"/>
        <c:lblOffset val="100"/>
        <c:noMultiLvlLbl val="0"/>
      </c:catAx>
      <c:valAx>
        <c:axId val="1404911744"/>
        <c:scaling>
          <c:orientation val="minMax"/>
          <c:max val="400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2"/>
                    </a:solidFill>
                    <a:latin typeface="Montserrat" panose="00000500000000000000" pitchFamily="2" charset="0"/>
                    <a:ea typeface="+mn-ea"/>
                    <a:cs typeface="+mn-cs"/>
                  </a:defRPr>
                </a:pPr>
                <a:r>
                  <a:rPr lang="en-US" sz="1200"/>
                  <a:t>Engagements</a:t>
                </a:r>
              </a:p>
              <a:p>
                <a:pPr>
                  <a:defRPr sz="1200"/>
                </a:pPr>
                <a:endParaRPr lang="en-US" sz="1200"/>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2"/>
                  </a:solidFill>
                  <a:latin typeface="Montserrat" panose="00000500000000000000" pitchFamily="2" charset="0"/>
                  <a:ea typeface="+mn-ea"/>
                  <a:cs typeface="+mn-cs"/>
                </a:defRPr>
              </a:pPr>
              <a:endParaRPr lang="en-US"/>
            </a:p>
          </c:txPr>
        </c:title>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ontserrat" panose="00000500000000000000" pitchFamily="2" charset="0"/>
                <a:ea typeface="+mn-ea"/>
                <a:cs typeface="+mn-cs"/>
              </a:defRPr>
            </a:pPr>
            <a:endParaRPr lang="en-US"/>
          </a:p>
        </c:txPr>
        <c:crossAx val="1404909824"/>
        <c:crosses val="autoZero"/>
        <c:crossBetween val="between"/>
      </c:valAx>
      <c:valAx>
        <c:axId val="1527754816"/>
        <c:scaling>
          <c:orientation val="minMax"/>
        </c:scaling>
        <c:delete val="0"/>
        <c:axPos val="r"/>
        <c:title>
          <c:tx>
            <c:rich>
              <a:bodyPr rot="-5400000" spcFirstLastPara="1" vertOverflow="ellipsis" vert="horz" wrap="square" anchor="ctr" anchorCtr="1"/>
              <a:lstStyle/>
              <a:p>
                <a:pPr>
                  <a:defRPr sz="1200" b="1" i="0" u="none" strike="noStrike" kern="1200" baseline="0">
                    <a:solidFill>
                      <a:schemeClr val="tx2"/>
                    </a:solidFill>
                    <a:latin typeface="Montserrat" panose="00000500000000000000" pitchFamily="2" charset="0"/>
                    <a:ea typeface="+mn-ea"/>
                    <a:cs typeface="+mn-cs"/>
                  </a:defRPr>
                </a:pPr>
                <a:r>
                  <a:rPr lang="en-US" sz="1200" dirty="0"/>
                  <a:t>Posts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2"/>
                  </a:solidFill>
                  <a:latin typeface="Montserrat" panose="00000500000000000000"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ontserrat" panose="00000500000000000000" pitchFamily="2" charset="0"/>
                <a:ea typeface="+mn-ea"/>
                <a:cs typeface="+mn-cs"/>
              </a:defRPr>
            </a:pPr>
            <a:endParaRPr lang="en-US"/>
          </a:p>
        </c:txPr>
        <c:crossAx val="1527760576"/>
        <c:crosses val="max"/>
        <c:crossBetween val="between"/>
      </c:valAx>
      <c:catAx>
        <c:axId val="1527760576"/>
        <c:scaling>
          <c:orientation val="minMax"/>
        </c:scaling>
        <c:delete val="1"/>
        <c:axPos val="b"/>
        <c:numFmt formatCode="General" sourceLinked="1"/>
        <c:majorTickMark val="none"/>
        <c:minorTickMark val="none"/>
        <c:tickLblPos val="nextTo"/>
        <c:crossAx val="1527754816"/>
        <c:crosses val="autoZero"/>
        <c:auto val="1"/>
        <c:lblAlgn val="ctr"/>
        <c:lblOffset val="100"/>
        <c:noMultiLvlLbl val="0"/>
      </c:catAx>
      <c:spPr>
        <a:noFill/>
        <a:ln>
          <a:noFill/>
        </a:ln>
        <a:effectLst/>
      </c:spPr>
    </c:plotArea>
    <c:legend>
      <c:legendPos val="r"/>
      <c:layout>
        <c:manualLayout>
          <c:xMode val="edge"/>
          <c:yMode val="edge"/>
          <c:x val="0.12980120237118239"/>
          <c:y val="0.14488296470982043"/>
          <c:w val="0.18485303056227828"/>
          <c:h val="9.427226067730731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Posts!$AG$3</c:f>
              <c:strCache>
                <c:ptCount val="1"/>
                <c:pt idx="0">
                  <c:v>Average Daily Reach</c:v>
                </c:pt>
              </c:strCache>
            </c:strRef>
          </c:tx>
          <c:spPr>
            <a:ln w="28575" cap="rnd">
              <a:solidFill>
                <a:srgbClr val="59C23B"/>
              </a:solidFill>
              <a:round/>
            </a:ln>
            <a:effectLst/>
          </c:spPr>
          <c:marker>
            <c:symbol val="circle"/>
            <c:size val="5"/>
            <c:spPr>
              <a:solidFill>
                <a:schemeClr val="accent1"/>
              </a:solidFill>
              <a:ln w="9525">
                <a:solidFill>
                  <a:srgbClr val="59C23B"/>
                </a:solidFill>
              </a:ln>
              <a:effectLst/>
            </c:spPr>
          </c:marker>
          <c:dLbls>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ontserrat SemiBold" panose="00000700000000000000" pitchFamily="2"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98-4C45-98C5-21967D84CEB6}"/>
                </c:ext>
              </c:extLst>
            </c:dLbl>
            <c:dLbl>
              <c:idx val="8"/>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ontserrat SemiBold" panose="00000700000000000000"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98-4C45-98C5-21967D84CEB6}"/>
                </c:ext>
              </c:extLst>
            </c:dLbl>
            <c:dLbl>
              <c:idx val="2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ontserrat SemiBold" panose="00000700000000000000" pitchFamily="2"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98-4C45-98C5-21967D84CEB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Posts!$AF$4:$AF$24</c:f>
              <c:strCache>
                <c:ptCount val="21"/>
                <c:pt idx="0">
                  <c:v>January 2023</c:v>
                </c:pt>
                <c:pt idx="1">
                  <c:v>February 2023</c:v>
                </c:pt>
                <c:pt idx="2">
                  <c:v>March 2023</c:v>
                </c:pt>
                <c:pt idx="3">
                  <c:v>April 2023</c:v>
                </c:pt>
                <c:pt idx="4">
                  <c:v>May 2023</c:v>
                </c:pt>
                <c:pt idx="5">
                  <c:v>June 2023</c:v>
                </c:pt>
                <c:pt idx="6">
                  <c:v>July 2023</c:v>
                </c:pt>
                <c:pt idx="7">
                  <c:v>August 2023</c:v>
                </c:pt>
                <c:pt idx="8">
                  <c:v>September 2023</c:v>
                </c:pt>
                <c:pt idx="9">
                  <c:v>October 2023</c:v>
                </c:pt>
                <c:pt idx="10">
                  <c:v>November 2023</c:v>
                </c:pt>
                <c:pt idx="11">
                  <c:v>December 2023</c:v>
                </c:pt>
                <c:pt idx="12">
                  <c:v>January 2024</c:v>
                </c:pt>
                <c:pt idx="13">
                  <c:v>February 2024</c:v>
                </c:pt>
                <c:pt idx="14">
                  <c:v>March 2024</c:v>
                </c:pt>
                <c:pt idx="15">
                  <c:v>April 2024</c:v>
                </c:pt>
                <c:pt idx="16">
                  <c:v>May 2024</c:v>
                </c:pt>
                <c:pt idx="17">
                  <c:v>June 2024</c:v>
                </c:pt>
                <c:pt idx="18">
                  <c:v>July 2024</c:v>
                </c:pt>
                <c:pt idx="19">
                  <c:v>August 2024</c:v>
                </c:pt>
                <c:pt idx="20">
                  <c:v>September 2024</c:v>
                </c:pt>
              </c:strCache>
            </c:strRef>
          </c:cat>
          <c:val>
            <c:numRef>
              <c:f>Posts!$AG$4:$AG$24</c:f>
              <c:numCache>
                <c:formatCode>_(* #,##0_);_(* \(#,##0\);_(* "-"??_);_(@_)</c:formatCode>
                <c:ptCount val="21"/>
                <c:pt idx="0">
                  <c:v>6281.0645161290322</c:v>
                </c:pt>
                <c:pt idx="1">
                  <c:v>8143.3571428571431</c:v>
                </c:pt>
                <c:pt idx="2">
                  <c:v>21982.903225806451</c:v>
                </c:pt>
                <c:pt idx="3">
                  <c:v>44632</c:v>
                </c:pt>
                <c:pt idx="4">
                  <c:v>78170.548387096773</c:v>
                </c:pt>
                <c:pt idx="5">
                  <c:v>8635.9</c:v>
                </c:pt>
                <c:pt idx="6">
                  <c:v>29574.516129032258</c:v>
                </c:pt>
                <c:pt idx="7">
                  <c:v>8354.7419354838712</c:v>
                </c:pt>
                <c:pt idx="8">
                  <c:v>109029.83333333333</c:v>
                </c:pt>
                <c:pt idx="9">
                  <c:v>61081.516129032258</c:v>
                </c:pt>
                <c:pt idx="10">
                  <c:v>10507.133333333333</c:v>
                </c:pt>
                <c:pt idx="11">
                  <c:v>11346.096774193549</c:v>
                </c:pt>
                <c:pt idx="12">
                  <c:v>35204.290322580644</c:v>
                </c:pt>
                <c:pt idx="13">
                  <c:v>15177.724137931034</c:v>
                </c:pt>
                <c:pt idx="14">
                  <c:v>56163.677419354841</c:v>
                </c:pt>
                <c:pt idx="15">
                  <c:v>53918.533333333333</c:v>
                </c:pt>
                <c:pt idx="16">
                  <c:v>31474.741935483871</c:v>
                </c:pt>
                <c:pt idx="17">
                  <c:v>20496.2</c:v>
                </c:pt>
                <c:pt idx="18">
                  <c:v>19221.967741935485</c:v>
                </c:pt>
                <c:pt idx="19">
                  <c:v>23422.16129032258</c:v>
                </c:pt>
                <c:pt idx="20">
                  <c:v>114891.8</c:v>
                </c:pt>
              </c:numCache>
            </c:numRef>
          </c:val>
          <c:smooth val="0"/>
          <c:extLst>
            <c:ext xmlns:c16="http://schemas.microsoft.com/office/drawing/2014/chart" uri="{C3380CC4-5D6E-409C-BE32-E72D297353CC}">
              <c16:uniqueId val="{00000000-0E98-4C45-98C5-21967D84CEB6}"/>
            </c:ext>
          </c:extLst>
        </c:ser>
        <c:dLbls>
          <c:showLegendKey val="0"/>
          <c:showVal val="0"/>
          <c:showCatName val="0"/>
          <c:showSerName val="0"/>
          <c:showPercent val="0"/>
          <c:showBubbleSize val="0"/>
        </c:dLbls>
        <c:marker val="1"/>
        <c:smooth val="0"/>
        <c:axId val="1022703136"/>
        <c:axId val="1022702176"/>
      </c:lineChart>
      <c:catAx>
        <c:axId val="10227031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r>
                  <a:rPr lang="en-US" b="1" dirty="0"/>
                  <a:t>Month</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022702176"/>
        <c:crosses val="autoZero"/>
        <c:auto val="1"/>
        <c:lblAlgn val="ctr"/>
        <c:lblOffset val="100"/>
        <c:noMultiLvlLbl val="0"/>
      </c:catAx>
      <c:valAx>
        <c:axId val="1022702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r>
                  <a:rPr lang="en-US" b="1" dirty="0"/>
                  <a:t>Average</a:t>
                </a:r>
                <a:r>
                  <a:rPr lang="en-US" b="1" baseline="0" dirty="0"/>
                  <a:t> Daily Reach</a:t>
                </a:r>
                <a:endParaRPr lang="en-US" b="1"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022703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ontserrat" panose="00000500000000000000"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Month!$M$3</c:f>
              <c:strCache>
                <c:ptCount val="1"/>
                <c:pt idx="0">
                  <c:v>Average Posts/Day</c:v>
                </c:pt>
              </c:strCache>
            </c:strRef>
          </c:tx>
          <c:spPr>
            <a:ln w="28575" cap="rnd">
              <a:solidFill>
                <a:srgbClr val="00B5FF"/>
              </a:solidFill>
              <a:round/>
            </a:ln>
            <a:effectLst/>
          </c:spPr>
          <c:marker>
            <c:symbol val="circle"/>
            <c:size val="5"/>
            <c:spPr>
              <a:solidFill>
                <a:schemeClr val="accent1"/>
              </a:solidFill>
              <a:ln w="9525">
                <a:solidFill>
                  <a:srgbClr val="00B5FF"/>
                </a:solidFill>
              </a:ln>
              <a:effectLst/>
            </c:spPr>
          </c:marker>
          <c:dLbls>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D9-4E56-B4A3-F94E78853512}"/>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D9-4E56-B4A3-F94E78853512}"/>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D9-4E56-B4A3-F94E7885351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ontserrat SemiBold" panose="000007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Month!$L$4:$L$24</c:f>
              <c:strCache>
                <c:ptCount val="21"/>
                <c:pt idx="0">
                  <c:v>January 2023</c:v>
                </c:pt>
                <c:pt idx="1">
                  <c:v>February 2023</c:v>
                </c:pt>
                <c:pt idx="2">
                  <c:v>March 2023</c:v>
                </c:pt>
                <c:pt idx="3">
                  <c:v>April 2023</c:v>
                </c:pt>
                <c:pt idx="4">
                  <c:v>May 2023</c:v>
                </c:pt>
                <c:pt idx="5">
                  <c:v>June 2023</c:v>
                </c:pt>
                <c:pt idx="6">
                  <c:v>July 2023</c:v>
                </c:pt>
                <c:pt idx="7">
                  <c:v>August 2023</c:v>
                </c:pt>
                <c:pt idx="8">
                  <c:v>September 2023</c:v>
                </c:pt>
                <c:pt idx="9">
                  <c:v>October 2023</c:v>
                </c:pt>
                <c:pt idx="10">
                  <c:v>November 2023</c:v>
                </c:pt>
                <c:pt idx="11">
                  <c:v>December 2023</c:v>
                </c:pt>
                <c:pt idx="12">
                  <c:v>January 2024</c:v>
                </c:pt>
                <c:pt idx="13">
                  <c:v>February 2024</c:v>
                </c:pt>
                <c:pt idx="14">
                  <c:v>March 2024</c:v>
                </c:pt>
                <c:pt idx="15">
                  <c:v>April 2024</c:v>
                </c:pt>
                <c:pt idx="16">
                  <c:v>May 2024</c:v>
                </c:pt>
                <c:pt idx="17">
                  <c:v>June 2024</c:v>
                </c:pt>
                <c:pt idx="18">
                  <c:v>July 2024</c:v>
                </c:pt>
                <c:pt idx="19">
                  <c:v>August 2024</c:v>
                </c:pt>
                <c:pt idx="20">
                  <c:v>September 2024</c:v>
                </c:pt>
              </c:strCache>
            </c:strRef>
          </c:cat>
          <c:val>
            <c:numRef>
              <c:f>Month!$M$4:$M$24</c:f>
              <c:numCache>
                <c:formatCode>0.0</c:formatCode>
                <c:ptCount val="21"/>
                <c:pt idx="0">
                  <c:v>1.096774193548387</c:v>
                </c:pt>
                <c:pt idx="1">
                  <c:v>1.8214285714285714</c:v>
                </c:pt>
                <c:pt idx="2">
                  <c:v>4.580645161290323</c:v>
                </c:pt>
                <c:pt idx="3">
                  <c:v>4.8666666666666663</c:v>
                </c:pt>
                <c:pt idx="4">
                  <c:v>3.7419354838709675</c:v>
                </c:pt>
                <c:pt idx="5">
                  <c:v>2.0666666666666669</c:v>
                </c:pt>
                <c:pt idx="6">
                  <c:v>2.838709677419355</c:v>
                </c:pt>
                <c:pt idx="7">
                  <c:v>2.129032258064516</c:v>
                </c:pt>
                <c:pt idx="8">
                  <c:v>10.3</c:v>
                </c:pt>
                <c:pt idx="9">
                  <c:v>3.4516129032258065</c:v>
                </c:pt>
                <c:pt idx="10">
                  <c:v>1.9</c:v>
                </c:pt>
                <c:pt idx="11">
                  <c:v>3.4838709677419355</c:v>
                </c:pt>
                <c:pt idx="12">
                  <c:v>6.5161290322580649</c:v>
                </c:pt>
                <c:pt idx="13">
                  <c:v>3.5517241379310347</c:v>
                </c:pt>
                <c:pt idx="14">
                  <c:v>4.225806451612903</c:v>
                </c:pt>
                <c:pt idx="15">
                  <c:v>4.4000000000000004</c:v>
                </c:pt>
                <c:pt idx="16">
                  <c:v>2.838709677419355</c:v>
                </c:pt>
                <c:pt idx="17">
                  <c:v>2.2000000000000002</c:v>
                </c:pt>
                <c:pt idx="18">
                  <c:v>2.6451612903225805</c:v>
                </c:pt>
                <c:pt idx="19">
                  <c:v>3.4838709677419355</c:v>
                </c:pt>
                <c:pt idx="20">
                  <c:v>7.6</c:v>
                </c:pt>
              </c:numCache>
            </c:numRef>
          </c:val>
          <c:smooth val="0"/>
          <c:extLst>
            <c:ext xmlns:c16="http://schemas.microsoft.com/office/drawing/2014/chart" uri="{C3380CC4-5D6E-409C-BE32-E72D297353CC}">
              <c16:uniqueId val="{00000000-28D9-4E56-B4A3-F94E78853512}"/>
            </c:ext>
          </c:extLst>
        </c:ser>
        <c:dLbls>
          <c:showLegendKey val="0"/>
          <c:showVal val="0"/>
          <c:showCatName val="0"/>
          <c:showSerName val="0"/>
          <c:showPercent val="0"/>
          <c:showBubbleSize val="0"/>
        </c:dLbls>
        <c:marker val="1"/>
        <c:smooth val="0"/>
        <c:axId val="1016647696"/>
        <c:axId val="1016653936"/>
      </c:lineChart>
      <c:catAx>
        <c:axId val="101664769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r>
                  <a:rPr lang="en-US" b="1" dirty="0"/>
                  <a:t>Month</a:t>
                </a:r>
              </a:p>
              <a:p>
                <a:pPr>
                  <a:defRPr/>
                </a:pPr>
                <a:endParaRPr lang="en-US" b="1"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016653936"/>
        <c:crosses val="autoZero"/>
        <c:auto val="1"/>
        <c:lblAlgn val="ctr"/>
        <c:lblOffset val="100"/>
        <c:noMultiLvlLbl val="0"/>
      </c:catAx>
      <c:valAx>
        <c:axId val="101665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r>
                  <a:rPr lang="en-US" b="1" dirty="0"/>
                  <a:t>Posts Per Day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016647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ontserrat" panose="00000500000000000000"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Platforms!$H$2</c:f>
              <c:strCache>
                <c:ptCount val="1"/>
                <c:pt idx="0">
                  <c:v>Percent</c:v>
                </c:pt>
              </c:strCache>
            </c:strRef>
          </c:tx>
          <c:dPt>
            <c:idx val="0"/>
            <c:bubble3D val="0"/>
            <c:spPr>
              <a:solidFill>
                <a:schemeClr val="accent2"/>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5C79-4538-8ADD-CFE802DE818B}"/>
              </c:ext>
            </c:extLst>
          </c:dPt>
          <c:dPt>
            <c:idx val="1"/>
            <c:bubble3D val="0"/>
            <c:spPr>
              <a:solidFill>
                <a:srgbClr val="FF0066"/>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5C79-4538-8ADD-CFE802DE818B}"/>
              </c:ext>
            </c:extLst>
          </c:dPt>
          <c:dPt>
            <c:idx val="2"/>
            <c:bubble3D val="0"/>
            <c:spPr>
              <a:solidFill>
                <a:schemeClr val="accent1"/>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5C79-4538-8ADD-CFE802DE818B}"/>
              </c:ext>
            </c:extLst>
          </c:dPt>
          <c:dPt>
            <c:idx val="3"/>
            <c:bubble3D val="0"/>
            <c:spPr>
              <a:solidFill>
                <a:schemeClr val="tx1"/>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5C79-4538-8ADD-CFE802DE818B}"/>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ysClr val="windowText" lastClr="000000"/>
                      </a:solidFill>
                      <a:effectLst/>
                      <a:latin typeface="Montserrat" panose="00000500000000000000" pitchFamily="2" charset="0"/>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oundRec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1-5C79-4538-8ADD-CFE802DE818B}"/>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ysClr val="windowText" lastClr="000000"/>
                      </a:solidFill>
                      <a:effectLst/>
                      <a:latin typeface="Montserrat" panose="00000500000000000000" pitchFamily="2" charset="0"/>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oundRec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3-5C79-4538-8ADD-CFE802DE818B}"/>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ysClr val="windowText" lastClr="000000"/>
                      </a:solidFill>
                      <a:effectLst/>
                      <a:latin typeface="Montserrat" panose="00000500000000000000" pitchFamily="2" charset="0"/>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oundRec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5-5C79-4538-8ADD-CFE802DE818B}"/>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ysClr val="windowText" lastClr="000000"/>
                      </a:solidFill>
                      <a:effectLst/>
                      <a:latin typeface="Montserrat" panose="00000500000000000000" pitchFamily="2" charset="0"/>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oundRec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7-5C79-4538-8ADD-CFE802DE818B}"/>
                </c:ext>
              </c:extLst>
            </c:dLbl>
            <c:spPr>
              <a:solidFill>
                <a:sysClr val="window" lastClr="FFFFFF">
                  <a:alpha val="90000"/>
                </a:sysClr>
              </a:solidFill>
              <a:ln w="12700" cap="flat" cmpd="sng" algn="ctr">
                <a:solidFill>
                  <a:srgbClr val="0F6FC6"/>
                </a:solidFill>
                <a:round/>
              </a:ln>
              <a:effectLst>
                <a:outerShdw blurRad="50800" dist="38100" dir="2700000" algn="tl" rotWithShape="0">
                  <a:srgbClr val="0F6FC6">
                    <a:lumMod val="75000"/>
                    <a:alpha val="40000"/>
                  </a:srgbClr>
                </a:outerShdw>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accent1"/>
                    </a:solidFill>
                    <a:effectLst/>
                    <a:latin typeface="Montserrat" panose="00000500000000000000" pitchFamily="2" charset="0"/>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spPr xmlns:c15="http://schemas.microsoft.com/office/drawing/2012/chart">
                  <a:prstGeom prst="roundRect">
                    <a:avLst/>
                  </a:prstGeom>
                  <a:solidFill>
                    <a:schemeClr val="lt1">
                      <a:alpha val="90000"/>
                    </a:schemeClr>
                  </a:solidFill>
                  <a:ln w="12700" cap="flat" cmpd="sng" algn="ctr">
                    <a:solidFill>
                      <a:schemeClr val="accent1"/>
                    </a:solidFill>
                    <a:round/>
                  </a:ln>
                </c15:spPr>
              </c:ext>
            </c:extLst>
          </c:dLbls>
          <c:cat>
            <c:strRef>
              <c:f>Platforms!$G$3:$G$6</c:f>
              <c:strCache>
                <c:ptCount val="4"/>
                <c:pt idx="0">
                  <c:v>Facebook</c:v>
                </c:pt>
                <c:pt idx="1">
                  <c:v>Instagram</c:v>
                </c:pt>
                <c:pt idx="2">
                  <c:v>LinkedIn</c:v>
                </c:pt>
                <c:pt idx="3">
                  <c:v>X/Twitter</c:v>
                </c:pt>
              </c:strCache>
            </c:strRef>
          </c:cat>
          <c:val>
            <c:numRef>
              <c:f>Platforms!$H$3:$H$6</c:f>
              <c:numCache>
                <c:formatCode>0%</c:formatCode>
                <c:ptCount val="4"/>
                <c:pt idx="0">
                  <c:v>5.3745928338762218E-2</c:v>
                </c:pt>
                <c:pt idx="1">
                  <c:v>0.42671009771986973</c:v>
                </c:pt>
                <c:pt idx="2">
                  <c:v>0.13029315960912052</c:v>
                </c:pt>
                <c:pt idx="3">
                  <c:v>0.38925081433224756</c:v>
                </c:pt>
              </c:numCache>
            </c:numRef>
          </c:val>
          <c:extLst>
            <c:ext xmlns:c16="http://schemas.microsoft.com/office/drawing/2014/chart" uri="{C3380CC4-5D6E-409C-BE32-E72D297353CC}">
              <c16:uniqueId val="{00000008-5C79-4538-8ADD-CFE802DE818B}"/>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[_NPNs_using_FASDNPN - Sept23-Aug24 THIS ONE.xlsx]Instagram content categories!PivotTable4</c:name>
    <c:fmtId val="1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
        <c:idx val="28"/>
        <c:spPr>
          <a:solidFill>
            <a:schemeClr val="accent1"/>
          </a:solidFill>
          <a:ln w="19050">
            <a:solidFill>
              <a:schemeClr val="lt1"/>
            </a:solidFill>
          </a:ln>
          <a:effectLst/>
        </c:spPr>
      </c:pivotFmt>
      <c:pivotFmt>
        <c:idx val="29"/>
        <c:spPr>
          <a:solidFill>
            <a:schemeClr val="accent1"/>
          </a:solidFill>
          <a:ln w="19050">
            <a:solidFill>
              <a:schemeClr val="lt1"/>
            </a:solidFill>
          </a:ln>
          <a:effectLst/>
        </c:spPr>
      </c:pivotFmt>
    </c:pivotFmts>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'Instagram content categories'!$C$4</c:f>
              <c:strCache>
                <c:ptCount val="1"/>
                <c:pt idx="0">
                  <c:v>Count</c:v>
                </c:pt>
              </c:strCache>
            </c:strRef>
          </c:tx>
          <c:dPt>
            <c:idx val="0"/>
            <c:bubble3D val="0"/>
            <c:spPr>
              <a:solidFill>
                <a:srgbClr val="00B5FF"/>
              </a:solidFill>
              <a:ln w="25400">
                <a:solidFill>
                  <a:schemeClr val="lt1"/>
                </a:solidFill>
              </a:ln>
              <a:effectLst/>
              <a:sp3d contourW="25400">
                <a:contourClr>
                  <a:schemeClr val="lt1"/>
                </a:contourClr>
              </a:sp3d>
            </c:spPr>
            <c:extLst>
              <c:ext xmlns:c16="http://schemas.microsoft.com/office/drawing/2014/chart" uri="{C3380CC4-5D6E-409C-BE32-E72D297353CC}">
                <c16:uniqueId val="{00000001-126E-46E6-8377-BE4EF663A3F8}"/>
              </c:ext>
            </c:extLst>
          </c:dPt>
          <c:dPt>
            <c:idx val="1"/>
            <c:bubble3D val="0"/>
            <c:spPr>
              <a:solidFill>
                <a:schemeClr val="tx1"/>
              </a:solidFill>
              <a:ln w="25400">
                <a:solidFill>
                  <a:schemeClr val="lt1"/>
                </a:solidFill>
              </a:ln>
              <a:effectLst/>
              <a:sp3d contourW="25400">
                <a:contourClr>
                  <a:schemeClr val="lt1"/>
                </a:contourClr>
              </a:sp3d>
            </c:spPr>
            <c:extLst>
              <c:ext xmlns:c16="http://schemas.microsoft.com/office/drawing/2014/chart" uri="{C3380CC4-5D6E-409C-BE32-E72D297353CC}">
                <c16:uniqueId val="{00000003-126E-46E6-8377-BE4EF663A3F8}"/>
              </c:ext>
            </c:extLst>
          </c:dPt>
          <c:dPt>
            <c:idx val="2"/>
            <c:bubble3D val="0"/>
            <c:spPr>
              <a:solidFill>
                <a:srgbClr val="59C23B"/>
              </a:solidFill>
              <a:ln w="25400">
                <a:solidFill>
                  <a:schemeClr val="lt1"/>
                </a:solidFill>
              </a:ln>
              <a:effectLst/>
              <a:sp3d contourW="25400">
                <a:contourClr>
                  <a:schemeClr val="lt1"/>
                </a:contourClr>
              </a:sp3d>
            </c:spPr>
            <c:extLst>
              <c:ext xmlns:c16="http://schemas.microsoft.com/office/drawing/2014/chart" uri="{C3380CC4-5D6E-409C-BE32-E72D297353CC}">
                <c16:uniqueId val="{00000005-126E-46E6-8377-BE4EF663A3F8}"/>
              </c:ext>
            </c:extLst>
          </c:dPt>
          <c:dPt>
            <c:idx val="3"/>
            <c:bubble3D val="0"/>
            <c:spPr>
              <a:solidFill>
                <a:srgbClr val="4E58EC"/>
              </a:solidFill>
              <a:ln w="25400">
                <a:solidFill>
                  <a:schemeClr val="lt1"/>
                </a:solidFill>
              </a:ln>
              <a:effectLst/>
              <a:sp3d contourW="25400">
                <a:contourClr>
                  <a:schemeClr val="lt1"/>
                </a:contourClr>
              </a:sp3d>
            </c:spPr>
            <c:extLst>
              <c:ext xmlns:c16="http://schemas.microsoft.com/office/drawing/2014/chart" uri="{C3380CC4-5D6E-409C-BE32-E72D297353CC}">
                <c16:uniqueId val="{00000007-126E-46E6-8377-BE4EF663A3F8}"/>
              </c:ext>
            </c:extLst>
          </c:dPt>
          <c:dLbls>
            <c:dLbl>
              <c:idx val="0"/>
              <c:layout>
                <c:manualLayout>
                  <c:x val="-0.25359341742729918"/>
                  <c:y val="8.5757304911241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26E-46E6-8377-BE4EF663A3F8}"/>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ontserrat SemiBold" panose="00000700000000000000" pitchFamily="2" charset="0"/>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126E-46E6-8377-BE4EF663A3F8}"/>
                </c:ext>
              </c:extLst>
            </c:dLbl>
            <c:dLbl>
              <c:idx val="2"/>
              <c:layout>
                <c:manualLayout>
                  <c:x val="0.19071310116086235"/>
                  <c:y val="-4.0352256251485169E-2"/>
                </c:manualLayout>
              </c:layout>
              <c:showLegendKey val="0"/>
              <c:showVal val="0"/>
              <c:showCatName val="1"/>
              <c:showSerName val="0"/>
              <c:showPercent val="1"/>
              <c:showBubbleSize val="0"/>
              <c:extLst>
                <c:ext xmlns:c15="http://schemas.microsoft.com/office/drawing/2012/chart" uri="{CE6537A1-D6FC-4f65-9D91-7224C49458BB}">
                  <c15:layout>
                    <c:manualLayout>
                      <c:w val="0.24409203980099503"/>
                      <c:h val="0.22982583205849952"/>
                    </c:manualLayout>
                  </c15:layout>
                </c:ext>
                <c:ext xmlns:c16="http://schemas.microsoft.com/office/drawing/2014/chart" uri="{C3380CC4-5D6E-409C-BE32-E72D297353CC}">
                  <c16:uniqueId val="{00000005-126E-46E6-8377-BE4EF663A3F8}"/>
                </c:ext>
              </c:extLst>
            </c:dLbl>
            <c:dLbl>
              <c:idx val="3"/>
              <c:layout>
                <c:manualLayout>
                  <c:x val="-0.11608623548922056"/>
                  <c:y val="4.3869888170710733E-2"/>
                </c:manualLayout>
              </c:layout>
              <c:showLegendKey val="0"/>
              <c:showVal val="0"/>
              <c:showCatName val="1"/>
              <c:showSerName val="0"/>
              <c:showPercent val="1"/>
              <c:showBubbleSize val="0"/>
              <c:extLst>
                <c:ext xmlns:c15="http://schemas.microsoft.com/office/drawing/2012/chart" uri="{CE6537A1-D6FC-4f65-9D91-7224C49458BB}">
                  <c15:layout>
                    <c:manualLayout>
                      <c:w val="0.25342039800995025"/>
                      <c:h val="0.22982583205849952"/>
                    </c:manualLayout>
                  </c15:layout>
                </c:ext>
                <c:ext xmlns:c16="http://schemas.microsoft.com/office/drawing/2014/chart" uri="{C3380CC4-5D6E-409C-BE32-E72D297353CC}">
                  <c16:uniqueId val="{00000007-126E-46E6-8377-BE4EF663A3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ontserrat SemiBold" panose="00000700000000000000" pitchFamily="2"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'Instagram content categories'!$B$5:$B$9</c:f>
              <c:strCache>
                <c:ptCount val="4"/>
                <c:pt idx="0">
                  <c:v>FASD and Alcohol General Awareness</c:v>
                </c:pt>
                <c:pt idx="1">
                  <c:v>Community Support, Advocacy, and Policy</c:v>
                </c:pt>
                <c:pt idx="2">
                  <c:v>Professional Development and Research</c:v>
                </c:pt>
                <c:pt idx="3">
                  <c:v>FASD NPN and Organizational Highlights</c:v>
                </c:pt>
              </c:strCache>
            </c:strRef>
          </c:cat>
          <c:val>
            <c:numRef>
              <c:f>'Instagram content categories'!$C$5:$C$9</c:f>
              <c:numCache>
                <c:formatCode>General</c:formatCode>
                <c:ptCount val="4"/>
                <c:pt idx="0">
                  <c:v>57</c:v>
                </c:pt>
                <c:pt idx="1">
                  <c:v>36</c:v>
                </c:pt>
                <c:pt idx="2">
                  <c:v>35</c:v>
                </c:pt>
                <c:pt idx="3">
                  <c:v>23</c:v>
                </c:pt>
              </c:numCache>
            </c:numRef>
          </c:val>
          <c:extLst>
            <c:ext xmlns:c16="http://schemas.microsoft.com/office/drawing/2014/chart" uri="{C3380CC4-5D6E-409C-BE32-E72D297353CC}">
              <c16:uniqueId val="{00000008-126E-46E6-8377-BE4EF663A3F8}"/>
            </c:ext>
          </c:extLst>
        </c:ser>
        <c:ser>
          <c:idx val="1"/>
          <c:order val="1"/>
          <c:tx>
            <c:strRef>
              <c:f>'Instagram content categories'!$D$4</c:f>
              <c:strCache>
                <c:ptCount val="1"/>
                <c:pt idx="0">
                  <c:v>Percent of Total</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A-126E-46E6-8377-BE4EF663A3F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C-126E-46E6-8377-BE4EF663A3F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E-126E-46E6-8377-BE4EF663A3F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0-126E-46E6-8377-BE4EF663A3F8}"/>
              </c:ext>
            </c:extLst>
          </c:dPt>
          <c:cat>
            <c:strRef>
              <c:f>'Instagram content categories'!$B$5:$B$9</c:f>
              <c:strCache>
                <c:ptCount val="4"/>
                <c:pt idx="0">
                  <c:v>FASD and Alcohol General Awareness</c:v>
                </c:pt>
                <c:pt idx="1">
                  <c:v>Community Support, Advocacy, and Policy</c:v>
                </c:pt>
                <c:pt idx="2">
                  <c:v>Professional Development and Research</c:v>
                </c:pt>
                <c:pt idx="3">
                  <c:v>FASD NPN and Organizational Highlights</c:v>
                </c:pt>
              </c:strCache>
            </c:strRef>
          </c:cat>
          <c:val>
            <c:numRef>
              <c:f>'Instagram content categories'!$D$5:$D$9</c:f>
              <c:numCache>
                <c:formatCode>0%</c:formatCode>
                <c:ptCount val="4"/>
                <c:pt idx="0">
                  <c:v>0.37748344370860926</c:v>
                </c:pt>
                <c:pt idx="1">
                  <c:v>0.23841059602649006</c:v>
                </c:pt>
                <c:pt idx="2">
                  <c:v>0.23178807947019867</c:v>
                </c:pt>
                <c:pt idx="3">
                  <c:v>0.15231788079470199</c:v>
                </c:pt>
              </c:numCache>
            </c:numRef>
          </c:val>
          <c:extLst>
            <c:ext xmlns:c16="http://schemas.microsoft.com/office/drawing/2014/chart" uri="{C3380CC4-5D6E-409C-BE32-E72D297353CC}">
              <c16:uniqueId val="{00000011-126E-46E6-8377-BE4EF663A3F8}"/>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Authors!$J$4</c:f>
              <c:strCache>
                <c:ptCount val="1"/>
                <c:pt idx="0">
                  <c:v>Count of Author</c:v>
                </c:pt>
              </c:strCache>
            </c:strRef>
          </c:tx>
          <c:spPr>
            <a:solidFill>
              <a:srgbClr val="4E58EC"/>
            </a:solidFill>
            <a:ln>
              <a:noFill/>
            </a:ln>
            <a:effectLst/>
          </c:spPr>
          <c:invertIfNegative val="0"/>
          <c:dPt>
            <c:idx val="1"/>
            <c:invertIfNegative val="0"/>
            <c:bubble3D val="0"/>
            <c:spPr>
              <a:solidFill>
                <a:srgbClr val="59C23B"/>
              </a:solidFill>
              <a:ln>
                <a:noFill/>
              </a:ln>
              <a:effectLst/>
            </c:spPr>
            <c:extLst>
              <c:ext xmlns:c16="http://schemas.microsoft.com/office/drawing/2014/chart" uri="{C3380CC4-5D6E-409C-BE32-E72D297353CC}">
                <c16:uniqueId val="{00000001-9B46-49EA-96BF-0CC7512BEE56}"/>
              </c:ext>
            </c:extLst>
          </c:dPt>
          <c:dPt>
            <c:idx val="2"/>
            <c:invertIfNegative val="0"/>
            <c:bubble3D val="0"/>
            <c:spPr>
              <a:solidFill>
                <a:srgbClr val="00B5FF"/>
              </a:solidFill>
              <a:ln>
                <a:noFill/>
              </a:ln>
              <a:effectLst/>
            </c:spPr>
            <c:extLst>
              <c:ext xmlns:c16="http://schemas.microsoft.com/office/drawing/2014/chart" uri="{C3380CC4-5D6E-409C-BE32-E72D297353CC}">
                <c16:uniqueId val="{00000002-9B46-49EA-96BF-0CC7512BEE56}"/>
              </c:ext>
            </c:extLst>
          </c:dPt>
          <c:dPt>
            <c:idx val="3"/>
            <c:invertIfNegative val="0"/>
            <c:bubble3D val="0"/>
            <c:spPr>
              <a:solidFill>
                <a:schemeClr val="tx1"/>
              </a:solidFill>
              <a:ln>
                <a:noFill/>
              </a:ln>
              <a:effectLst/>
            </c:spPr>
            <c:extLst>
              <c:ext xmlns:c16="http://schemas.microsoft.com/office/drawing/2014/chart" uri="{C3380CC4-5D6E-409C-BE32-E72D297353CC}">
                <c16:uniqueId val="{00000003-9B46-49EA-96BF-0CC7512BEE5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Authors!$I$5:$I$8</c:f>
              <c:strCache>
                <c:ptCount val="4"/>
                <c:pt idx="0">
                  <c:v>NPN</c:v>
                </c:pt>
                <c:pt idx="1">
                  <c:v>State AAFP</c:v>
                </c:pt>
                <c:pt idx="2">
                  <c:v>State NASW</c:v>
                </c:pt>
                <c:pt idx="3">
                  <c:v>Other</c:v>
                </c:pt>
              </c:strCache>
            </c:strRef>
          </c:cat>
          <c:val>
            <c:numRef>
              <c:f>Authors!$J$5:$J$8</c:f>
              <c:numCache>
                <c:formatCode>General</c:formatCode>
                <c:ptCount val="4"/>
                <c:pt idx="0">
                  <c:v>412</c:v>
                </c:pt>
                <c:pt idx="1">
                  <c:v>164</c:v>
                </c:pt>
                <c:pt idx="2">
                  <c:v>31</c:v>
                </c:pt>
                <c:pt idx="3">
                  <c:v>7</c:v>
                </c:pt>
              </c:numCache>
            </c:numRef>
          </c:val>
          <c:extLst>
            <c:ext xmlns:c16="http://schemas.microsoft.com/office/drawing/2014/chart" uri="{C3380CC4-5D6E-409C-BE32-E72D297353CC}">
              <c16:uniqueId val="{00000000-9B46-49EA-96BF-0CC7512BEE56}"/>
            </c:ext>
          </c:extLst>
        </c:ser>
        <c:dLbls>
          <c:dLblPos val="outEnd"/>
          <c:showLegendKey val="0"/>
          <c:showVal val="0"/>
          <c:showCatName val="1"/>
          <c:showSerName val="0"/>
          <c:showPercent val="1"/>
          <c:showBubbleSize val="0"/>
        </c:dLbls>
        <c:gapWidth val="219"/>
        <c:overlap val="-27"/>
        <c:axId val="1027813328"/>
        <c:axId val="1027821488"/>
      </c:barChart>
      <c:catAx>
        <c:axId val="102781332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r>
                  <a:rPr lang="en-US" b="1" dirty="0"/>
                  <a:t>Authors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027821488"/>
        <c:crosses val="autoZero"/>
        <c:auto val="1"/>
        <c:lblAlgn val="ctr"/>
        <c:lblOffset val="100"/>
        <c:noMultiLvlLbl val="0"/>
      </c:catAx>
      <c:valAx>
        <c:axId val="1027821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r>
                  <a:rPr lang="en-US" b="1" dirty="0"/>
                  <a:t>Posts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02781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E58EC"/>
      </a:solidFill>
    </a:ln>
    <a:effectLst>
      <a:outerShdw blurRad="50800" dist="38100" dir="2700000" algn="tl" rotWithShape="0">
        <a:prstClr val="black">
          <a:alpha val="40000"/>
        </a:prstClr>
      </a:outerShdw>
    </a:effectLst>
  </c:spPr>
  <c:txPr>
    <a:bodyPr/>
    <a:lstStyle/>
    <a:p>
      <a:pPr>
        <a:defRPr sz="1400">
          <a:latin typeface="Montserrat" panose="00000500000000000000" pitchFamily="2"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Maps!$AB$7:$AB$21</cx:f>
        <cx:nf>Maps!$AB$6</cx:nf>
        <cx:lvl ptCount="15" name="State">
          <cx:pt idx="0">Arizona</cx:pt>
          <cx:pt idx="1">Colorado</cx:pt>
          <cx:pt idx="2">Delaware</cx:pt>
          <cx:pt idx="3">Florida</cx:pt>
          <cx:pt idx="4">Georgia</cx:pt>
          <cx:pt idx="5">Hawaii</cx:pt>
          <cx:pt idx="6">Indiana</cx:pt>
          <cx:pt idx="7">Louisiana</cx:pt>
          <cx:pt idx="8">Maryland</cx:pt>
          <cx:pt idx="9">Missouri</cx:pt>
          <cx:pt idx="10">New Jersey</cx:pt>
          <cx:pt idx="11">New York</cx:pt>
          <cx:pt idx="12">Ohio</cx:pt>
          <cx:pt idx="13">Utah</cx:pt>
          <cx:pt idx="14">Wisconsin</cx:pt>
        </cx:lvl>
      </cx:strDim>
      <cx:numDim type="colorVal">
        <cx:f>Maps!$AC$7:$AC$21</cx:f>
        <cx:nf>Maps!$AC$6</cx:nf>
        <cx:lvl ptCount="15" formatCode="General" name="Posts">
          <cx:pt idx="0">2</cx:pt>
          <cx:pt idx="1">2</cx:pt>
          <cx:pt idx="2">3</cx:pt>
          <cx:pt idx="3">12</cx:pt>
          <cx:pt idx="4">1</cx:pt>
          <cx:pt idx="5">8</cx:pt>
          <cx:pt idx="6">3</cx:pt>
          <cx:pt idx="7">38</cx:pt>
          <cx:pt idx="8">7</cx:pt>
          <cx:pt idx="9">17</cx:pt>
          <cx:pt idx="10">20</cx:pt>
          <cx:pt idx="11">14</cx:pt>
          <cx:pt idx="12">12</cx:pt>
          <cx:pt idx="13">15</cx:pt>
          <cx:pt idx="14">10</cx:pt>
        </cx:lvl>
      </cx:numDim>
    </cx:data>
  </cx:chartData>
  <cx:chart>
    <cx:plotArea>
      <cx:plotAreaRegion>
        <cx:series layoutId="regionMap" uniqueId="{626F5EB5-2759-4FF8-AEB3-86CCF096ABEB}">
          <cx:tx>
            <cx:txData>
              <cx:f>Maps!$AC$6</cx:f>
              <cx:v>Posts</cx:v>
            </cx:txData>
          </cx:tx>
          <cx:dataLabels>
            <cx:txPr>
              <a:bodyPr spcFirstLastPara="1" vertOverflow="ellipsis" horzOverflow="overflow" wrap="square" lIns="0" tIns="0" rIns="0" bIns="0" anchor="ctr" anchorCtr="1"/>
              <a:lstStyle/>
              <a:p>
                <a:pPr algn="ctr" rtl="0">
                  <a:defRPr sz="1400">
                    <a:latin typeface="Montserrat" panose="00000500000000000000" pitchFamily="2" charset="0"/>
                    <a:ea typeface="Montserrat" panose="00000500000000000000" pitchFamily="2" charset="0"/>
                    <a:cs typeface="Montserrat" panose="00000500000000000000" pitchFamily="2" charset="0"/>
                  </a:defRPr>
                </a:pPr>
                <a:endParaRPr lang="en-US" sz="1400" b="0" i="0" u="none" strike="noStrike" baseline="0">
                  <a:solidFill>
                    <a:prstClr val="black">
                      <a:lumMod val="65000"/>
                      <a:lumOff val="35000"/>
                    </a:prstClr>
                  </a:solidFill>
                  <a:latin typeface="Montserrat" panose="00000500000000000000" pitchFamily="2" charset="0"/>
                </a:endParaRPr>
              </a:p>
            </cx:txPr>
            <cx:dataLabel idx="7">
              <cx:txPr>
                <a:bodyPr spcFirstLastPara="1" vertOverflow="ellipsis" horzOverflow="overflow" wrap="square" lIns="0" tIns="0" rIns="0" bIns="0" anchor="ctr" anchorCtr="1"/>
                <a:lstStyle/>
                <a:p>
                  <a:pPr algn="ctr" rtl="0">
                    <a:defRPr>
                      <a:solidFill>
                        <a:schemeClr val="bg1"/>
                      </a:solidFill>
                    </a:defRPr>
                  </a:pPr>
                  <a:r>
                    <a:rPr lang="en-US" sz="1400" b="0" i="0" u="none" strike="noStrike" baseline="0">
                      <a:solidFill>
                        <a:schemeClr val="bg1"/>
                      </a:solidFill>
                      <a:latin typeface="Montserrat" panose="00000500000000000000" pitchFamily="2" charset="0"/>
                    </a:rPr>
                    <a:t>38</a:t>
                  </a:r>
                </a:p>
              </cx:txPr>
            </cx:dataLabel>
          </cx:dataLabels>
          <cx:dataId val="0"/>
          <cx:layoutPr>
            <cx:geography cultureLanguage="en-US" cultureRegion="US" attribution="Powered by Bing">
              <cx:geoCache provider="{E9337A44-BEBE-4D9F-B70C-5C5E7DAFC167}">
                <cx:binary>1Htpc9w4su1fcfjzo5og9onpibgkq0ql3ZK89ReGLMkguBMAF/DX3yxvLZU1lmeu40W4oze5igSQ
J5HLyaN/3s7/uK3ub8yLua4a+4/b+c+XuXPdP/74w97m9/WNPaj1rWlt+9Ed3Lb1H+3Hj/r2/o87
czPpRv0RhYj8cZvfGHc/v/zXP+Ft6r49aW9vnG6bV8O98Zf3dqic/cFnT3704uau1k2qrTP61qE/
X/6P0Uvb3Lx8cd847fy17+7/fPnoSy9f/LH/qu+WfVHBztxwB89ichBJHEUCEfnpL/7yRdU26svH
AULogDFCJaMs3P2Fvq59dlPD8z+xoU/bubm7M/fWwoE+/ffBg492D3/+18sXt+3QuJ3RFNjvz5ev
G+3u715cuRt3b1++0LZNPn8haXdHeH316cx/PDb7v/659wdghb0/eYDMvsme++g7YE61te1g9Ffr
/AJkxAFmnIqQoE+GD6PHyMjogHCOGabiM3Ls69qfkfmZHT0Nzd9P7mFzev5bYpO0VWtu7tqv9vkl
2EgpKA1J9BkbuBWPbk1IDyjhAtD5uuhnUH5mK0+D8veTe6Akvyco6X11M92Y+6/2+QWgyIMwFJxF
mH6+EPIxKJweECYYwejLhaFf1/6Mzc/s6Gls/n5yD5t09VtemG1zp29+aZaRBxJJyWX4BZk9aAQ7
gAwkQibp5/tEHkPzExt6GplvD+4Bsz37LYHZ3LdG6V+Z/qMDRkQkiPySZPYCmcAHhBDMSSg+A7MX
z35iQ08D8+3BPWA2//NbArOGDKPvfiEwkTigklIU4f2rAmlfcEwigZ9E5Cd28jQi3x7cQ2R98lsi
cnY/vTi6N/befw0l//cMQ8IDhCGGUfx0ScbJAeOCQjvwJczthbGf29PT8Dx8dg+hs6PfEqFDyP9a
/zp0kDxgCAqAEEMl/Kgao1CNRXxXq5FPdwaC3Of+6XPif34jT0Py9bk9OA63vyUcJ+2g7S9O++GB
FHBVGPt6IR4DI9GBkEhA9/mlLti7Lz+1paexefDoHjwnv2eGOb0xvrpp7r667v89mmFxIOFaQLX8
GBXODniIgBWQXyiBvZz/Mzt5GpS/n9zD5DT9La/MLia/b0356zAh0QHYPSIYf2kswfYPQxn0MAw+
oewrXbPX9P/Mjp7G5u8n97A5e/9bYnOe61/Y8EPmJ4hSTCT/VnU9xEVEcGckUDHR35HuYYp5bjdP
Y/L5qT08zg9/Szxeu5v8190TLA9whDk0+18axj1y7BNtySGzRGzvhjy3j6eR+PzUHhKvr39LJN5q
e9s2Vje/Dg4ChS+WUBezrw3+47Al5AHHEfQz8umm5ae29DQyDx7dg+ft71GH/ZjsfsjzP/rmf8rz
ywMaYsohdTyGRgJrhgTGmHyujcP9+/KYfP/3+3kanj3u/tER/j8x+/+e9f82GElv3M3q00TlAfH/
408/HRfGPHuP/mgw89l227s/X8JFgKLr26Bm945HHUlyU+mPrWn+pnr+fur+xro/X8JghkAzKggN
WRRRKnZV3HT/+aOIHJAQAiMD2oZJRKDfaVrj8j9fQn0RIi7YbqogZYSEePkC5ha7j3B0QDG8kItQ
CMyhMP82yrpoK68gZHw985efXzRDfdHqxtk/XyJYo/v8tU9bDWFihCIEfCvHIbAVBMjW7vbmEsZl
u2//P7fgtuuHYT5rJixX45TlXdzigpdJyafxFQuoPyrmsSlXYVi6964l4+uS2LmPrWz6tw+s99Ru
YIq1vxsSyohzYLKA72K73T7YDWl8V8p8GM+ivkFnqlyaLB54y/JkHl0r43Eiw3s+doGOTS1cn/SF
KVWcLZaTREje3EnnwnN4Rz6kUVWh1wsNBNp4RrN75AM0r3+84whan+92zDgTEsImD0UU7u1Y8xyw
9e4Mz1SplM1L9XokUuC1476l8ehnVKSaZyJeOPM69mWIN/VoPErN2Lq7fLYWJTroaGphTjnGrs7D
MeaGlmql2iK/KAd5VFuZ2xSKHvnG5v1xWU10XmkbsFNt8rHe/PhU38PACQ45AMHAN/CnQz+AgftA
TUFX2bPGZfJNqwSKYlJG4BpdM8wX02zkVZeh6t2Pl9352kNf5IhzBKSZjMAX4V+7bT1YloazIp1V
zVkjFnSGynw4a6xJtMjyNz9eCa7PdyvJMAo5EdDzcrHnZ11D/NKbvD0TXUhu+qk11SZzwkdx2eWr
sB+qJcGhF21SYDrVzznNzikeHxQcJaLQPxDoufH+8jAu1Llqan3G+5Le1MVAb0pgLqsNXWq7YqZt
Yx8C9Jup6qco7suW37tK2u0kPTmZGTZhgqeiLZOCN/VrbLoIp7nw/r4Lxi4Ng6XmCZUtMYdQCyxD
/GProe+BgvkNhA3MoAeCuwox7SFQIRtoQ2kWnKIhq2+0cVbFKChdQ2LsfaOOplyXH5SQ3cm89Pma
tWTWSYRG/tHxZWkTnyuekLYY77XB/G6kXc6BPfsWiS8+W/NhZCP0O5Ax2RWfDEg+aMMohx7t4S6Z
ETo0ucOnBem7TIrUyXzZzG7Gcu3GYUjM3IevxtrTIc7znCcGNRsbmW5TkS5KyqqvL7uK1nPMq0m9
nYq63XrrXNzRvnvNbCnSrG+yZGiLQsfa4WKKs8I2Z1MX2PM+WPBKKSSLOFiypk6iMa8PKXPVZVSo
C+UbPMfVwPszl/XXLqoDnLIxAkNqH0FsIMOyxOEkipMqp+J9Fg7kKGcCnSxqHmUyhTmpYRjp9TYQ
xtfx5MWSookG6VLMt53t3dUQBjyPp9rxdWb7YUuyKLruczSVm4wHSMdLXmYfoBY0Y6ybPvhrqHmd
dp2NtmXbdFvUy+pOjx2De4/r8krLbObx2BN1ZDIzJB7ssEEkkuf9VM8rMpl+jdCMxlVFOVLJOCnR
J2OUZ6vaYpMOnTzPs0CFKUKtO4RUE01JExYsFo5X7+Y6zI8jI7srih3dDLIIorVl9XIjWGtWNpyL
ZT2WQq2DeQ5vIltNH63qOposkQuHuFHRqNazK1q4HNO08mocxNq0WZ5WDteHDXw1loyYFgxdjzwu
bFEECc8mHvOWzktMXJUl2AVNvTGsXCky+PDVhBEB6YcJq7gAT3Jr7CZpNzPm8wkrl6XKXg1T7+o6
9rryjbnLszyKlvd2CmZe57E0EMrb28jXhcMmHtwwdOGZK11dzkdS98tmlIPLtrXRuouLqGqvQh7g
beExHpIBMMhi34dyBrhqIdImyyAfuqqc+hUrJxUmpnIoO8/7kPH2sPR8ylM/V9KdMOsweNSUtchO
yQC5cM2CvMjOR7g6TCW96AQ4HC5tvW4qbWRc9ZC8stU8apYEGQwLaeyzsCFJa7O6TnI5TNl6qnhV
r2wGVcGaNqpeErFQiJhNVJIhqXMTVPFovbIXVgd1vWqVFh+DYeQ6TMM2chtNxCDOaJCp7KjB3HFa
JM1s+8Uf2hCiW77qVM7rVWbHpV9LYxu99hWr/WFobd0lNPKVTvhMfbUxutdBArBGb4OuXlCKMSvr
FP4Jg/OqCAMLJm+at0Vdy3qLjXTVqswdu1wGh/G6CNoIHedTbnkT8zzK3SYzY9dcQTLGR4VaonI9
dLCDVesqtawEmheZiMJ302ktPLh2AFfFpBlCw5HBlFapyrAaUt6MAKfmFuqTZinwcl+VWLJUwAbq
FPs677co1ORQaV6yJCrLHqe61Vm6DFlJ42AynbwosqkgCdZ9scR1VyzBcZhVZI26TFHYruTdCvl8
abe5RpNalZLkU7z7Xoyklg24j8J9Mk86WGI36+Av0/jWB7GGexSdoaXRi47FSAJ87aspGs5YJ32b
NrJ3p3RoICUpy0t4QNbQm6wznaPm/YKqJj/qfV3NazvRRR8jp9w1KSJ6Q+eszmKBwHnXQzNzvLJs
0bD5ARV1WuG+tImYspVGun9fTRNUFoUqxitL2fShMzk+HPmkspUoaRjFjcjgPbRqi3ndmBGdLXOH
ySvrKLpGLoBvTCywInHI83k1RnWhD80cRdO24cpG5zrg8k0T9jvnLIrebnhlc3sxe+JEEvYTYJNP
DWystRB0jyGDyTdYhODdNURJkwok53brrMyii8IMZXkZiUaS7UyKaTh1s9sVn7mfL2gZsHnVTjUs
3bbLMsZzVLtlE5Z8d/jd1ieIT7CvrkZnhDZwiqGnYKq8bMslkeUIV6erVKlfNYbDlTcDVAUKPoOY
GrkmP+8R8aaJcZeHAPdk5uG0DvLOxjoc+nk9hzBxWfmxj3ZBAy5TAieCADJLtKuTXVO/yWCKeSRG
rUUsclqCX3jFbqYGwzZmU/hL7ObQHisoc4vjtmvK4kpAttjYJkRnvVT9exJGrI9zkuvoqBVKDsdZ
3qox9Yb3ExS4Hm+6CMyahLz3t2VV0ot5sGF72Id+LN9OrFb2sM6C+qNf5C6G6L7KU+gDBF7pyOd2
3bFavg3CrF7XU6f6mBMIc95M+aVunT2WdVnQlEYmUhD2QNsTj3kk35giGNWqihq4JkuQYbklTYv6
+xoCsj8SCFxqNe0i9qqgAVh0HpdxBUlm6o+RGSKWZLJyI2RaPIZQevfFX0aO8jrwUKYfLdIZdOds
421cI8THrZ4ieNVco3xJyKSY2nYAy5QEpWTrpR1Hdzp7Xl0Vo+1jwe0hqeeRHi4TA3DKENll01Vl
2542bCYngQtJu8r7ph6PlZ+6PBHU1vk1VCL2LpQNhBEInXaMy9xONpbTKHrIAr6/qlSP9DvULliM
8QIVmH/dORxIeJnNzCrnQamOgqybPuQqDMak4paVWy1D9Gq2QbZszNBbvdLLAE6qI1fgi7msFnpW
s66q4r4bQ3ZKUE7mxEN1Y1dT3gFqk2i0is3Ca4gd1lYrNOPZpGMVCbNZRA/eX5JZ8dRnPrRJ1lnW
v52oR9dFbsDXINPJN+Drtb1oZIMgwEadLNaiztkUz8N75Q0NophVqLqkUdNP6USVI6ckq8R42WdW
Gkju4NGrTmNAExoHP59o7Mr2hJsuxxfRHFZsm82thHPNc6BOSxN0U1rbDGIGVGODO62qDPZvZKnW
Nhdlnk5zGG59T+Dee8a4jkmW89NPVekX7uJLWfq5Ab9tO2+0yr/ISb/9+K/rtoa/P6kc//7DnRr1
759Ov8pYf/gtEGfsJqN2/0u73Xx7F2zmy+529MWjH76jUr4SB3tkyWdV7L/58OeYFIRCDNzvtwL+
Oyrlm6zhb/blyzNfiBQRHsArQgqjY8jl9FPP9oVIERxozYgBWQM9CdD7HPqVL0QKRiA2QzAhAykA
DmGKBv37FyIF2BcaQQcjQM8EfS5omv4TImWv2SASBJ7Qzu2GD/C/MJd73GwocJ5FdO1wGEWDcklV
SiiXSJTLEzJgaWNOTXNSsgFkxDIfBQzavtnqiWZnryGDVLhTByGwj+AUiKbd7h50zn2vFjkus9tM
QzSuuK/ZCumoSj3X9eF/sRSIKkNongmYbm8pg4sRoZq6DUFGb6oITTG2ebeCLrf/L04FppSgr0U7
QSBQng9PtaC57DwhblPNs4aCe+lT41yZuJkPQCr/yIC7jvVBR/7JgBjORIB8BWHijm97uBSwS0NZ
UTCg1BnQTD6CLDywj/PIUtVkRcJbHMR9lpUJEAZt8uPF9zikL4tjwndeDCX13jndnGcZ7pzbBC1h
MSrmfNUg0oPg50dH/N5HdoqXiAtBQHsJDfzjI1olsB37bNgYSZgB32ysi+nc83FVdDU0qD9ebo9D
gkPRHW8ZRhiBboCR3aEfuCTtxwjnyA0b5ZmDKsfcw+jho1BtHaOqPmZZ0T1DS3xvRgqDJBlRAip5
FLI9Ki7Ly2ISuB02RUhp0kBKB7Bku/rxuXZmeuwpsAr0tBIULJJQvDPzg3ORIUNN2ZfDBuvRxzgI
ThR0+x5FUTKHNX3mTE9Z8eFqe6ABc6x6RathI8YJxVmrYzXWwEAUJdC0UrrYlOWHHx8w2qOEPyEn
gHymGJhLcMi9UObzkolpgmuHckbOSUuqNyocsi1rF3E4tKpMh/6Sj14kfUXsHXOhOOooPhyUaTfj
IMfVMEdTbCbe3c4zDraeERlHmeuvFuPjiucqQWW/PBOY0BP445CAJoJRwaPvPE5YxaLWwTXS00DK
mARTyeN5puMqCHAYa4v6pBPtlGKw3iqqZvJXuPD5YkCiO+PAhCeqU/IcalH1zF2gT24N4vPuhtPv
CdVCVsAU0MoB+5SvoiynKdC2M/TfzK1sr+zrWeMiCScmq7StluZobgpzAi33WKb17MZ4DBuoqWwR
974JYwz9X5o1IoybSPljNUTmLGJLsF3KqU370bl04rSDqt/INwM0f2/cKLJEQh+ZGBLwNegadDxi
I1ZDOx+50th4CqohcRmV8VzR45yUr4dJ2LOSeBx7vJRrgwedToE7byVfDnvNl9iTCsdzVmUnYe7D
t4Hpx03RlEGSUf+x9PjSCVfGkqvy0LHcncObm/WPvfX7C7LT98NvxlACOZjzPWedraIDnXag2/ws
KIcc6OJwi/R8PSxZtxqGGv3HVxJWhM6C0ZDyXbx5HACkmUchl9JtTJZtkSWrCqlb2ZATg4EngQ7g
3Y9P+H3cFpRDtEE7aTaUPnthzSo5NoCN2xS+6uJoJNNWtRNeicj49MdLfe+mAqQRoFwBzjQEnmT3
+YPYpgY6FhMMJTZSjPS4DXq0baeBP2PAJ1cBiT+UKcAZgA0fr1KH0P+5CQwYMBOauOcyOASeQlz8
+DD7oy2IY3AagUC4Bmwjh3T0eJ0SOA8EdAZQdTNqU6DAijWba5jR2KaF2t5yKCnA8UOOgc8Ub6Gl
3LSk1M+FpR3N/DhhwNAPM0QFAkEqInv49X1LFj1yuyFzxVcT8HlrIHXcmkxOiwSThWxRM8uVCdv7
qp34ZemKaaNoOJ7Wy4KPgDzMnkEAP7knCVpxCjAgvg+08OBFQHvbTRHkrouHStAPkFAvOLFNXMnw
rq3G+S2PUH4LAxg3jCop2ihPS5w38ajsOgptmxoG/fcExFMd82jokhwW3My0KBJSKHTvG4TgkvAr
jssVDQugXQP5thOFOUQjDU8CiqrDpW1v+BheMQ8LKYKABAF2lT4TgL9P2gJ+LQ4RArmBhVAnP3YF
GgleZgW4Ql9Ub5tsw8eiSoMlzON2ofiZCiF60rowxBEw5pPQEewlbUWCIMhybDeNGpptaOhKhgPQ
I43rzzLbDUnOh+59BZxRUvWBPx867ROmwyiVommBOazuKzSPZ6WY02WZ/hqACE967bor3ww67pym
h1Tl01Hjq7MgdM+Vbk8fQCKEMTRMEF33xmMZMrL2YgKXzf2lMrxbDxNRr3PIEUnX8yLNLAqTmjMH
9YCpj4CBvBGaX1vD5HbosiyZhRlXQFTJV+3C22tBlvuFZs0RFrlcA7Hj06ksAsjErloDg9s9gzfa
XarvLt2DE+wBPrkKNtx6u/FBoY6yRTZHjs5NWgRh6rSBFDowD3x+uMWtHxPbkfqZO/ZE2GZQA0Pn
STi4V7jXUdiqZI2BoLPpVPNRwgwTsvZYxATo42f8bfemvbPCSrsJNCGMh/uFfZ+poeMZhbMadV0i
rN4W1ZJVce2hm6C+BCYnZIE4yhjKnznkE9mXwS/XgXgAtAMhFN6P75VTuo+yIrSbgfv3MEC9mHl/
GZLsY8XdB2h52TMJ6lPt+d1ZaQRy5QgabrYf0+UY2FlrCFzQhjeXA4a6x2c49U0+Jnhc7oE4vG51
NafKd1DcEKGT0SqThlCt/Di9PBlSKCOQWXa/d7OflvXgRpqP4GGTaF0adpzFBCY/caBbldC8+Pjj
5Z5ImgxGHwAzgt4bmvzHlmayKFU9zACyN/NGdShLlkHkz/SIT9oXAZMBngTmJWKvAigsUi2CIfwG
emSTiHHO07EpZMIyEWwnGOIlCojqNPB9tZoyVSfABlQwLgqOl4U9d4u/b8phOg9dITTlIHeh+1F7
8gNdclvCZkYXrmBkDEydWU796FWiahQkna2bTc5dFLflED5zrfan3Lv6AbIjA2ND3Q4Knr0Y4tQI
hHkTmo1HJP/QcRPQeDLKnVuNKAxcWctY0g7wgjjwEiQpI+srmoZFV0Zx3fO8TKbAT6djjlUWR84N
KKGK2rsfe8YTgQYIWwK/tMeBG4MtP/YMXSDb9cC/b9yS1R8J9vzV0uS1iQMW/ldrgXuEbMdzfRdq
uqZbXCdIv6GRNq8kRWzdep4dF8bd/MenEpIxBpETRCEc7fl7HgjtacP6DZszsx4I8PXE9nIFHYp+
BugnghhUu0CLQIkIYoZ9piJaMlW0AxxK41ClmWu6q1r10QpqHJjAzzWJSZv7Z8LHk6hBf00YApE4
qLAeo6ZU2IAcgfYbmNKMSU3nKdZFHaUmjOwzS4G+E162FzUhF4Lmk4PWBUPEeryYKEk7qAWBMYkJ
+zXz3oGsJifTksIIqqkSZmyUMqjJq6TH4xSsoXMc5tUC87v6VS0oXC6NgWPcZtZXb6JuhKmNaUox
pDAnYDoGCUN+04L44LTEMLxYq7xSRWwbpPO4gSPhhLMWZtdypBNaTyD/8cc0yOVGw+RoWYFQJS9i
Vebomg0RzHArMtNoXaB6Zissuzx6Jyek63tWAFmi4g46mPx4zg3OUqNLk7+2VYv8tmqAXdvAKLQm
qyDs0FG9APm/sUM52jNaN4M4JW7w2StmYYS5hp+DCeZMxpZzPBBZNmkDczh1KnhDeTpQ3BbrgfbV
1RhIlh2ZJmgPkSlBlOaViUwsc/2mtgwTmFqAmmXL1aS6RAxtW659qb1a1R0oAk6KEdpJnTDZTdXG
2kmWKcyD/Jy2I0zXj+sAxhLAO9RdlHY13ZXYWojohsMQx8c8c3OyCNKaq47CQHMDc7DCX0wZH68a
TYxb+aCX/DJsa6FWgx/VsIUya173YpZ6TRoF+g3SqWVJrC3kpjGQolZVtqP/wiCSZdxbKl4XeV8l
c1W3OLEkH1FcgFzisBbDK+B51wNIdN5mXVS9qwIRXroGJjVZXcyHgS+qFe7l+VD5ddPb9Zzz5jLj
QKKSHAbSMGHeRKSc0lKW9VoN4xEe/ZREnb0pSkZiOkRZOhQzXsOA+Y7gYFqNMGiDPRi+YXYKV5Jo
tiFyaWOo6Za4aKQ6tqSbP3AHkyGQaBRxw8ebpWf0cMSg4hhnH1NdvQHh5YoFrL+gsjYrFDb6osTT
kgyhRseirvJTkIlUG6hndWx19mZeMN3QAL3SGpRuMNXNtpkkZTIX5QBFheVJBVkitZYvr8pq3vaO
uFgvnsK/yvMS2KV5IuaonOcoXcKyX83OgGYkz0bQUpb18YTzVAOyF5kglzC6nVdoEvl6WcyS+MAN
aRb5aLNAA3OZqar7qxE2PGlyLlLvepbOoTMfWdA3SeBA5CWAsN7wtqVbU8GUizfZvMWhjrbWc7EC
kuIoArWjph1al9S/q2FI/K7R2SGn5EoP/h0M6pvVFEog6obsXc0CZeAG1mI7DrxZj0EPQgQaXJdS
ZEc2wzplqhWrsCAB4NCDVqaQS5pD93ipTTBe9MqISzvMkBexPXE+43E1g7bAB8297afuUGCnD7Wt
QYdTi/EjsW4Awcy0AMNVjtotHnRUfQNy1BgqTQMKgFZLd122Il/iCJznbR2FeE55D90kJFMIEoUa
pvcd2P6sn8DLCp81sSjRNhyUB1WGa9cMLeIY/qddzXAhVhmNqLcnwk9qsu99brjtYx9lZCrTBYRf
7wOE12GhQBMTwBS72/Agam9nvpTdIS6raEhrYfgY+xa0uydBwFwRl1wYFVd+pMER0LOhBZK2BxGC
AUvFrmyqdBH1eJ0Dq38RVUV0ndVNqbdTwcyKgvrnDE2RWLd6nJZ47oGMy7UNP7Awg3oS+N1uxZew
Ou4gn986KxRb7STASTFRjU/m2bIrMpbZRwnk/pBAvoSJZpeNYbp4Mb+GOVP90XSGNbGvLfoL5Bgm
hUadnssm6t6DPmRKQQ7hNw4qlmvhSfF+tPAeH1SgZXBRf7S00PHpuSFb0DLat8DCwRiksPmyE9CB
J+RY9u9yUHnd9h0p1+Uc9O94H+nDwmSu2mIQSKw1zIDf0hbkIqCymqaUZbR26bBYuBxVFFAYiJMy
VYzRpICCawuyiDLlQCGvgJuQZl1C31Qf1h3oI2On1fimz6adEIdqJGKppkwnbUh6mdQwGtx2TV7t
fDCYjpQs8quwzqu45TDkX1swZ/AG5BtwRL7TGR+raIGtsnJ8M0bzMJ2qLFPnWvQibcNuOW2dECck
J/BW3OkNCTW7Gl1ElxiKnv6IdXl+DlPx7i+g7qIVEGf0XBm4qqumrZf1MszlempnUm9A76zOq6ob
edLRnJ7DJerhUgG6QML3R2UtyTnP8+6DGZV5RRaDrq0Ge+ui9JsFJAwbkYNRA0P8cQCu+aqjpvtA
dx1m0rClG9OyL/QGLKsP6VzDawOQ6SJD+qMOFfJkGW33wfnOvBtzsOvCeX/bImX6eBlyMCtID7Ij
Bf0yiO6cvZOTpedk6YMpHlupzmdNQYMA4o3a34GSiYgZMvCESRXjCWX+BEFa7tLpf9k7r+24kWxN
PxFmwQTcLZCZTGbSO0m8waJKEryLgAng6ecD1d2niqpRrZ7rs+qGJYmJRCDM3r9DWKSxkQV9H6VN
VjTsUGOior41rafOWtzb3G2T587L0hvPHdtXL/XK3TBmaxbZKCStaAqoV93RsffpEPSnRZrJLkU2
dpY1N4/lSz8HRsG+mCb50en47c400tsx7L01ygKXCrwxAxgLp68uZbnpkIYQmGGXl3NyyuqBf5BM
YRCl6VwNu2Lt2jFaWecALY36tCyA1oE/qW9+Ktw4SZbq0pLDNsvHrBvhXGz3Ma+z6UW0w+jHc8uX
rFyzfAgG2b05ReY9GuHaV4ik5+x28erGipRo5OeqX/Vd4Knxxex0+ZBvj9uWSXDlFlby0IuJC5XG
cgh9f9M8GW12KxSjFhTZcmemxvLDXNv8wtDohiJA++QBoZO47M2sufKcmU9s1/KB7kA/hyaMzDoj
6DqtEkh8b9TZ8sPvAKLiZMySNgJ1UzJqPGNuYs9oUb2JYq0NFOhe8iAyWq6oG1W/XNbT5GXcOzNp
NXrJ1usJZhp7VnZblUVrxbW1tneGUwDiTkvFszZVkE2XntMGTRyq4UcbGPRMk1kXcV/P/Q+jLawX
kSLEmGZlffemAhUuS6+/Z7dYf7R20cnYs5uljGXhjt/tAM0iz8xn7ncdw+JxkqsLcy4tGeGosJ5W
uzIewsFkN/O96bvugv5+SBqA/97uboZp6b7oIunvrSFIbxOvzy+GcAyQcwYILFW2CUkC1ndjpMOn
Ps8b814agWKPb8vavWzRyv2govav6YmTQzcmkk3Ms32QvcEZIYSd4HVVwXCT1F16MVXVdBRezaPh
2LxypCjHyPXT/M4TqjugOlfPspvQdq3ZjyFt+SPVdd0umTrnqxum7kF0KNU6gQLPdnQTu5PjXViM
VwSjKXYl8WNdhJR1ebBqqe8oQuaoEUXyYlepiCujfRxCcT35bIloWXJ6GSl3M0Lamx78xxyz6VTU
neSypXdrzijRUFmybzgr9LqZG9faM7rbZnGTRy+x28tQ52PKpluvkdVANvaWa166+XCalqXa5azN
azOd5VWT+s0pzZolotSnBAyh/wD53kIXkWPpN/qhbCfn21SJU5+bFlsanozVUf2+8awu1oM4a12I
T9TbJsp33X4N541naodDBvZ52SetD1uWUZBORbt8CvScPphNNh983R29tup34WygScr79hjM6xso
cP2lrP11U/YySLYhUjZ6OpzYXxaRxUVZqsvSMJ1oSgwMI7XoDgrF3blORr0TlV3f84MPKJ8YT2Nv
eGx1YfowKi4yuol/NyLMioBOl4j+V7whtvRekNtWxzz3X3Rh1heA5hl1IKVcVOdLG7X5nF3nAcBN
a9mXibNaXzMzmQ9TYJgXg22tuyAfnd08sRhVlw3RXAIVpsvinSkuxKdCuBeNq9sDy4kNuC3oTlOv
Dy/CKgx/TOVof9KdsG7COlxRLdTiqct0EWtq2IPL3sWtqerFcn3/fpl4Su6Ei+fgUxdGcpB4TbTu
vq9QTXbcpUN+0xdMg7yp0jwydNOxrXVLFom6ULHuCok8GG3zOtjx6HsU9CIt3opFl6d0bo5D2VdF
5Arjql0Kfb+a9qcBKfCBpXhAslVQqLkYWBJ/vKmFmzwjhqPMENOhZAssoi4Y8ofAlOuurJ3grJac
3cvM9plblVHpSPe27ty2jbM5tIDVq/VyWdrp2nMNjp06MEoWnNeculQXSICdrI3Qz26aStnQllZG
wTKCQ5uuw2QoPte28C5cC4gYaK3lxFo70JMxN/RdmDj91QKlQVfnT3kZjbIoT+Gcmw+uL06y8PUx
mYZ4ClR5XfGUz6pBTa5EW0GOzkPUzGq4AvddIk8VR0sb4ecQzpQ+5022zSaWdte477xpc3JkQYR0
0PqMPFVetrb/1Vq974ls+1cq1uq1UhgQCqWMZ79Cye1MY7of/LG+XzwqlmqRFqR3OKxxqpHWUw7p
I4rYKT8ZTjuL3eSbyj/6pYXkthFee2vM6aZNXvz2FqSoNSM7KNIWMqhiE2ott3it66K5t/ugvvdy
cOQoX9hAi2wevlXKNr82qsi+9Ym5drFt8IE9KoCTK4v2cSEXZ/4sqXh4bjlNDtK+ilPC8JzLqgs4
UULdfeG0BDtbKwtVZAogedkmuf1EfUxnWtaZOKWlVt/qEpeUGhUgglrG+kcpGlAFtQ7Jq6kK62v5
rilsBSpc1evk1S4lTbhIciOMuzVR3wy3M+rIXqfQ36+l2zxWvWZjUJme24OfDlN7EOEMojHqjOmR
2SMFTtugw8+8ESV2mLbJq2u5/E7Y6Uru/CIs3Z1oTKZR4yxDuZsU3xJtKXKpXYNKy6eJ0Vy0yEWj
zvnqDvSNZjNZWTx3c54eKF755NUIkBeLGfhxl4lwMS6MZSsBBhhSjG+6Dq+KzBTNzpM1RWuVeDwl
Y+Woiys9Jq+TnLIsSscccwCC8PqHPY5cdewd3GWzcMLXn4PpTkY6Rg70ZB6vykSZ5lurbiP6ifbC
Cd00dnr8LDFYEEOP36F5dNGPNRdVXgD3oCzIaTBLXR47CxTo1u5dbR0Gd3XPixzaR3dGUcEjhG+N
56Tn/krfBQ+RnVkWZ4WKYbqoF4Qf1+E0TD8mD2w0Gm1cP9eeYWVP5TLZF82ISr/GrXVf+mGfxF0X
mE8ITtVy1MDwya0YuemjPZl8R6pyvnXeJDw8b9GNAUPVuhVukpy1C/afLTtwGUZxMgb+/drY6ltO
95JHfNnwalGT+p5jAKkuwlEiDB/DOi+Qa+e2jiuT9RPNPM712ID/nWacdmbEPKSiczPRFZemJwFR
JNxKweaSu5KlLmi4OYQ5v+J6NJMS9fq4+X5WPIG32eSYuBUpISu/sYeoQhv4bBWmve+r1jzBScvj
XI/OfZ0G+gotU/6yrtn8PNti+kmO/a8G9W+zVv5HT8r83oju/2jmftGgvuSktn0w8/7rl/4lQiXX
g8OAz4HYA4GDhfqPm5cINuQnAjOc/27zdcDh/y1CDf+PoD6ziKRwPByVJkTHv0Sojoeb18NS4JNI
9TMG4d8627ufCO7v3Ly+9QHphbAJffIW+Ei+BTGLH/ibYPLatl1S6xgES1Nt/VsQS5Ky4rVZ+qsc
2YhuktelCdwqGoM0ezbHLo0hYNozlsTxxmlBc0M5YbrwEyvZS5JP77Il7c6gCNVT2yyAn5YIKMmG
p2RKdBAvY/9mOl0pc7BYmT4raTQv9uDpu66eoSEn25Df4H7bc5ulyGE5Tt9+WjK0rdw3Gjn+EXKu
8GXwWuN7qenzSqet9Xfg7NAvTrkS803WUozVeEc4088m201w4U1J80QbmgLD0CeKm5EqytrZWWs8
GcLtWPVZM+0RHKSR38syUnXeix18nr6xpK52cz8aX71qQHevEEgxLK1tc0jP6VXRoUQYS6/PtpK2
3Sco4tyD1ZsiSlT5VdRrc05n9n83WMXOpdL/LLH+7V0rETsD7RCbtTO/2Dauirp1rfRSqDG/aLu6
u0u2Y++CM1pcmjBnXwZV5btRaQAbU6GxYM8VFCFT7790Kqe68D3qhj0wIbsS3QwIfhKmmwFqFYN9
279r4A2yaJ5kH4i3sRNAZl41d19EKoKr9z5Jz842yqXFWGRtaD1xgnHQLPZsPREyTNVTgUxszUWF
+Vi2g3WjEIkBlAwKi4nTNej+A3eidoDBZ1dD64X7a27GFgdFxdn8/mNlQT0j+PekF/Xs5zVOz5rf
cZ2l9K+6hkPfDlfOH3eok5dCBGUeu6MXXA10rHlUZbAUu1S74UvQlpx47/5jazQG7AbBhDk6lMJ6
sqlNUhxFU34x++24eTpBfpxscN84n9nMcfdIpP1areewQZoJ/GW1Zzu1cNoUYuWG/K15tHspivNQ
rlV2MoKFLzBbvU73flowuvWUINKYa86QNJmwlLkL4uddoP1K7AJM6fZNMlXY4dSQmOnl0E2YKDBs
D9+KoqWfLjfbk9Dbx2Ztj5OqKgqcOK3RTHg5PMPkL0QA8hJxvPFzsA6be8XGgBHLWfMnK1jn5Xs/
qfXmCV/V0H3x0tGIBe0wSONom3dBPnlX71f0/LHUILcUUnNlMTf7yWZ8C+xUL7MscTwh9sCVIWZ7
wvohLfFmLgvuKZHq9uyZsvvS04ZMEae7xJZWuOI+LcZwXzp91l7mTi7VPvFGx4mB+LYS2qm4rQVT
4lWWVN4nMRSL8fL+LYNqHdNjtQgqd8dy+bJu5zHLDOTCN6GsmjKqSuU0kfJmnnNZT/36iCgM4oSU
YB4p6UrbmBSAhzfDErbn0FMt1UbL/4dLTp0WhKnyIqOldy1bVB5Y1KhO/blih/KLXmK6Ma3lgLik
+rGuaBGiwjO2OWVhsYxScgHqi3ac5vbswzMhyulKHWu/HObdENrrUa3e/IABV99RvndfHGaaE5st
alHmaYOsENdBdzUEY9x2bgDlYBv9FClbhfuxblInXqTyb2CHoUfDJXzhYXoZ7kTfegDXGdaokqr7
MohRJQe/sDXQYuhcFHNQH1Y01bE5pe79mA/qj8JwLCdCoxW+VGGlHwPPoIKzJRPblrPkZhiAK4Qa
BndHIepEa+s2Kh5mWTk7N2w2MxjI6XrU2KSPMzUWeG2BN89qWpxXIkHYE9mqFJdpCrDkYO8pogVZ
+ov0Qbq9sW8nLljPt7Plir2YUjvdG4NDY90nVoihR3SAvblz0VZBlsWSE+O+sbrmoZpa0Oep3Mok
v8zs5xA90AFv4/Jd+LVzSiSsQDEF1jcsw+tLkNJ0H6jCiqteevl3p9fz0+i6y+WmUN/DNdE958Yz
fi/5ktlC7Zq+HGCGwiCHpjeKiLK7urJ0M/NnujmYQb3sm9Rcv8PGlayAuVLnwJ39IpoKfxFRvSbO
l6Us1HmAUetjMhGsy3GV5XUNW7BzZxj/KNEDHrE8Wf0rN+1vJOX4d9cNM7Ff0TlVkV765dQMOrip
ZgNsxrD1HicLaokymJR1VZXs5vercLLLyQwvhsnTh3Vypp3qy+56HtEjlsaY3DWTZDdZ/KghD2J8
sJrms5POOKmHUK3gSyOgf1c2pv2cdE77MmeVfIQUu8vcqX9YbLq5OVXWA15U/7Hxhwx/uR6C2x4f
xzH3q25vppn5GRuiPoskeFpT2/s04ny8aLXbygt3btqQ9dFV3XGSSBKhy466C+t47Ow7pWgOvbrL
3H1lZubV3K5VvCT9YN6rbKNYbN/cV4UE9CwcqaNsGrCFVLPZmDuEMfNr0hHrH1tidAswDJS5R1Qk
iI4NS1T7yenbOIDjerLhlb/kdmgqjkLHvB0LMUaYebvLyXOY1bNTvIKEdue5GsebwTZfZxn0151a
lyGyZt15MWTYcIXvtNhNIrQfEWeI86IL6760vOHHJLR8Xejq+jc9mNV0n3sySc+DXMvLtCobJG7y
s72syX2WWcmu9ErUG4Glr+jNnbhSlDS+J0+jcoxbKQdvT2uabjhQ/b0aZn3Vr3kB17TY90U+TF+C
3APHpgG+C7vQvYVnSP2oRKHRg+r5KM+NpLw2k95udhmO/XtRtu7OF+O8Z7jwNwpPnzahyyuSIxG7
bfecYCA/laZ8oXVFZUdTsVOF+cWy08tiLtSVsbji8zynDmBlucjYQq63T4wsO6tUpLdO0I7Xoy+P
wQhCUfp0I5lJkgNQWYcdcc4GwR0GVmxDfWBn7uxx4PAzbjzBVDHz7KpG83S0K+tTUqAATXFmR9Ju
RdzM9MKerqqd1cEgK7sT+0x7ISdFmKy7VPQeyDNH+AESxtSRbXfOfUDrfxeEcnhsCT3goG+mlvvJ
hrhc9cHwh+mabD8XVDp99szeOm8E9s5yNB0nUOUhxHr/mBft1EQF5cfBRnWw03Btat+Z2sD97bnQ
fCrL7motHfgkc3kypZzOi3I20Tq/OEFuXrMDTcdcq1zthjq8dwZzuiDvhNyVwRbd2anX/iFz62qK
l0bNKOc3HCKbW+s0imKENfbMnUy8y2Aogqu2TJdnU9GyR249vkAhfC5gJGKyhJECEuGQPk9diL9V
bfL+XjnQSbU+ajMlaiXMgoM3ejyHQRazF9VQW5js/dGT6Aoyl5VQ44PqtNsfRD5yOlZZmKKkrquL
bhbBSxdy41On5WNStP4BoC8p9hyH8zEoVL7rK1j/IjVirZr6IUu8RkWyyAS0YarOQCnCiVD0j2ct
RXuYbRt6nt/R136tsyD22W++FT3+qKDK5n1eeu56zPC1/9HBLB1DSYJAtZVWXa1kVE0LPJOw6jau
6sLb50bf7Qvc8QglgvF67ix7B9cyxHiXIbKQ+J/Lop5uVhV0zjPnW3k9NJWDwK8OdX1X4MuPVem2
D2OtU++hCg1njV0jBF4aCsqCZhZfS8s200PoNQ0LyKQWLD2rvE05ZNOp0lcgTGq/jGWo40IFyb2i
DLi2q65j512c9LNfT+hwV6egxhLhl3S02ocV0XYX1Wl2wPyzXLnKdW/6JutRgfS9sRtbdzw5bTWc
tdXD1zU5BJw7qKdsrk89PuMuWPWuD+3+tlat+gMSwbyYhl6e0EInFzINXijUALQVRlpfivsCSqWK
3Kksy0OBbL06QbsinsnDdV0ihAZdQfxH0xZRDUCDFNLsvuqyrlKmj11NkFA1/FwzMiBOsl6VozTq
P5ZJqzsjXNZbI4Mf2qdd7o5fg6F76salwS4j85GUkAsUKfh2Eu1d9JnjP7RW9alzKp2dm6r3kytU
cW/DHHbX2qWQywPmwmU55wnPuVhKvPtF5j8QHeOan/KanyQiA1Qzd22ncOvmVURCROx286c1w0wn
oLRS/y61u/6O0+9yqDlB5+OfOvl/tcp/iYP5qwRKIFZDz0jTHqBeo0//oJIrKZYSb3Oiu8vWOrl5
sUVLWRWV++8vtH3Qn7RWPy+0+TQwoQX4+T5cKEAUb/QVF6qyilifLiAAY2h6ajUeg3hToKEb+Kyp
R1FGd1/+26sHSNnwiQQCtvsXK2FnLJZvLro9yqKzn7x5huvqc/iippLHVhtc1RuQPcTGXFPB//7i
1gfnGPdOYBke1BBPAQFOH+8dxMxIWgDro7I6Pp38l1Fc+2VvPzWFooNCns/NT/Bb5yHtKFdMCeqH
Tiz1q2MqtPX0+y+0iej++iyQqSLBdywAQiStH55FGs7jYqc0M76U4nJ2gB/cPLOf1sWH5ZZWfvH7
67kfVH0MwPbaii3YyTcRjH6UjFYIgrENqRaNiwyvBtQxXxSn8VtpkOq1s9vxj6wyhbhJp2B0LqX0
nGSJlWVk9XXhFsRpGOzme69vhLx9D42oDej9kyTO9GVCDbGfSsijSJCLRq1ee+QDpKYTguKIYX20
PQPXf69LecxHHAZDV7hvrTvNw6NCGKcO62BZs0IyADT6utJElnESaLr0NHEdGryUBpTcFOup9p3u
y1wtgOfZ2vwI1ql5dMKUNm7oOTLgaGFczVpofQVc6RvbgWnSVVtGcr8aalSHsKBbvMDuKY8L/1Di
I+ws70JmFjkZygraL+8ASO31Fu+AALP7X3jzH+BNsK1NRfr/hjcJFcjy9O0/eaJbAOC/funfHnub
+FwbWM2y3RCQyvsfeDM0ySok7gRDAwI0V3hgmP8OKwz+jxWQphZ62JxMB9Hvf+BNwVupeFcIMYXC
8tmUcOb/F/Cm9UGpi18MSwprC2E6qwQwlfX+J39arw099JWiBOwEZ2c8pXWuj9IFCEoyE/VThFC3
bq+K0jLm53fdkoa07GSkws598/OpIVprMQtn0pFbeOuCEkJUVCqp3dMCh0nDptQTOqf+YWf4sBPx
5g6+cMDQkp3i4jD/8M0DNc5VIld5dlJTP1hZY8Q/eQhYuRtU4oBzf3q0f3PeOQHP6s+bH5cUJo3e
hjyjM2bM/jpYRl45nYFd9+x54VU7+EYRV5PFGiyESHvojN7oj5ZkIYeY0nodj2LyxTH0xik5YC+y
2svEzzcYavI3ntBLNlhmANeluAE7gL7UdxmRCE+EABB1IzaIFwMBWxAoOzCSVSYcN73sCYhy9Qhc
CDXMWBvepB+qFc4StMl9Q28NMFT0AZcKEUumgM4JkTyzm7DV/cz38XgifVwPUPREmRnL9eLBFErL
YRLMDuesdNAxLIIqcI9C3bqR4IcApOmmwZ3zkPgXa/vmhKbB3/VZaj9ZlgE+l7/nMylZ9F+MLccn
9dARkN2TB3pPUgBw5QQNH3utjepFv2OZ4cJeuaxWpp9l72ZoHHvDBkwsMkud6YJ8+wYbrk/Ulr94
3WfbGQlLGiRQN5FEYHuG7bvTwyob+8lwKlvjiIMXfnXsgZHLlWasl6GFF5Rb7RBPkExAqvBkNhjt
xN92I8awvV1MbMTE65lTZJgFOZHJZAGIEVfKUSNmZ4P+ysZ9e8f/xsXjBBm3sEyU1LLe9bl3D73J
R5uIfdJ9vgiegieGQX0mEmnqjmKFKNz/xGFRGzIsuUEc4U67A1jdsqJxQ7tDCMAZShAEdd0eib8N
TtjnHPYzEMU5xN9m7fJqMPx4naiys3Re75EQZzoqNIvXwfMX7Po+t3BCS5SH4DYW31J6/uyjj7Yr
4Ck/3VVub4HuzHp58gZ7uDHcUPtxXSRCRStysre0GNzrhUCjF2PySVuauurOccr0zZ5FfkTHKIIY
StN/a9Jyopo1iZQi/6ol+8sE4psn8NGsAO6N6yopl5OtPRQKbkuAFBpiNdzb+Wp4OxcxEhJj6TO8
c1578tYctOsclJsaCOlruFdrM0YjW3V2BTPS/mOuNc8udzox/1iKhYOZH+viR6dnjRiM47bwKmrS
NmWOKLsBdX+H6AF0eDxVadA1G8nMsy3nFRj+vWxkZFhcftGwKMuu3WBoIBL1WSWufiAJlYVgrD4D
nNud7V2UVKRn194YhEQr0F10NPQVia3vhOP2R2R4ROjQLjD0AJ1cxdMl1QDQAdQD4hzGxQ+3oKjR
le25yUpbPhF+Zxgvxuiv/dVgS0PeLTrkm1SLw/a71vMSPufCrMuHZML0qWtIgziZHOdynTB0ROtS
M5aSSI9Nr7SxKeE7r9GZtTyS9UM9JNhVshOeQxiG94mMxJQH1xoh69ibtkUxSMGn/CQ4GtHaT/mI
jjcOrCDzPusqGO3bIgnZKALw//YPH83iTeZtpFBQbTUwGUno2P0klaQ+WRIFP6L0dPjmJJjXP0l2
CFh7nYAg37Z103hBpFOi8fZ+lRpy/5NSIXumOKne55kPlbRuCtIE9KdgTPryuwvfa/eRWHpEzbU5
2fZtzfmz9pE9FikpRY0d1DiYWo/4ocx2Vhm5FppjnGSp+ZrrlYSvPA1uGscMP7vTCAK6Wo/+lOo5
pqkenxGpGftygDqin1CxM6bZpVOFyc5JEiQrNdriiBJ5cXeovdyjoWZvvmpF0Rv5pzQDf0Z25npN
ERFohIS66trLDu79RbmkYDq1+QpjgcWj2bQ3S4PkPZt1cLRKO/1aqcT/rlMniRpLNrdD5V2Ns+yX
fVlJfe+1fvrqOlOzrzf5GsnFzkPQJ80rfqoanMZMEzgsMjPMwZd3YYrsD11u76DVKKvrvEurZ7tQ
qC5g/A+rMejImLSOG4n8d6rn7naq1vrKFdO4H2e/umdb716LcMweJ1HdzT6BkRdw++LQL72OMCA3
FxMJe4/wBtXzXAuVHiTRgFchB9iuIpHiVBlheQgcgZcLTTmkmE8MVD457ROHTve5cYE/EY6q5kC2
aPspQ1HG0NZ5GBGngcQSCkbfdJ52ojSfapIAffUjl6iuq1GIo70WKeGJtn3jpgQW7zLTRTKnF8qB
nZL2dO5R+FwEVb9UcVE57aWPWveQutZ9kbTdhakJNZbc4+eilGgCtT15l82SkLe51Cip8CMkj5hl
vAtDkdcAJEKGY2GswQENmXeDmro/s2ETotg0y+VsWOHlOpTkZCqJx9smf67HTHHMGuU9Tfm0fjPN
qjiHhB2cZSNJpvh9hfJLMSfgqfkPtiGkVf0YudO3SLuKqktOeujkEXigIgDD4RAShgx2hTm1ZyJc
5PH3V92qnj+1hFRFPsz4lnJApQtZv1VNfyohRbJmfja74QnZBaJRkbMxdIMNC/b763zoBN+v420p
JLy7BcGP+aH6mrLWG1VIvqUotwRIf2PX2o3/xHfB1vPfX8zH385wkiYcfgQ3gNSVkVIEnoJqDvdt
C7OsEFzF793k7y/1ayHLS4BQGWzvNSOr+aMPtU+JnDS06Z0cb7Fumo2DdWeSdhDBIn7z239Ktvqb
61n0ITgAQ9Mj4/dDegKNIsu2qt3TutFRP4+gJoMhwu2Ar2SnEKb903B+gHB4dtwc8eocKoKH97FY
X+pUYDwY0Pd5DdWV/07VsqFyAjfEOiYRWjXOI6Oe+Nk0Co6P3w/yr5M0wNvMOINU4akwP9x024je
1BjIT+OYIwuaSYPVFkTl/8dVfAvvoWe5wI0f0JEqsecmyZV3SoeMLh1lzIWPN+Yf5ubf3QsNJXpO
QkVYeB+u4pFA27sG9xL2Kth50FCxjUx79/t7+Ztp4m6cAe5CHh7Z+H9d1mUP99vlrXuyE1LJCNdh
UkzLTErjkqBlGDoSH/+hpft1/2JPZzfhtogm47J/vWSTT8kyV544GW3ifbZQ05xWc9MAjFUb7ptg
QV/hqZUp8vtb/XVn2az+JIm8h6T/siLQVucoLl37VI5gRUnLPjl4JMqtBTqK31/qb26RyeGDBrHU
afk/bJbEXksuVdsnLTOkHJuI4p3drwQTptw6OL3Nmt9f9O/uD/gS+JR0ErRWHy46mXnjZLy14FR5
kPhNjTy/MoPsgkbnH1f6u434r8cB1l8sbwL/NBbzX1ZaFsgAIbmJW0LhDMFx6s5I9s3qoZtWedMW
UP1RslAm65m6bqbWUjfwFDo5CEMJmovWfatSxIVWhmCGIOSmyu6CkvzMfxiWX2f4Bi765A0BKgPQ
fDhQmtyd88VImOFbEi9kdN59KbTBeTkVxBNEpJv801n5MVGLjRDYnFXF8UyUSfAxWSKtwEsSzjjU
MQa1rg6cTSKk9fAtkBZHZtYl23wvcuJhx6r/Mk0u+h0HOepDr+web2U6ks9JlYTvYrGQ2P5+qvzd
mLBTMlfILDB/yWAweyiRKWDV12tA0W0iWbZSwzmpCglDNPcEU/z+gr/MTV6fs62G7d0U4Cv2h22m
z9VW9C/raRKI/hVeQXQSPdJNTna68f/+YuBGjglAw1bzcW4GKxx42ofLSSPNvyNXK7zCYANS5Jod
7eLvL/bLNs2dQY4gUkTWxXb2YdXVpWF1uJCXEyYyGsufmjAWIl3i7y/0MV6OUAW2y614cLk5Auw+
TGSYvFx7nT9TQchM3Zn0cGgAAjWUzwlqHnXuigkk5F27Ri438ftV5zvkRFXbMdj2+oGXC4ATGDPN
EuD52n1ZwfePpuEBZYF64eGsNvRjhqhbL2YS0u4GhA0ED/7+Tn6dDO72XgEA09B1NnrprwdA3ixB
59dKnWz8LLt3/VvNiw8uUnP5p4iXXya6h/+AgfMFgC3BQh/m3ZCa9kAWhzxJMkIuiWfm/vuWOASU
Ju1ZNGSw/cPNbafXnzZGwbGGIJWlD9HP+9M/PqVmrR2rl644eb0W31G1TicpeBnIOyDi+QpUp18r
97nF7fwPi8z+OEUI+7A9lLIIwxBXUgltKtc/F+lVMuRizouTZYEkrURqBF5J9AmvsnDseNZJ8BU+
t8TT0CoLPdjGMjQO4t6jPWwC1XfZpTnWoIj/l73zWK4bycL0E6ED3mwvrqEXRYrsEjcIUlTBIzMB
JNzTz5ekOqZE9UjR+6lFsYrmAkikOeY325sAN/oYJrHQPdvVFjGPenon1Unz+bfRCEeZT5pRVUqs
vK4oXCIj+TmAYPPYm+nVWBwGJzQTHHkx9StdEDcc0PxGUVqnQ1ZT96vfcIKlmsDXxfns1teBbSEk
bDt1+3mm2gBoaLROC1z2WwFQaTvBvIOuMY0dGhNQZu0rytJ2lw5RoBMUtnugZbUfOSmwnW3ei1Vt
JNBbeTHHpZNCGQw0CF6nUNCQNAD0kdq3DZjt2bBrBGvmDYmppdM4r+BjUEaurIr1Au/CFEMBQxW3
eNPw35Gl0I8PBSXKk2ndF2fhVJMVdWrjp28YxLfgE54xlZekMXENjBX5tegaGJNUy8s5rQ2bFKHA
fkkA0cTWcieXrS1uvRY431Wdo0n4efAGXoiLVlF/EE4r6zux2ZwXvR4dRM7tEJqY7cZXUIEFdEbp
DK/LYFMCA/ETbN+9sKOb2CvHlKLeUH5Q1vhDHh3Z+ZnbvZdGCfhQu5V/NTGasPgkIg7Hsh4BRoZy
5fLUQahcjRt9qBPYsNADeWScDXRYZM7LNnvduVoqbd0vyAhBzTHg0H1iA+5H97zx0JTv5ikY75zS
AhhSM12KW/JVAcoG4wWZWlbpn08T0D9kMsfJSjdEUyA9u2zhwZYzgzrwn+HOjeYyuvKnzJnPCzBr
cFUxzihvYDlT04qhYAJrbchhdy7Usv5Tru2l/+J0AYjLuAyYYNCFgKBaZc/Z8BYHULNn9m05bfCz
IhTUzZwwQmgjoxAS05pfxfI39KDslnYeDJy3EhzSotyMV9B69cERPZdZgaUBDTwY++/LKnTZW94M
KebIq+Lnjv49pMIANW+sPoryjGovtXl39NnG+zBgFiFrSWZG+5txdYeWZwBJoV/WEsrVcSmpw7+3
ZhzQyjQeTSCR+8R2sYj859apTCW2pzwP5Zb0Z3FsA9s1x18UaoqMBbUrgHgR/YhdbZdLdRRxjW59
mwBxPLXSotMA8pSB9bPJx+IhcfPy8/DWg3eAjsN/bNzhrkMQZXkCb+hZE4WeAHH/WCSLvg6WBh2S
qkLNUfdZuX6HUMaUrWLl+p9XR1IFLlB3nz3W3wzkZhfQBoBjVlCuYK74dHNqVvDoRf8mMK/BLgeQ
ZCQITrxUgChm2dZSm7eaoLoAA0q1fm0oSh6poG0g3/zKzy5a214otVEhH2MKZJtGmPH9xP//fdL3
Puk3obuxX+++56X4ueXpE3H8v7ukH5zw/i99xDV/96NRGob/gmdBmAT5l2CcOOY/PBDEdf5lQgI7
xmaUNqnJd3/0SSPnX0gnGW6GIY4QTfzggDgY/CILi7onFSmqYW70vzRJP2g7misCbiI/8lzOcNqC
H/JSNv6+w7wi+A7VdCRDBIQngdvYBp/+GARa1s9U2EADdGodVh9w2xKgRUsWa7/kXe/TmhTuUkcX
yBOtGt0Wq1Nnc9I2Awg5VtcKN3oJjPzAWC1ib4UhFMs0B3PjfI8Wseq7pgAj/wwSR2bfvBZq2U0e
AsP2cE+ASNWklJv79lPh2OPc7fMm6I2Y8cxuceVEq+KW87Z11ksSna762xomI0Lxj1f6X7qj0U/R
DZmsDfqIRjaSsSaX+hjdAPgudREW8fdsFl2lzsaWLvBZ409DH51tA/TXOd1Kouy/4YKVbvaHGPiD
zBrXfyt9AhMBnRLCB/oQbSOiEA/IvZWvlVObUHUU8JCg0yZgyKtjz7Hcj3u8q3IfQTnf4gy5hc63
Di7wWWDp3gVyut1Q0zRQHmlpEsTkW38Yo59jTnSUSSNN5xjpUh/p2Y+iUUtRWm7Re9ZrCETSdvf5
FuWROqKBM6Km3AF8DZ8gkWTjHwBUH96Nua6f0CWl7oXOHxnvz8EfQDQRCcuLX3MMZjicJrIdepLA
0jrwzVWpy09dVoz4cLHpum74h8AXHMM/Al/z2IDDTIKHuDeMrF9yXsAEFpV279WKmkh5tOkRQ3tm
IVnjOVyDqLkpLUc4116tVn1fD7aNgMVQkHfYf7iTn/ML7iQgtaZuRu4XGmWVDwMxoggKmq7LvkEY
4tw/CSXbDGWbDDPA9bTG/cJb+f26+PXhY4S/fQS0beoiyUetWkrjWQPlon/1w5lVflydcMOfI+hn
jdAxIpZ++NRrRh37R9hw4ZPA16UHllQimDL/YSJ8ILOZATAlj7eFSlX7l6wnT7YqSORovRT0UFrr
DPFssyDaRRSDSPUMlcdPyxYAO7woUzdR6D7Zhb5vZVitaWdxot4nLdo53V4BcHfvYEN3w8vvx+zn
TIkQnEIcUAufphx7+C+iyRhixYiqbcvLAo2eSWBrghH/YNORDCx8dbzJupcubS0WzTgL84XW1p8M
DH4ZLJAblOgoFlCdh8fzEe5BcAJ2cgjFC1G5xR5esXttEABXe1yDSy8L2PeHHAQAfoMBLP+0l23v
BGdIqlgTGmAFu63Z+dFynbnDrZkuffwXxJ+qGs7HOQZMyTOdEZI83jAKfz+v78WbO5kg9PQyUFqy
2kMFw6zRt2obS9mRtK8gcVILCC4/I+1pxbqP62217mcps3O8Xxp0ZlBGttdLPLRgiO06WgfZmGpS
ruYO/6B8I+70koUt0bWq1ekubBAKfGpdZjPyNL9//87PqEd2KuyJwD4ZXWFy1V8wl8zMTk0gJp7g
PAdVgOkACEFFmKeThLTA5JsFNcT33ZNGID+jcst2gognFTVa16MXqqOevT8vaP/jLk4iTTASQGdz
kfP/ZVrA2R5aPJrkE95aZa8OHraF/jXCziQG3qBXhiOBxrY9tsWywjxBD2hWRcqGP4d3udoy66xv
UYh57C0yhRvIDCZAQKqhbZJTrQPzesTgJUyhdTLAFolCwva4IXg/1zu7AUPopiWjzwsSXVLwTQ/b
HKg+LXVERHGDauXLsNn5GO9lQJIIcAahUwwYl7wkwFBvl09idHBmUoSl4iMEwQN3XlqdiQ1GGbT1
8zKEnZLHZOqd6d73xDZe9agAAUBv2t6FsZhnAOxBmc751y4GQPk42ZPDJIvinDhjUp2J0X8/Nz5u
4Yz+m34lLWPgdMBQf57roDu73Elk87Q5QOFzWrZ2RPlgpqmFOpZWMxvF76/4cTeip0m1F7sUolLO
7o9XHHoopHPrzV+9DZ5NkM7aN9ufSz7K4R1OKgifMtzomISzqzHuvEZ7E7TIH4IHE87+dIwC0gPC
zsEVuDbmNB97aBvqFIoGdPvY+l07ertR6MD6LlSh2I2KGmnIA9Lgorydhjhnx4FWJNAgiUd3Qpcg
IsHHCdfN1WWTxeH94vUNFLthdsIJUwHLLlMVoGBwySRCxLtCchgkh4/CsVns9NWnOzEVRBfnWVWP
ZuVPWHl8goAdSUw76t5bpj9UrT7ua2jZxzbhBk/N06KR8KFGV4dZ0c1qiB4m3dkEsUHfuwSx02bm
LTKgJiuHnsS0XerE40sOfcdsdaE0U9rT1exm92DuzTddVW6AYErpemaLVKg2OFAwJgjBKASuNasu
m1sTUztr3LI6I0exjH4/lz7U4SCT067j2GRX4w0iIPphq1Ze126i6tyHeCw81tYogQBTyodGaZbu
2zqm971ybxlFDJY4e6XZUnoJ3/rZKhzCeAebRr4lcP6rn5ukAmNYzo0ZB7XOIrzJ1MJvleil8zGr
ATUfayuCqCPh1nlDunJe8Lh/eLQPUSaPBiycaipLBTQr8d7PK3NcaidqtFgfvHwyO9XYK6bW1myl
+Dbace2imTcKtT1GbmfOx9aiZEUxIoRhsR62NsTy8Jh4lp4fiFJ7hgNOocfsQ4Wa3QQCX8IU8+dG
mt1Ns20aJNbMtjYSkXDBEtYw/0eO5TAUtJwZinGMCmtMKcpULIkioc47pu/jY7bC+n/S2OX1htT6
Ob+wS6G7/kuo68ybH6IdY32Z2kiwO7yHt24RL1OdklniUfynbeHDcWQuCZ6MTg3H0n8p/oPBIYSU
S/Rl0A4zZFzBG5Ynzn7Gx6+kL4IDZFSxAEVs8MjszxpI/oQsbHqMEqaHzXgbhXRBqmM2+rjBkYW4
013fCH4LgBkLf1wAsNz8eG05MB6GEhhYx1phFZnXgayMeRHIADl8SdYqme5QTxXcCVUgzqY6HE2e
+vsph/L7z3siD28OATYJB3+iXzMqwkFgGnjVfSmKNTQVP117Ms1mO6tuQnfz+/Wgij6UyBriO1IV
6BWpUl3YjfYW+G9EO9Zln7eWf521RQQLexZL/s0uG/tszrQfQp7qRPPqw8HvUR0I2/55xqtz/uRP
aMOhL4V2qnGFIX4c9BFBg3i66VWBTR68Trt1rnACdpJ9B9jHSatlpPq1E5QON0RxoKbiApgv9cRi
oDU6r9BeraDyqyNsEO3fo6Ow+nlqL46e9UkmM9xJ4rcsH8/HIiIyA+rVzNtGWstUlOdLvWYoqA2y
Co9TEuUQlVtr2b4gq+2Wj9pvcgBs6Bs46Up+KhBQyschQX7ORcQLS6T8DPjGuEdecN4ACnVYTziz
U4CXwhC0sA+yFq3/sAZTXluwju1l+bJg/TxeW8PYWUakPtKvtLrC/mEDTAcFVwpBE/dzglwLBskl
1Q28HP24FbsETrVbpFG/DSp+cdoq7l4LV4ppgR06ruo7Br7zbGMZPQ9OdYYAnQriPXlA0ISnrAX9
cJM4mDHWpymU+BYX3wtYWSOjvIDn6f1rZE8npvTmQAkvPoOyH0P70HW+lNG5TnBdba6Q/qpVfqim
fJynK8DReVkeMQwTZXgXoPNGCb9CcTc+MldCJFJpWdgc680QlzMETMsP1QgPt4ehdQ5L2KJRBX6V
0wbLmtlng51kqYO/hKXDAKPxOZitjMo7YYtzoyVRV7IbVy9ewk8NKtp8AVNhvmmVJaCjHT1kn8tt
YvDVy6YhuqE1F/YyN4IalhVF6VoFtUb3oqPJTs3Un8y5aKPayOPkXsCh8rxka2gnaRUUaBJ9WpFK
khEWuFY1N8eo9ixXnsO9w5zmU4gvO6g7BWCUjSvqx6CoHyP0O63t0vcbPJUOaNSzZV+za6siuLS8
DFvVK1xnS6e5reDJxtlhrtgIcpRmHY97Z8syt7ROVoMsD1TptVR7W9YVcLRutK2g+8vNQRCrY1sh
ufag0T3FT4k8mJFFqrDkBElhOJkP4f4JWXZKJSam9xFZNYkB5rleeERAy4yY1wC+S3ZiKEbrvmsj
s+XTD8rjKEX9DjToAdEioLtAkVp+T74/KiIXG8Onqoh/OEsGQCjoETgkmfBezetx0P9wg387zWLG
ufOTilqSReGcV0FpPC7870qR0KgjhtNEWukc07pQ+CYVAdISTHmt9OMIsrjsGC8IQOJUaAicy3Vc
ReaWS9603O5DZhZX8PiResmsxUywsLfMm4ctzPeapDVDM00Ov8oRG6uZe5hoGPGMP56n7z1PvVBw
K/hesEgR3tcBjUYv9TG75+NlRKvGhvr/NnuybcCaGAUuyzxcNq5vg6GZNT2thrcYN0GWyvyfNwT1
NYrIvXX/Y6it91//zyC//x6VApopkStbbsDprGJ6qctQlv0JHMrKQysEnLhWDsm7tO9JwHOR7IL3
FyU2aCj5gcxb9/k56uNrFtA+NDSwT0mrBaOEBFvDr+Bw6nBXlDmQIKVtsZqgN0djgG82UW6rl+R9
BIHw+jwh7FrzTIWLVjMIRYHgtnO24vjAn9nvr/Z9eoRZ3TA+ITxgvgRRYx5+CdeCeZo7QGUJJPwi
5JurUHZUPCDm5evxgif1zPC+T6RNI+ND/A1bgU9x4G7xd3g3ecyuYSzMrb8PqLXNG/8jgKf60cEC
wVpX55sbIMRI45uKlg3fQtPouUIO1lQ+hpn3i/+Rq16cMO+YPkNAxMrD98gHhZ8GatnmAwGz8gVp
CajgaYMrPL/SboG5/06HuN086CZHjPDY5TGfW4Czz72zelgjZ7xEnNHMFQS9kjE6/RjypJp6bgdZ
ipoP4QQQXLySZc05PzlqC+0HIrcqnvZSWWNXpvaQZ1w8qApIFAC5JbVNtK5N5YbXVOjzSORmOcOa
MIWeetVhFR9rgsVlvcDks4F3OfrC6Ks1id+0E1pBOXm+kzjQc3fgbyGc7wgag+amVZp/r+1MES2w
kdXAXpJafnNDwyijKDD3FVd3ilxMjyHa3mQBGZ7JzIw5YSuvjounXHaYuC8aHR+aliO2PSwWtofD
OeSuflu+0lGt2G/yBj36+uxHORnHnaJH1r6AOyy/rf7ge96ZrAqG4+S9rRklUG/htWdznW2PXoFl
3vigvLmYwzNkWs2jL2ivMEQeTd6aJ6rR0w4O4WY77HLg8c3wOQvd2D6lXmWm+Hv9FJVEtP93jnbN
845l6fKlZ4Lz+6qkFIoxebNRV058t+6SHSWLNWyvPemg3LgHcGpy2CkA7Xr/o8iyOUHTZ0fdqT5z
z/NMbXzG9l56y3Dyo2qoAr+mXpohuBc+IWFciy4d0TgkD23r0KynEawBRXj0QUa2Si/MkFK8GVZ2
GkyJPZrR9RnKG6ZU4Oq4phZfNV3On/crNk3wJAnPMutizsBRlzeJV5kipdBsWHBfMy8cP4P9b9fs
APLXWotjOMugQblEWNBWdxFFoPDJz5F8URymc8LL3yw0oLNj2LXm2GiDzIx5j+ALk+99JKtRUIn2
Srv0pot5C9oM2bxNz9Z9TzBNVWGTKgmf2G+ZX9YsN0YAmJh5hkx2EFqOpJemStWUxKtE1kkrZvkU
JmuhnBecysLmJgwVhICj74phtP7G56tasgMnGnyrHQirWllp3DhR/0hFEuuIL4CVqjw33n/0k+/A
Xjqeek1Akiv365DFlCZOfa2nNoECtQ314+Zr10dvktNhIdl3HEFMCXo70Y5mlrf0bdOJb1rI8UYz
nall/+NJ3t8lEjYUiFFU8FbzWG/bDQq8Zv9L4AHxhejfLN5yaM1vgJ5gzLLKNd8LHBuyWLrmEKP6
NPOoTrQHMnfT2ygbpErEWU60mN1sANfQK2ChmlWZtOYnP6YsMSU7EZI65kfv9XCznVpYky9oRUU7
x+3t+FYX+EKIHUIoVM99dEUS93xWnVnlubWZcuBAn4gvPmHZeK42m/nt2/QfbqhbmjuvSzqNTz8u
FPQJRxrkDV72e8bWldUWIejQSe1/rt83rPq90KhixxSjIW6ZIuSAco3v79u8VXjKFYp2+r3GIoBn
Hme6eNNF6eYmjCuQSLHgmDTmtvTbgrNEzTmyywJtFrl0TZtx38105919lCFbhbJiATe4RZCkYTUe
3weEOrDZ9OoY/Bnb+4BGz2Xheg0eBb9Prz4k9AafSL8Vg1vDXHV+KSsXIyp71Kvde7RoQu46yvOF
1WBUIVE/9s0KaiYKLwXmGsrc++8vTy/4n/Uuc/nQNE7Q0oMAy8L9uZ6AW4qw5iGiVPW+NVbUgLkL
8gBW0u8v9aGAzmqyAftzLUpW/Ds0pbd/oKPmuFZxRij5nzli1wtauEpmPiryCT0rdmR49nzRpUGy
4K7i88p+bI6/v5efy3xgEpk/AMR4eNrhzHP353uBzOVSvq3y+4SuWvhUonTHFj0MMQTRTRA6/2mc
f70gcDtQgyEgaIqLH31zEHu1sQ+2kU1foLE/5TUn/nmEupwpa76t7N8/4EcnOZ6Q2i1CPI4bo9zo
fyxkLk3l5x3EprsfO8ZcbKZoD3JoDYLj4g/xdKxktvWf9eyt1b7VndnPvZ6tAR6Oz3n0hzv6eaYz
5qRSxgbMi2Bj/0qJWBPbmqPVU3fN+6KaietY44uuETg/lvFU8goKX6+szATDE+5AWYW5kUp6SsPa
VGT2x6D1RMBRztaC+6CSil9nfWTOTbl6rgex9r2fJd+32d8/xMfXyIszyNaAjomDQ+fHLivnrhqR
6ppu8PcyOxNkQd6gHIJOf16tWPt/QLL/t+sFxhzY/IOt1IfibIS2NS/Y1jc/jr0lL1S1syEJB2LX
o+r9P5XWMGhz4BdSWWTjZqn+sh14MxpcsOYqjhsTBRMkm7cR1Q3rAt6KOTB+P6A/7z/UZ/EAY6Ia
UApt21/YCPO6LWW/BfVZ1FmoJaVRi4bDU9izYP60BH+9FK8OcgwIaDL9X4jlbea2q87D/Ow9FJkw
KGWvWVzV8uX3T/Wht8ang9CAz+QyiuQB7Kw/7y+dPRagDmXyzQad9p9l5Ya1CRXhfJt0co4NEdpo
TLiovfcNWeCu2WwH/TsPx5OHarbZBP9wX+8QkX8AZKlhMgQQ13CdYWuLP7YxbZt+UVQWw6nfXLsY
Dm6wGJSERiBFi7+HraPRnoohp+aLQB60MyfcjUE+OhgBJUgA6TwVtaQideX61ETs2zYLsOBAE22m
V32TLWXtLGsKQ3cgfFIQXCDGY3/VqUPb6M0d0SK0w6Hdx31ACfDKw+TWQ2Psvc+IhfdkeZ8ydArV
cl3nxZQA5dFTWCLXZ1dASM5IgKKy3aOGLpkiPwKnyOLPCkRAZjNFyRxiDrHwbXt9T4Hqt9EElu1y
pJCymvBkRuKVQFu4MfkL9GWGm9Av1NGNNzQmyAR5ak4lSdOW92ZDeIc1Xw8I/Ww7xBaSDnchGTWV
RiT/vRSjOM6RXn0PsN6WEB2/mfGFdGKCi0ghGHdOzlOHLgqvgku2NdnOdGHTRSlz9LFBZpcn+gxN
1Tx4hOOJdxOu+CPI8yrE94oixQBM00UZ8S0/TGbkwNS+qHVLOZjKUET3A/emMRZZanQUZrvdKWzk
Avc2UQkA9kOuYKypL8GaTJv4Qh/EdNqITW03vBHjQHPjSympgud75jkwh2MBetWp8M0gGP57JSUe
4osgXGb3yQmWdYxvfBRz5ecuwe3RRSML1WkydDa0ZUz7EWsVF2uZlXe7nxfXeKnbFhWTKSVkdAKU
eP01m69qnDewBqBNPpdk+Unc068tC7gQvo0+3UsIIXst9plPItDt2gipmr86KkIWUlHvrcAfe6Si
T5+HV3HLeVId8dUJQXj+iP8oyJv4FTqwOQzfp0bzFqV2EcQ1In0EYDRaPwDWkcrs0Q6MuA23xhpx
rq0p+cLhIuJ72SVWc2xLfBF3Bb4s98FaBtV+LefsVPqTd1ba3naO2cV0RoVF3EV96KaoWBY3UTk2
KGr7U/8lY1Kf+XkAxJvVV7xUvWz+yu1S7DttY5yeFb1/JAmn1OV2wWUs7SeBEiDi/DK8gpsikdsr
Ct6ubfVHJP39QyVK/WmrGmwnmbnjATKX1zBjw/ZbIfW966AH1/tWftlOw3gIBkrjAGTys0noZF8k
c/w5koUCbyDLV9Cx2b4pJLIOftftgyxRF3A72iNka7rTnQww0qmRa8Y1uYuOMx95HpMnvmBGoE/g
MbJXleD1VS9Og7JAUgWYYtjiXvr0DHYNpSNkVT2RP8zLFj83VodivafbL3Pslgd4A/YFUlFFuROW
5V35lA8hPQ+YclVR9pmiZgmOavSSV4cWFHmWI527CS2L8ohznXVwhna8GyafQghbwX5YF1TOhn6t
UbWb4zSLwIvHf5WTm6znICP0t8H1K+cgtMRhMMctZ91NaDR9j8cgavdWZvUXbQJMYu87Y/V5mbya
/K1FmmAAA44YUSGe7WqQV0vk25dDiAIme6dxH/LzaYaGppdrO6qnc6ry1kVZe4W7j9n9Xp0Z5PZu
gwZUkM5L6+ss1fxdWdaSuqWzPeN8J1yQDhJY47YNzNyiwdICJFePh+E218tFqHOFIhXKVTeIaLER
k+qlE+oi3gVyNI286BfVH12p3cuggZVCBfoxmNdvts6yG99h+UwDQomUPO0Sgb92ihBNFKirRmN3
I0H0f11hIR6RfNdjPux0DTYDwnuZB2gQaM9/pmMudp7bdMhxAi527Xb8vDhdjbwmHgNpPY75gypW
9Ve/wMnbqUUvKVbNstpV3B+d4JhaIAtvKbbUX+L5NnGHAkn8bcKZo5XbjuZT+9iJUmHlMTmfE5ob
59LtY2DONkTlsoPSFIfLVUUfAgE5CsFcNBvRGbYQkM11fhXGlkCm2amT594i2NrHxI0YfVSDug3n
EEUJV2GKmpRbdDY6orgFPwTmZC76B1d0EgXTxTlVcgqfsW58mMnfHzbkYeKTkj52zKrNvyNUi4Uj
vhb6QHi63o99EuDc4Ss6yXWOZWExYTGU1PKkiI+dXR4NyUOCmeYLipDeF4zHxMu0YQWsmeD7KRLu
tQ/gAWn/0N2rRY33xL3WDsLAdGXh/Pi02egCeA1GViliGv5Nsdo+Z9nCjmRXZUydCqOtM/S+sCQY
uupUB7p/AHPmcf+Te4GvIBDz0Bu+Ui9Ut0kHNdJZm+S+bfvtMh8qfAAjtlzS87a86Xx7vOi1P992
mDt+6WFkffPqic3BVet048OxPIDpnD853mjkF6P5vIRmgnuMjrtThrfQnrQd5CflGOj7Vp9dZWxv
nzc3Lh5iSjpf1RZjmwcV4IzFFl1vjjWCrQrLIwTmAAX4Bm0M1LqafbytHTKPYOSOW26J25rWwC1K
0BIRXNnYx35GFEeO2kf/Nti2qz7x9SUAqpqqRSu+5N6WtOzZLUI5UY0eBL3IdJKb/ymeco+OQW+9
WpkLNu5qDfytTOCPLsTg+0hTao+v6sCbovFgo+3ZYIeQyOxqtmR+S/UHU3N/7R6bsX/mb3IK0KXz
OLREMJWOqpslqYCFBtIpLxIh3SdtZXpOUaK0sQaO9EPpTpM6FW7j+WlSOBFat6KPj4nddslFW8Ry
T38ZJ8mJPvwedYM22lXbmEy71su6G2GBQ7jEUjNirEN7HvsrlUw0oJylh1IANbv95C2+9TnqklKm
IdRYcSgS2d9VRvPhQCt6LS7bshbl3uq7AKRmljnWCWOxYbtb467XxcmEHvY+UQvsmJpRE1ixXNTU
CnoEcg2nLA1anU3XVHGw2/G0k3+Zo02sON0hsQGMMMPfwyFEhPobhOMjqnYoEbOP9HIMcO2ycxyt
srNpDKOLwF3srvqyeWvm4l24KDvRFy6bnX0eY/S5nlSDR+m+mIZA378ToODMNehp9hbmRXVq+cly
X3qgeXYu+kmf3/lLc0i2m9pv1CWs33Crcnv6C9cf+UqVO+J86kT1xWity4Ahz2qFyYbxUtthrrun
ftTWBj0m3aD9NI5+FY/7NUQSB5saPQjWQ0zbNdUQd9qD7+imuKoLusa7tqP8nG7jonBFa1caUpGu
6rOu9ANxyOdgvq5Lyrf7f+gMhQgP4fwSVr1zXue9pE2qg2jd/XddocivkXB+0xSC9dG/TgmhiddL
VHCFyBzvkE+Fq92UEK6wRApmAIjcvIuK8G61fBERmOl4LZuUnXTkFwSS5kv5jU0IhsyhQGZ5h5y0
Y4SWWzyQi4OEzRcE1441hfqBJnObnVUKkkw+TU+4geQPeSGfcqTMDOt0bu9nMCdYE2T9yebwsNkk
wp62XLRdNqvb3PReqY9T0eODo+QmdxHwUSRM26C977sm3Pd9uO50XPrsr9PYfhvzbDtGAtlRhYXQ
NZ3P2E6dZZjVfuOw8W+TofDuI4BNPUam1KCYD0wY9HDK+dURsv4sYYPFhwG7w6tBdOJeI5yEJ+2C
lfY51WyEj612Sc5bUam926nmWKssIDu2nUMyFuKyzrAQduvFv3QlzVQUkWiqJ6RFe9fNpudOR/q0
La5rGEkcwns7mRQyv04obsA1zkAq+znbJdjGYheGrk/qh8Mkd4nTZmBbAWrq8yHk4Q4rxff7Da2A
14x+vDpV9P32PYtyhidV9zec8hz+ZVhjc1YRX3AL2R2nDk646NylupPFY1XmzhMVweUImCg5CTtp
j5GMqlsLR7x0asPiL7trH5oKhFpO4naM3Kz6KmYXwXKshcVXz86QkXa9DPeefqnQp6Joe4HLLg+d
21Tey2VKScK9TxVpycWEBfK3uvCipzrLnb9qx5uvJjrK+0Aqce5Ryn6kKeDWZk9bJJwrW12HWeYR
t7I5mknof/Mx1MJirWvNqb24w4vAfqw84OFMg5Yit0BRJuhKkQ491CN6YJugiBnNlZOi/0osHVpl
FVw3cnBfCtxfsWJFVA7lZcx94rTmc426JHOiWGVw3obajfak8BPmTxbH9wU2nuO/JVlbkdbS8+wn
Dt4ZCV0rnqcza6zDPaKV1lmpAvfB4BmQ6MLZDOMpfOmCYKle9BRLjgcyz6PQGSgtkQXeFS3F/lIi
yoa0bE5Ic7UMWr7U7riUxkmYwLZE9/fbiC9tf2JRkqdpzKr814luGq4S1TQdumryLiie49U+o7pE
MA+c9bsPtDU7tlExXvo4xpLLEo6M+yZTVnCwVAsW2d6m4BETj+ZrJKclxdZg2De2pewbPUfOPV2/
OAGtRAy3C0c0208zQdUFu1+HxLcqcL5WS0LoCbrEEjdeMeNsrzEeQ7S6tQN56OUE8wGkDJMoRTmp
qPx6OuZTSIunrY2VnVGOM2ksblurKl1iaq/Ltr+6AdG9T65w5mFPVpHVxvciFNh19Y7Om/Vk2S4s
t09YOmTxrnZwEnlubBoYXTrhTFVlRxp59WJf16jZoAxPtr34cqe3oh1wBuHADdZ9QV8thooKytxf
9x2G1m19ucYZJZ100EviyNsGya/Q2y3AzxN97LVU5V95Xvsi388sFdo7sIS8DgFnHHDD8ZgTq3Xn
utBW+/eghmUKDgW4rBZ7FUUP8D6zXXpCJ7h05djt+9VH/+620rLmPfgoIpS6AmFNb2ICfs/jf2+t
BG36Xg5Vt+5RSFqCv4I+cIv79yKyJU0jZGwSU7J1nWyRl0kChYhWMPs49QvW4Ra95n5mL+EJvPfG
elPOkJRftZwLC4/zmAKcRWabVXPIEcF2PD6iHO6pGBVYHKFu7CqxVwiF+aBVfdrouvG2OPIqUb14
+EShFhU0IyLMl57m8VAmFKA/hhQwDqpr994YyBI7awC0pXdha61WAT6qHIlxyB1ydUSyC3084INi
X4OOunYBmRG6y4Qdc01wuB5j/1SOUbuukurwRIW3TIF6aQwEDnkHM7k5yBkkUELtAFuIq43QL0Y2
vgkzunNTluCB6vgq8Q/Runn+iX5k+yhj3TxYoH7GnSsgxcGxZu0cQMG0r3ZXE2WByi/6+iDCISn2
Uw9+ZtltrqIpuoV6fUP//x/2zqOrbiT/++9l9uqjVCppMYv/jYBJxhhjb3QwYGWplMOrfz4F7mm4
TMPpZz2Ldh/SlVSq8AvfcBJgTnEpQO0eUZ9OTiszdNaZ7fVnqTXPxVY5BSCyIaBBrYz8SxpMozxG
1wtDNqdUmDhg95CV+6YzQVdOvhoRdEcs5EHhvpixtWobMI9ztN90zjJftYkxTgQIBq4DsiNDDFMl
xL7x3K7YhIU//cSOdprVyorG2rrCowa3tzEpy/sGujxaoulAalAuxkA20qRWvCWcaFo09EQ2PETG
pCsuRNR2uV6yONrBH8Nkclf0lg9oyIaxjSmei2OCO5vtkdVW8nuONSYFSxnamDtTUEwEGapEaqTw
PbPf2Kbou1sgGcA5Vo0C/bcGa1IPBEiWDd6J4tZ5ROZdrNyaOPxsohE4rZCAlFuZefmJEbUVEPte
QPoA86cKICX23LcbvxRag97o4j18Cl6MRNtu5YD5O6pVXqfrnoLZzwUgBXMjDD73BsLWaAUqrLXV
dDnzsjduEPrBNgXz8WgAqqJ4mKro1GAbbn+QXI7xZ5kWjY66HGx8iWA8lASkSH6yRTrz3hnc9KrC
nugM+Gb0EDUWI4+H5wSMLoTjjshggt1lYo5f/Un0l3iaxDwCUlh0rSV6aSNzGhJFJoIri/Kh3ARp
NR5bFC2SDZLPybfRceE3iqx1j5AfxYp2bMSXOoyqXYcG3a3XtHi5SPCRWCEvMAda9NXhZc3ncD3t
ZGP37QDZLC8B7gfJEAzHkdeAmmvLBZhqFI4TtwvzF8gG2fBalXK2d3Su6P+aGO61m2hwBrZeLP2o
wnTQ37Hii1qcpbAvaM+cXvWnkW2h4GOKSMkdAA11PU6yAw3dlTwlKAX5w21ibMkLAvCL2tARb4uE
Trkipp6TFQ4VATCZrE5iJDP9FEQY5ZLLpaACsFo8pbxtNgD82zhmkUDpn/ibSADzA85SqM3gqF9j
G5dbO2yn9diJ+btktxg+TV3ZqE1eD/5VC4e553JCoB0O1ujEKezqzEFE6pMf55kEvhTi8N1YYYBF
dWz/nPMkO5mQpLwEQ5iuwabZd7B1+pL+hwzmdSJaTEQl4pzzph/nFLG9xu/CbR8nfs7+2zj5p9Sy
MXjovFHc4DaqpnMqV5lDMaAqZlRBCkt7mGO9UQAQOa9AvphbCTOdpCCwYVtgTSmKLYRyHAaxNBrX
nJtEdcTnm9hpal+Pm3cxOiNlaMeuwnMEIZ3bGvQH4lF9/t1Bju+2wT5+FScltUeQngC4ooEpnzff
I2M0I2KryVgbRB5nTQ/tqKXugkF1bxw3KYsaR7RMXnR9V510otauWTI7pS4gj4zQ9G+oGCf4Z5SR
91PZC95srtleDc1sH2ct/uvrdPBHHa2ZBZAePBBWsm39o9aJS2+zBLjoIO4YTLjC2kN+BYsXBzaK
W5uGqe6ua0f0W8IX1JLnCgfOdLRu43CebjE9tVaq7U0onSLbFn4e/gLubG5c4XZffcL9veUihlCB
jL81+ROBASwDBxXhFi6QfzYBPtgr7F1Wk9/fAZzuLlVvzuEKDTjTYh0siDkiq8lswPyc86BBo8Jv
HVyzAM3w16djbTffUood2GmRqNQVgsGrCcnhG8PP3S8pssLF2qWqjxJladGiAwGaOc793FP9b7aZ
oh7U/OSAwjhqQ28edtUtGW1VqKvGbStXXHRpXLPLt76vMVNNDS8b8MKEBERNr4FGaHXhYn4FLGZE
moHGglOZUxcfY5JcpMsxAPO5+xom0yjuBaqi2VFa+QX+K6HbmJ2x8Qfhjg2bVwbKhl4buI00sLQD
CIBAayFs9M05WTeZ15jTcT9PVDFXiEBg8eyWo/8DZ4qOTaVWeDjn7GMiNsWGOA/8xMaYvSgCaOOC
/QImTRgP2muGo82iAV7vCiCqsaoeTbR1Zbuh0QqAcNuqEWsQOqlJlIFiUlGowe3MwZo2SJRGi1l/
HhwkTRMceCevaW4qf0SXdUOD2Cfvg8qElMI5TmJtj/8KmiWetTWV07f1zx7/Imte8SkqmTE+dwnJ
VouK2RmOMMgQabCmYq2fxPUiM8j3MQYnsv7WG9Fii1US+hk/A6MvvekTfpwkzJ/SucUzDN3XAGfd
3fvtudfdXrqGiFZ5cGfR5aFJR0/mddcwwXtHiiiRD1mlNLcJA1IN/CiyIOeFGxVtqQ8ala978vqK
0LhpVmruMC1fLRXwEpNBcc7vTPgSj8XzFYdnVI0jyobWfCtjtwcEN+BHA+UjSWkKPj/y/9QcPlC9
t6Bpv5gcbzw9/w8uYVXSvf9LyOH5T34rOVhm8Ifp0qjXxplwsLTW0PjYdv/+l2FZ7h8wwb1n8Edg
ajX8Px095R+09U3oUWgN6p9wD7Rsu/jf/3JQeaDRSSToAIwBpvFPxBygdTBxXrSZmf2C+0Kayza5
nzfwk6Jmy58yBHsx9KOZ6RFrdEWu/bPxAv5UqcGH2pjWslv6fQbUuDC/0ZJj6WYl7jvXdoExRENr
wAHSnjd0xsZ0LQeIkv6XxCOk8eDNpmWC26UaJ2oULvTcgrwgmI9SYxwNIk2ATMVwTKJQtAPhBEd4
p87KfMZrexgSn6jIV+WpoE9/UqGJaR6niTefzW4YXqdOjeCN4d0abTXsx2qQmiECiwNH7dO0YGfC
y7zHVFdk9nXsJUu5TmJQjHj5jVoQphmCLfhh1GTyZtH2Y7k3XS3keXemsrXDbtcOZ1C+yX/tuBt7
6lg9Ek8BKvv5vpyGfD8NMAfxwKuSY6+IankeBN2QrtvZhHZkGJzt6AJ1+67Jhn5laJJwXLj4HIfN
uEuXRi5ExyUfTOQY4us7hMOFjZnp926crasRFYZhX3UpzIq2HaJVRG1wWrfRvKzwO2k2qaiHWwCx
8024VLg2N1GtJkTMQKqRlwgelJyyt29h3ddwOqx839oe2mdWNmy9SNV4aFkNTmuVpXuUtJzhVSHB
l2SjOPbCVt4EWK6f2t0YtPskBTe+i9uGnvHAVN/A0pvNz7WXbe3OKIu90+Ge51ViovSddhJYZJpi
QzDQqVohCtBUG7PncKHwVhyBD4w3lO16f2eP47gdu7RaA7cYot1MS5GBjpQSa6vNx18yTMy7BeTX
LhOsxl0WJs0WsOOMlg+KFjv4C2LfV5P6YpVN/AnGTH5bgUFYheZgjWtlRB00rzgyN3YjL0DoNpve
RoWIwjq0BE4ZDPBMtIaGbRTl9W5G+Xobyya4mERNFyhscGrlsDyJg3CSq8opMshIDl01Eff5g5ka
1TEQNRtfIVqQSLqEP1gNNLggogQ/w2KwEtzBuiHbR11tX4d50h+PTSF3VLYkmhxl2H4hGL43R2Fs
htlfNhD+CXVZAclxJUlO6Y1NQ7COPN86LbzcPcGiy/8OOMveD+jwhivRLhjTisGml2EXhrNpw/qa
tm9zXvvm8hMH2nAD/H6+6RNVHIULsA2EpMwgXSmDsBDVoPYC9abyvBYwV1ZdlabJyh4S7MQoe26s
OKy+elHdrUYjKI/pS0Tf8MmgR0lAnV9lLjreKELTfuuKfVeBS8FhAVM9gNHmZxHX/XoGhxLs0J21
oVjjuxB+eion9KJTF00RBoA5zfyxtLL5uA7QXpg0emqY5mCF0959aibuBqbAuBYUk480OYZqo303
jfM34NlijatGMG2CwZZNtiEu5T3C+K1ppXuXY0uXgcuCzu6x43ja6/93Kn5wKlLJByn19yJH8DOq
5u6henksPv/Nf45Fm2PRwUlKcFhwoCF68OexqE9MhARAYxFhwewguvrTCcb6AwCuA7gPNAUYzZfH
IopJKO0gYoj8NqLfeGD/AyeYJzL1y2MRmRIf2fAnjUIsaQ7pu2YRKxOul/GJGV6nwY6Nxp/7W84L
t2xOUrOQdLkzjtU43csWKRVx6gR5AWanIKCQ3UpUs6uiE128yJyz0qBcSTOEQkhkYvPm502CJ3yW
dlO4z9BbSxKcP8eBpH3hu2F/BNOAa32lZjXWCxt/X/RTfGoNBekn3VlfGqvYN8Y1rRz6OCdgyLTN
LfajyUxeGg7md7tstCaC19FQ+gLDG52Rre9Go/zsx1MfBxdJ0rHvBi76a4UPwmqNwjwgh7xvoJSv
JGKwmghZ1f5vH6//rZoPVg3wXnChf79q/i+/g6L+cs08/8Wfa8YOUAWzkV4A3Ww+S389rxktCgZD
mUlvCwR8gTT+Z8loUTDI9UBTKSnhnaRVRH9HkkLrhZnMbYSYgLvYjvtPlozDin0RST7rglkCLCqM
dxdUMxd6maKQZc1FATzxMUbTOf2Va+dbczOOSE7R6OlSe75J4Vd1u3Z2cioZLfjme4RFie2simlm
75ShK6kZULGK0CsITYp9fp7FGOGYBUIr68ZV3uKR7xE5GGvKXsCz6Bv11Itpo/WIJ1qSDlmzikyF
Q0jc9QRuwP4ipD9citSU2peeqHvvtBEtIOTvUs3myMfJ8MNdOYAMStZzG4dIkLx4kZfPO8dLe8AD
mLerFcEcG6YJ/wk0hw5HpwJrBGRvEY8Q1oaAFRdJylqUmvCQOQsiyi/A16ykLH7VXpPM19DqtbqL
Dc6B50FwLZq+vn9LT2LCf+1x3JJEN11IEN4QdgF8H7ww7QkNJ72JHnAphEukXDL7kwV2JmFzbHgJ
SAy2udhKV/TD/Z6666QysAymQikAiINWXZC9MFAZNIfWjLdLGC39ZsnRt2y3HRqYyw10c5ibULcy
VNqWJbP4NXbIVtRgCFp6nR/kya+xw+CvGWT2a5Tt0UryWAuvJ2EYZ1NiZHn5aGJ65X2h1WhUVxju
VMvl+6P3Om/SF3IQ2wM9LMhtfK73+kJzXtTB4k3hA3oENjurwtTHhcdnssInR6buxdhWWnNt9kSO
yoKCuDBcAQdHvOH9O3ldjHi6E4TEHI3ARBQF3PvrO7HwBjaDKfUehtZvvHOBDCmVn4YwUDonES7F
4iMJs4PJ/FT/APvEzmFayJFwEr++pGPDs0fjIHvkNDbxTwGf8dPy8xk+e1k+0tqSD0vb65a88XNG
WRKtC29QH+kjvwVvs6fppRQ4vIG3Ghsexe+iXWT+GBYeSoIeOLZLJHwhsyc5bT76psE11L9+NyO+
ulWE79/RY8d6KiZevn7/LTytlr9W09OYIIyFy4EpIKG+mXlL0Y9DRTXtMZKm96X2rPbKzg1jI705
+eRYRX+Ognl3opCrOc4nx8J0lsBhJfMOuVKa2ywslF9PE6B6vzgB2J18bK4+wpXrytTru8SLgV3f
sln7wRvFFQwl5iKo3f5xBn0VfXXQhWvXhQ04rm/N4dxGT3RcjVjT+xr3Xf2KF+CQqyW01bjHob69
EUEenZpyzL7aDb04YDNZuCPvzxnuKJVr4EtG9k8XNTGiz9GlwzrJqjuYbgaa66BGpHOf93WDkkA9
Ky2ZMviLJqe//x71pvfXAOnVxKRykRBjg/WdN6qEdoINEaa19sNkRW3iPtozyIP4OFQ9+xyW3npJ
57PXI8Dz/oXf7Fxo4glqQcwdX3DIH9QUYfMDVE+z9p6KZe8vq1TmyI+EtpGwmt+/lPV2y0CcxjZ9
DydRggXzYEBT8v0MUH3xMFJhkOZRCAD/Vw6QqoZei8pBpC6mYAnN4rRKmlLTvocY0a20lQqVkyLn
AMaYBL/p4HOawtxy1zFK/vlpNkSNPx/1o4so1NH7N/3mxQhd7kK6W2vIW0/5x8vwwgoy30beqrwv
ZyJamjRYKaGqZc0GohJV4VUOvdWhQn7l/esemBQwI1AJFB5sFBYNgj6Hx2RoWOakGmH8hOhk2cs6
oLfY00v1FVyxtYXFXpsfsS1n8g7QLwDHDS2EJlBr5Ebs4TqBi05/AtGbpUP/1CKZcEoP5SZRzC6O
Je/fLeviYAJzg1I8LZMAPrd1+G7JIlRT9E31M/ahP3tgd+duuWzBETKpltmM5mEftBTmzpGsSFhN
bUnLwABWM88czkHmRvM9ExADOQ/xST4hCV1NcB8st0p/PR/4YPs5zcQETee2jQI6PuCRJAji1ZAj
t+c8yXcS9pWONfBG4iLUIYGBRzoXtGfkcj7Tb+um78usQ1YAKkvIWNgpBb16ZS6JZqDbbi1Y33UM
XOZSeW5aPHpjbyXWCt5suyAzHQbitkxKpmaDjhT3aKk0wJLaom99S4tLpeW2xy8evTjUkofrodEi
TG3Kd1AtAJDDkMRIWfPO7HgCmwNEE/H/eZ0CBND9HJ/PcKD2Y39IYYq2GOD3dgSEDGnFSjRDIYF/
Wnh7gXp+97mjYUzwNKPwzZHfQotEyynF0mi4/pN57aCpg6htNCvv3AHvVX+vSf90m2Ook7Pcxddl
P1rtVH6Kab/0Jz3AOObSBAiPoUuGBC0rn6oPwRnSqDpGg6xps9qUX3c0ZCq3VPDJfz+ASLsnuUUJ
+SndmKS0DKgwS6ZfO0V6E/tN7K9bHCCLbSLVXFC91KIkf35GrWq8OZwEmHy8ZspVNKSdeBGMQe8k
WkNpUjGb4+xUPBNSd3pU3SzDn3ElfNXzC+PYxdkJFtE99U8rhmBYbB1DkiXMKtREHDXLmsdjo9fT
pQo6oiQHIj2TJg29tLgqO4wB6F07aPp7KwCKNmtqgMjCrInQKeCdOZPJB9KwsUK566IOkf0Tw52S
+b4uKJ+pdTUNKdcXbIxW+MXP4fGlm0X2mFodY1E/aIr+UupcIbUmh5/NHtkJD5EGykOnA2WNEjEX
MNHcsaQ8xt01i/OkI2mHev42Tu3yaJHv1DCFAiACfEo1VxRONz2avHxFMVJydgEb6rilmafnm2Of
6ntxA/qS3toD3jjfz34N73bjIFfgHpHkaxnftEh8nSeQ3mfJeasbVLcYqmu3qsCZdQcydQM9xjXg
1/RXP41aR23xpZ5zOSkHxbNuQpkICJSnp6hO5YZr5Zf8WxPBsYBl2rE3kKosRLUIF7DOZxxJ9OYR
ZwT+ae1oNbIYzSQ+tIGcyJsQLXkKaAFlOcO1TDKqCVuqq6qdj4bJbNPiTANQ+MC6abU3+0Lsr2e1
kyS6l5gFC0qhk5/TRceZ7Rpl6CQYNhZma3pnivM4XXaQqnYCsKZydl02R64J8E+L50cI+C6XYgb8
a6/9FusHd0t5H9AxgQKAw3NP4HLfrGKzy2tz7QHWTy5QYkpCIAFpr98wXktaY05zyQfjOMEUgCrK
1NRd1a6nvG2NEeRoK7nH0KD4fl+7Pl5Qd2WLngsECHq5UfUlKOrQBd/dIvLurz1qlmO+ZSNmu9l2
WF/T3I9UXwXBn4oEyJN28VHopD0Fy5Wfsc169wtVYGjwbLYzzwzuOVsShLriKY6j06yKe0ued1PQ
6smTwDljJtIqQDsPuSs9L02kLZlDoZOAT/1ULdXCz2p76JGcWARMtJu2LhmlTZHxPsrVhD9KX5/T
j7XZctOy7nlLpeXCOdxWyIfwWUFt6l2wZ/CZuWaCbMmwMzs18pukzDU/65pQ70uZORTT56BLdQZC
SzJie1Lu5DF+XQwK7nxgFFkLlt21TKihbpy5Oubta9FGH00F98jPqSRHn1D7Q3Bs7aIyxP2zXXIc
DbOSnPJ0uhUrz6e8zSB0Xa+FCSdPJJXBodzM7A+zHxvuxWTO6EOB7SyEe6TqruSRMFKoGtjAtg6x
4Dln831BrJ2d/c572fX14EB5dir0R4EzYYISxenoGMeI5i1g4OnZRZs6xNts68LNqb/8FhisOPzn
rTYF445lOhqMUoWOGgs77RfStyMf83VG8Pe0LpJR/wxfXIeJCwhJJ2qIM+rtvgWmsNxYBrPSgf6A
IsO4IhKNTNanESWsXNcP4ZSvUEGT6txO2HY3bUBj3ljJxZrR5CjHvPliFlN+/UrsjZ7ckO28aujV
/VvFNzg0Sf0jYc+lzfI3Ym8AQ3KTTkCOIZ9yxKhoFn4o/JZzrIIk7wZrXfOOPhB+c+Wc20hSNcbc
fX8l/5bWLg6tqyC35xBFtb9XgcOoZzGbXWgv+No9a8F5XXY24nKodi/14KLUhmCRSK+TJ+0MAGT1
X1ThANtJTUaQNqyzd7Th0PWwsFXoJDqP6zhEke/yWScOlEOTVntTyVnV27dyca7h4gbTlcxq3By8
v0TjcigWjdoDTYuWaWUOUnmb4P9HQS4VTk8jS6pKrrTUUmfu/4GOHA4YvV1tLIHEFTBRp3OM6Lyx
eZj08nf0bc45+qhXY1RUECXHKtEHqiqcQomv4yyUcjcqHBvAnpVpRsQokGmQU8QUamTBoGiiY03I
5SkRVIN+qj5WAjYSFnft6/Cx4QBnOcRg7tkaCmF6bCUJbhhWuEvnfIxy/WBq9D8tNQ666FzG9cDR
I0DccMp0pYhsbHak5DN3vQDItqygOunMQabWwt3Oz7LDfV0k3i3+jyiJ7WFmyCzYo7NEbUv1tWCb
FG1LZO9nSKvae9cWRMGjSexmIAwzKvay1MeIYPwUGiMGABsAasLcAmP3FucI6SH0go9KmwqTcVz0
hcmDEpf41DehKjZ6QyxymzN6RDmC0ASX444BAvenT040zibutIliybWxRpYVGmCu0KLWINQmPkyL
YLLNtCiSc/8t+mzsKJkrdfPZpifJHZWhovF7hx2PjlefBZpt9Bi9nyPKMdXOs1NZnkZVOnAsdkrp
WKpUUocscQA+IKDNV3qd9as32jkLNrC+ALTRTMZE2FpJFU6MbWA2guFnD9ck7uqpvAihXJ9Sv08w
16oYxwzSETuaF4z67i0n1PLiKnLToNrPCVyOX3lvMLBsM6m+gx5xQabPnyOx1CgurnrlLESksoz5
xKroNJMts7DQAjpuIMySrBOTOOBKFFMobvFQptb5/Bo5MC3rhvSv765xD554YicttRgrwEwJ8E8b
eo/x5QKWPAy+D5kUsIBi5UUFDjCEo8P1gpgBT2UtShc7m6YfkvhYmaUOKswu1Trpoz3rRB7nGiZL
QVHLmtbJCDi927iZTZQSQSvnuBwq1TTiyFRRO/iXSxfbVXLqhTD8sNBcXL0OHPDfPOqQEWRe562r
lwj0fV1gxWuCX8CVRgdqVk5qnNSWnmBOiHygva9tCX1sg3KNPl1hOkYcmlpNja8cRxEFeg44ZU3s
0vMR2EBKZG0yAumvcMFRal7zff3bRCXA8MbclxyXVsx9ATyia869ZDBddTDvKH23z8sj68AQXuf9
iE/avmlRPipQFHCG6AcQxAgXHgGDCwBDUTMX8nUyExOkO7dx9dzNSzsoz4rRioYOP4/Wt4CHdgU8
y00+wlenCmUMBdcqF6gY1+aTE0naWjq0DoaKlC+SQdLcDQ0yWwXICdjDbC7z6EJYHq0ug8ItbOZZ
gSo5I5sqQcYGJEC/kNYNCC9JPHnPcBAWZM1Hm/zJA2SKAu8Ezj27G2JrYlDC58injcyBWKOt/Ian
TbCsIjDQhhbsVxg4AhDZTVFkkn2VUe3wVUTOAsPCgE58r4Wtl0vTGExzDRYjJh2BYoVy05HvgZa7
9pbcQUbRGC3G34gDnXRLD2QwJZHJ0kk+iDQdyEeqYn6EbRjx1rqCBkK1mXxjCdZJM4iSGAWiNFq0
BCHsAYtVk/Me11KVY6vzB6aTJ7g8peRw0VulYk/2jpQUwBi3oOyZ+keolMSkKkjUzffPS68ckIuD
Nm4UAfIGSGSilbnpBmjsTAwI8dymETqznpLUUsfywnSnqawZkEVn3ALdegZyhK3GEl8c3NLPPC9z
CV6pWEZ7NLCn/rM3yQUSO2Tf/MhvbXIKDjbDRR7WmWASyJ2XZxUfE7hdw16V1qWORO3SZhdfj89Z
44S3Fqu0TgeLTYqAv/fgk4zszlsguDoLfE4s8nDRN10h+jZHa1bZDFu88xcyXhcoNBOdJMlk9o9x
WfJKgTrpW+/LiZNwi6V22HVbYypd1NoUxRF+cZmZUahC6g2r4zUCgpoQDUye2E/tQicqdpAbdqpJ
Z+jz884RTK0OdAsr07Py/arRf6kZ+dhxBNjxAVx8U8/3AQyBvs/Hn1PY6TxziI08FhtYsnWOnmLf
8LwfXPKw3EmZCmisQNnEhZRL4EQZ64XI1Iw2hI8KbfdTIFfHDv88NXJ8QDm63n+6t5dCLQfkG3g5
m2bNoco4MtNqGahO/ISIqPenynMdTG0nNmv2rvevddAGcKVF6VhajkAnHxndN11QuL1AlsAS/5yc
oieRAe5rMxNF58Ysw7gptETeAs8mu+tLV7QUUYDQ+vlam4R751QhdCctIOXVe8/zzvy716Z96XWI
JEXLmSC9euSr92//zVA5lIWRO8alk3T8WZTmxVuZmrDoQAjgR5NYCN9vOaB0WsjhSgr1/qXezDmH
wjDoQ4S2qKv6h/VuwqgE5XNP3QWxD5CMGjS8ghvcLPQS8cJo/HDKHbbsLF6M1E43XBNM4aFxVVO3
jh9Rv79DwFbvUZD3qCL2CTv7VWTjRofmfYAKNMHEzNeP6BCbzQW7XSGO33/2w2GmS4+KG0Va2vLC
etOFGctughgYOT+oSZA3zzE6lPd+ifv4R7JNh6NsC3AlNP5RdJN0LA+L1xmBoe9YqfWjR00oO+tU
rlNzoHwOh3xs66jx/Ud7DVSmaQI4h7IzjTmwqQRN+tFfzKAu9Rc2k7n50UCcYAahw6C3OTZFbdQR
NjXastAdojkO1jITMSfj+zfwBIV+2cEh1NKWJIjHSlA8wjncWdwIRJ+S5Y86RgW33NI7XbItVY84
SCHG6bBlaGIdGnuuq/fv30VxQ3S65FV4SLXGx5i/6sH57WVD6X9mFVdospMtLM9q74iNVj4cJ6eD
XbpKrAy9Ks0P0YflMPcYZ2/i0GThQ/4As5FuOtlTPLJQmR8TwjdKdFuAmondHSdAGQD+VSjXcBlg
sDrsMhCcIotpk1of50gGE9sgdqiPeKUaxd3J5wJ9S2jPron2jQ6a4Lc/RXy2pYPlMIWYQdWmRUKV
8liU4hd0Yg8o8FNkKTPKsu8P/5sJp5WGTFCOQLect1O7J7OIDXOZv1dx7RCzRgjik3AES6cjgN8l
6/cv+bqnyZRjq6WnTI8GygAUjwMcA42yWXNgx++oCekaY58EHv6oIPcz49xsnyT53TzoSaImC71U
irBAjbmb92/j8MnhmLomOyfOKPzjP8EtXsz80qvLkXcZf88qyp8nSdF0xVc7G2EL2233gUbj4Q6i
tfnAbfuu58DDcg/tlCELREms2vbHoFVKb0Qq9bRIU6Ujq/efC3vAVy1RPh39PHr9+D9p92bzoFsY
jRM2O+Vgfy3bzvQ3YW95eFNElFHJdJN05HRYAbAo+J+kYMO8nIQT3JCsicZfKcq6lGBIeTReRKF3
QxxqLa4O1JOIDAVTMFZFXKVwS9fuZOgygN95FYtw8D1dJs4KuiPXg2E5PJyBNpt7FEWG7hSBh9P7
NQlBNtXH8MKSOd+VlRm5Z+8PwsF4MwbIQYJhx7VNAjg4HAOBsFoA23z6iumvPpnDilZFhkd0RZ3u
/Us5B/NZv1M2Lw+ADxwY9tGD+TxWipqq5YbXvls9XasXlE6zodahfs9Wzxb0jPXIAYUxCuVU6irp
76+AqOsKAewxBle4UtczyQW1x4ldwIkZj40M2c7ltGWpouUBJDgb9zNEHNYOdnCkxwkSlKQlvxt/
dIt0E8nIU5u1s4Ao5mdDVegXvoiUqxhP3XH5XJoAc61rvIamHNF+fJYIlwMbf7XpmkQXln+30FiR
zN2UngfnXhhS5cDh1ypGSiDvD6n/+vUBzoB9YZvoa6Keiirk4eureYLBN7GLhCoub1ENFVAoaY8e
eZmvXGr8MaxwdwogliPOu1FuWB4VdpbfDGiyg+SGQE3TNHIQEpghJHhxV38NyV/by3xqh3gd+4N9
lATp56KU5v2g3FatkKqP5zW9HO9iEGH1KTaT9owTKV7I1uMh2xht6nxb6CMPJ7ABUpDxeWC6G6qG
2Q3Q047kIJ8QVsCS7NLlVMp2LhblZ3JuBlQM5npLTzy/iVsA4Xlu0yVIVYctRIVXdLrurPwHqAnx
aYZxm8Cpr00LPe1GXtucz3cqriwBRcCLKWFEbbuHqF9eI8rX3ySOA83LNw23hCom1PesD9oHPKqR
/nDblrAIeCqsCiTbaFKoNRwJb1pPY5AYq94thhOEv7cwBgYKNnGafut9z6NqHvbZphub6nqByrsh
/NS0dsNw16Znfna72fyJ0mv7w5KL+zXuRb+O8cL5lMk22ULhTD69PyNeb9ZMCNrKbGaCUEGLTB7C
tyrKP7IWUfnA+5oQssIEZuvlMC14bab39f2LvV7QzxeTADP1MU8MdxiRhItLaNcE5YNnygJM2mRi
tKzsFqmU7GxwnZ78L6qKz7QIZfZBPPZm5j89JtgwWjZs4oe4w160QZW5TfFQl9gCYgqhsF0swCN9
dPw9fdJfcdfTU7q2DT4HHDYH8iFKZ7KLzIbQEKOVVrFmHJvjYlWR8CSbKc7lVWkX4VXShobCYEAE
auPgCJLvYbJ5mynvgBkCDvUuGq8JTkrkkb5y3rbESX3e3RQFwYvdlYVa2Z3lfjaHtPxV9I5/WlKe
/TzYs/0tSMlTV1hnmgqp9ejCKQLmsSELj+pNRi/OGgMKa00wP6RV1EFq6pudFQnzDmKms154fx/E
Qm9xcjoMIAxiXLBMtA9DAsuQ7eT68/Lg9nrwkVaI906V5kfTMt3BsIcCjI0TbJQIZfK6Mbwjt5zF
R3qqQh/Qr96M1OBgFzwIRC+O8YMDBYRWQfsgRmGix3qGclqTwawVMti0dEkw0HAxrpNFNyGEYqgC
a5+qOKqoW50NkHWgpsvIuFisyD1C3oDCWRMGPwqkMaD7Z8ZZMpfydIZpX6KycU0NNL/A5AXNLY/G
2LxesMI6G2F9hmupAnlF2DhUO2jZv2YvTc4dqZJ9RqX4KIkqdVGILu82Vdhi553HPfh3O/tslFoE
0puscefARYLe3iTR9ZgHcbqOa5MHwF88WGGZQQtApnWKlQ5n4hdXGP5pEs/uN0vroePLBE37g+hI
j93h2KIfSwzqkc1KW6+/F1FfT0mY9y7RUExccY7iQHqjEmeeN1ldmufWSC7xwRX/G+yR2IAUByoE
kM9DbgKCVnlTcHQ+pip1TyibGQUSerPxiUJluqMR0bHTi6h5UI6Z3yTR1J0mSWB+RhXT2b2/sz3p
Gr9+fM1L9cGsgQP1rEPwaTMWAn89QJ/RRIOBvL0Kf1TNgtgRjgQCxUuMSVd9UcEx6AS1wk0aewL8
ZZRsqJMEAXwxA4PypvLkLYKbgy79UkIvjTY+y7ykPaodZzr3+jg6joSM3FUlA8g87WzZ6Bsos4Ap
ZvnVGscPofYGw7LThnxnMEgGfmGUxukTLHSeRo6zFKXHXTRyeq8rK8lOC9q8RJROAbUur3PEIIcx
pYeLw9UNxk7zllik/dLZU3kcF7mDYpnEB4OZSLtojX1ue+kESUnLFUTdhJUVfaXOy/NojeaGOhtV
0LYozioPHLePTswx4BRI3Ti82N9QJ01u0ZDpfrmJjTZSO6TwDZ/ezv94Ftezevz3v+4eiqTcJC1B
4333kjVBBx5ywt/zLDaP+d141zy+/ZvfTAspICcFLqVCCnoU8jWf4jc7iR9RVsDAWBtgPjOQ/uTs
Bn9wvMJXAjsqwJFa9n+YFo4PPcOy6EiCuASybDr/j70zW24by7btFyEDGz1eAbAVRYmULEt+QciW
jb7v99efATnzlq2qmxl1nk9VRIYryxJJcDermWvM/2bSgorib4cO+nYiZ0Hyp0J0WceDP2RkWTrG
rEC32S/48DwzHlrWAc0BTsZZFkzP2W3Rb+tmuc8r+t+gC0dfVW0XpYrK/sCjOPWkLsVzmAygTcoy
s7BQVafvc2+t6AGOVSfE4iuP+vuSiqzHbO4XQ8GmSmeAEIMcpkEXXYUXPbsMNfEQk31YmOZDiuH6
aZ57ec5Tsyf+G1S5t9GWwTWA0XLkLMmCoYJHhvkEXcC4bTwMzNubme64ZxUwcJXZTHcTb07jlLfq
gy2T8IDmqr+WbmQcKdt8Se1GeU7yQnmMmtLyDCBLu8HVog3ukbpXO119BzkFhcvcXUYnejOVjA8J
1MbDvu1iaEu2dd0sDhZTB1kPfH9HO/pHDc0O6yMXvlFJhrOBhwS0oOlRz0hePR61i4XEzEvs/hbj
RvQwmnZJhPMYjsMtVBIknlw5DGuJ00xF28uzcvQ0sGP8Ax3tUpwMp36mvorWQ/TzEQnTF9dCI99U
o5fr+iVbsi+NOaaeXVUPCAjlC3MMalATjQdkKcN2wAvbp0vgswQfZz3chDZDriBG1reAINHkV4N8
1Hc0hdU7PVOULVOn1UPUuflTtQzGE7I2UKRljkdfFOowdpyZEWcSjViFhCXre2DSEimicuwp/b9W
aLsea9pVRC7wtny9zjdQfwFuTSihHOkwy9k3d9Ai2mcjcx6tLqlgy7Y0zbsFmGsIH0iiQ9+7jeUA
rnQ+5bJW8CHRp0/ArpiOY/7E9u2oKy6aGw7fFBW5vm83qn7pwWuei6SJAVGizXSw5G3kJo/LB10R
IEFbRn0DrdKvXd4zPuqEuAXpMS04do6XopMMYopiqFLnxt219LayQ1QLcK7JAu2DeJkezgjWTxPz
cEM1ocewsFXMTzbdnBujsNQvBh886BbokkWSwulBRFZVW+G0QJV11Ao3yK5MPNtT1WS+PO2XH6CR
pbJzWuCNPxbXnm5zrSVwiej9bHI74f4Q3A11kYqfsv7/O+j/4aCnQ7EWmP//J/3ue9VGye8jdT9/
5s+T3lH/WI9RqjpUByikrcWYP096x/zDYjqO4G2dXKWFxP/111FPOvkXjkFliI7gj8ICylIGcf6b
kx2Kw8eTfb1s+GWqBYwBefaat/4STrpQjJ0Qf6w9rYqXidE3DyJRtWHM5plmyQOmH3vMf5tnpxDP
DEQLcJHLtpvHY7/geCOVRjvoU7EcuhzMGlNj5sEdYHu3i8qAv9LgTDW6oOHD0Qqq2KZY4HQqLK28
/sKVo14VEqkdpYch0PHS9GsHD0jkGPNmiOwrF4dzP8mE06gvbih2Tvw2VB86PfNNp2haQEe9PaqQ
uekf31Hvp6TRGz3wxvnQdra8mF1oBpU9YYS3TMOjlrhMmC5zeIgpZnqGIi6T1M0dTM/PllEwgj5N
+c4u8vi2VxNxk2I2wkVWJvfC6tqNic3UPQEy9YH8aZgZYdFnAOYNAWZhj68VRkKACsYpYGxw/ppw
f9xkE8Q43ZVIx/IG1TYgzw0aA3s3gcryJyOfNxzFb1hz6ltj0MIgySzDw8nzVUPY5yPpO6ZuVgCU
BxmRypK+eY8mmKwfJZ5dXoum2/bvc1DKXbik6D+VZt7XuotFrF2Jq1tr+XM/mvVnDvpt4U4X7oLi
mgECYWbJaQcvdWyo3YDJbttaj6aN5oxQ6Msmex5klVwgkhsHHRsn5Bp0mL06GtuHRlfCB41+/I2R
LUDrlMKk8I7c4ITIPjm3VT49k6Z0b65puU9zoSN4qKphCqzKdk5YNxRU5DLj0Azo8u2J8iYsKPAY
uTaa+1536hc7SRFnpBg2PZUZiHszj90deYg4GyUTQh5gzCpDVFy3J7uBwUwKJHh4rgZ7Ix4oUXZa
XXJ5hyGRR6WWx0aRXFkNPS/oh3kGqEJU4KtVYFjU4HS0uKBnvyCyVigOhHRxTC0Jn1Itrx6gMdFX
L5LqQWSVOOsWNt3GlLqnaJ7TLzVd3QQgK9zzbZJJAZeKfKJXdWhy5pichz6LoEVR7Nt0yap7mGhS
6ACP0d2hAg7aBh4uF1D+tCTUpNrB1g+Kjnm2HxGI7qNVhd/G44zqDRUGiIIVB4Ko8HGszPI4r27D
tobZYYBoZrnXIpamOTBfszc7HFi9Borq1YbemXgFQKgrWpnqhkFBC0Pkhe+hdnJ+IfFB3IBTScrN
MhZLMPdF/RKz/3YJtWnbm+eBOjztSwsYcJ8/1aIEKt8Y3VvC2PhODHr9HSn1fB9iEXn3/s5SIITO
dmR8AnEG6ewlkrECJK01Uf7A2L8YM2vQUPqCyd3YOEJpHR671IDrai0g15P1g/d6sVyXwew/2XPB
X8xX7IU5/uyCVctGRfK+SycjxUuMlUYMyKvJyAV9Al2ZZgFVQoS7bnVHbkRxJo7SwTdlkz8Z7qR9
nkoloXRYGPalNSPjUGXhfBUz7aO2JbbRogEBO76znHqDUR4VJoyR/IUTpe+p6N8wtwaArlbWHT4T
y00TCu0aqqlznZpVjs6KZJINuuoX4G2w/cwCXB7Oh/yi0eEV7YUKax7Fq+tZM+6klVYPTUT0UBFh
bN6/rWIqqgd6l53jd1lYop/vR8evUp7cwpztSQCNBAXpEHAHWEpSdl01IzYDsVgH8I/EAdsBrcXX
IJL5XSrPXRmfRwJ1dHSPYwOBZjSrL2XiYN2Ja5Lr3Gr9cKdO0X2M5N/L0YujZfxhTu4NnUhyaoWg
XrOvc6dv9THe9ZZ8itrOCkx1dk4WVqJeHZqbrFM8rV5IkzU4cz332IBUEvcHhmmsq1Gnn7AVFmdr
5AzPhBMFll3rgMJLw0+K5UwlCEMQBMZhddRLO7wXvTLfiVnDvrCKlhQcgRXv8DFMPccdjc1SZwUi
wKbdjyOxZo+hWAyrXLyVEXi8RvvelOgvII3WN6lcZVtaQW6smd9a0e9Lx7xQzc/9bBz0O41A9UWJ
tGcU0dDZqsKTZVdsKRT0XrGU40YpdIoKHXUtT2s1kKeWBRYaihkillS+FaPpazKmaCXjbsvE0UMJ
yPXo2tlOZzYGxaXkC04ssZ2bIQQDt2SnzBKfLOyUEFI1h2xeioNKD3k/cQgHqjPUm7nMaGVCOa8j
SJUwfl4ayDZQQitY9JlqH1sW/i7Fa5igMXxRBdRiShPo/pcf+lJf68SxvycaWZMxNeoX21LoiGXZ
Yy+69HVZFDSu6dh5id44vjqUHTafbr+iJAxUf1JyHuhjvo9SqUM2ogWPp25A/PzQFN0bUNYQOI6z
nOe4neoN9vNJT41eUxcPedywkaNWniphnXPO/AvLCpaOFYp7SnvGZtLQCfgFs477rMzqwOiUEVWn
Vn/vKMRhS68dloLhfL2uXweSy6Bx8MxOxfisIhLDMYjb3tUac6dYwzcoAS9NjDPC0uDFIOrFY9Z9
9Ewdg20Qespta5ifQuiD/mpAStBeRs+oCzu/BOXXo5o4Tc4QbQgSnDd0FOOVwTvxKSPqJoYgC4e8
bC1HYMeT6Y1a6GAfPqafUnvIPKMziu8d+dH3vm3zI4Qg2yujLoReqYxb7vRpm3X8bFTom0X26tkO
0+rCKPccYNxFZIWHqscgnXOuxxrgItrmL5Mm9LOF/6pvEmF5LTSpIGcXcZL3yWD7cQm6MswKx10L
RNFpnPtMHDstFLPHwLF11txm2DpRU6hsieipt2blzkKxB7ZDmxu+xEpFIBEpm5H+3Mk2W4MVU4aR
x9RprXmGnLgG56E6V46wjwaenJuwAUAZYgDz5DZJf50YFkk3Eq0DszhuqZxxezYPRArZTqhVs0lm
CE0kb5Wxidv5R1loEBPooH6a2mTa17HdfEajWFHwZXgmkm7sTzZsZ8UAi6DaEmEyUVgxjspRrTjA
aqE1e/jYnV+3feqnIW6eEFKB+jYgzxcj/2p3ueN1bTjdZZai3rZh2W5x9oWRrVGTGOAZ+8QMt3OF
1lNRdpEWWX7uyJcUv/E6SBET0lhqsP0WmfAww8LKB4MLH08HY8doyy2+Q8uurRSuAYjWWzPvxnu5
UoGzkdEdlJ8OLt9N/tCk3bRnhEp50Xv3TPOl+z6tBJcGx6ati5R3O+DJSSVwxWRjWx3AQGGL08rx
6BteuUGrOySPAxMHw+J1oJqe9HrezdMcBZ0uH3Drs89zogmySifdLaXY4fvT+bloN+hAou9UwuFj
ceWNKCI3GLcNmxn3qWMyguXFgyHEsTM8JVFzNULTxPDSSQ8o7eebMHVQXAfw4zOB7l5ecSbJCnFj
DxAaxk264qvqHX5aaXRB2tCQLQ/dFHl8YLyO6VeCSHyKokbFI9Nl+LPwbUaj5sNM/CtPJqEKhO+o
yMzNAncYgWitQW6nnZ7mHvc2rbrCYp7L6/AioEufUdAwPEsPK23Pbfh5LowLIKlxi/fF4EfGMD2E
tgTQvMjuHKVmRbnJNG5xBXpupA4btrauiYvoGEcMiipuqQU5sLY7dKfm127GgSLVSvlVdKK/nQpb
2SZi/N5Gi7aZTG28dcYRsb5jG0djJvtZHUHv3SnXThNyuGtEqAJjdtADPF2/oGhYddFD+jr1EWhL
BdYG9314LJTEgjWJvjZrOlDkYwKiuXaYQgxrgG69kexUx31EiTp7ZmbcSJ1AO8/TN1ujmsOAe3u2
BG2UyvgWM/wbMIbpHvHbtspNKtagP1ra/qtqTP0bCqf0NE0l9m1OR/sEThDgVvdBHQdX9RpiGSXI
xj47SBnSV5bSWE5G0iqXGnzK5xzU2m0XF99IQNGSVloz1N7US/NmKcMqSMr4W1MU3Ppw4t/s0VrP
LNSmuBUn47ZF9/1C+GJtaE7N1z50pU8MdNVhntzpKRN42MfiPUQhtAkgbrPTKEc/WcM03NCIL08y
B4XvN0uf32VlY5v+6kv5tWw6qLRhmtBFFDFXARhzm7p54lTEAbnrvDkQOmN/jExxTbCwp9Jt1y9S
L8qvMq7whxhD3VA48m041YM6lY8lQf/GFNK5Cau+2kJTmjc4uB0SDKwQjJBkVYnMzkk0TC8CjVZg
NTbVSbOMmYOAV1ZRYatYQpCx76Co0l8vE7d/pAzbRuGGWl0pMbgheu7lglPZBPE/0DtowygCxx9x
VxR7W++TfdtM9R6H6+/ZjH1ct4Q26WN3ytqhIM9qnatVqON9FPf1VU9dGWQU+zyZGpj9RBX1LWbu
gtR1wiNv7BOJXxjYblxtlbRwDjmeBf8HH/sTovlPVR8dz5m/q/rsqe4nya/VffHzR/4CKZmAN1FE
AkD5iUSiUv8XfMxS/0CPC0yE8vp7Ff//FX007Q9auXTemK438D5zqN38WQQSzh/wfQi1wLCsRq6u
+G+qQObvegH6tFgNQ7WFOaAij4bb9HsRCIVZjvF0pD10XQ0Uv5ZFh82ZoDjly7xwT7URtZc4ydtv
tZ1pj3GcKVeCCzqwhoIgI8fp3M+72WIUCLlPoFjC712lJngY65dOxRLJZzkCC1TGKrlPsftCyVSb
+qGK52w70M3G8oSEWlPQRnBGT8CVsmVXUTm/ylSXexdTLC8WyvAdSj34z9iYjDuFy/huLvMkJ9zp
p1cmdZdXZpKXhJiKx+bHQJsSr81aTGBytTliflB/hcSYvqI5Xu6VbBGBRgD4srQSi+0aiQZJsey/
j20kyF9y4xChXr5EsXUhA0mwnMs77dNa9cmCX9bL/c8G5q+4pndJxr/6mu9fgYWRDd8qvqAgd1fY
1S91uAJ9WqqEnfUgW909MDpnbmptbi2PqWf4JjqNAQCXWuHe0+nTTiWUqwSypVOZfsIU7E7G9BFR
oVQHVw7jrQxxFNQGo3qj7ah8Lhuzu8Zro9NM0vSWhBpbOWfN5EmpnV0Ut/V26EBIO077qYc1uTfr
6YTLt/aoxdrOjt23tLGar3//od0PQr934+d1AUOXhTCMNv/3D12jRovoENE4r4rwRazffgQq5Bn9
9nyPHVvLCKzeHhCU9hsjJnr04FLLbcdtcgumQP1aZ2ItvpjTfLcWvY9TpZsP4cKfGrQx37W6EjeR
ok138WCJkx418z1s6CeKMdrOTSiVMCEy+pjiqPuknEooVK2yy0Y8lpaq7TdSLVjTeq+ON6rU30pr
OE2tJvZgvsz94rToTXCNDJJ5yTazOWkblSrD1kxwTnOZ1jCq6VsSVzpptD59qzmvD8yZtvu2FyMe
jgSk9ThsYSrMVzZldrZHhc3UZck+098A26ctkobW6oIs5QoGpVf4kKfnIUgSZPyVnVISky11ioTq
jF2W85XBFgsVF/7pt0WsNyem0bTPQPfr705OGIFBJLk6zQM6ebO0BXMfXbd35zq5QfGr3obxMt87
pRhvTSIVHDB0GLmbJpbpfmljoNjSiLQrgJj5rusFD5Q54C3aPbmfzHVvKpm8FOPUfTZiINsuopiT
wUCVr1Ip+wc96oczC0Wdg1xxlYfin7rqnNaW5S8bRsOBKYxGW7nGvSovvYtgTmEU4onGO1wEe3B9
tNOsnbaS3ybNkX7Xd/XiG9MSv6V1NZ9rSwuPTa82n+3GwBQgztUd6MHn2TVgeg5W8alo+C3Z2Jo5
lzmNrJzv/lRhT+epfSQ3nbn6LhWVdp1V8gMPnRyecIOy3BpxyDQu09RbBiW19UCtMnL0uhcbs1e0
TUJFnd85jxgAZJW8vC/bOm2YlFpJw21jipOoaepUuaM+O0rRITYS3ecSo5YzRUR6l0WNbw4dqDL5
WqrZrqlaeIqQOwbE38Ng7QyojfYGBzznzlFBXWz+fut+YLmtj59+s8PElEUHmk7EurV/efwTbjEE
+m141dqaHm4vbOEtbaM8pNLlE4gUzyer6ZTHdEkQRphz7da3jFvG8w5/S64XnT1IUShvwqODX+Br
Nlr4v7qERHSsRBu+ULbiw6w130OTDMo/CEn+0wfAaIq3ZdEdZ4rgw/opZda1IqbLkFs0XxFYzOem
jqJtA4MDS5SScyZEX3oPfIsjpoxNZQP4sn5V8WC4EZMV/mDv6RzMS/Wqz7bAd3XOjrFWD+G2yZ3w
MbcbNG9xGZGR/v3D/4DceX/44BUZ/aFu6mrGx/dOBRlrbGMyr9VgmqU3dV34g9UcOnsm03JmWhJ5
m87dfJdDxt71BY5YDKOV1sGpk/FYFU7iT9QkD7k5tRB/G+WR8VV3504Gzce2Gco76XRM/Gh8/glr
RY2m0NT9oO1KTcVNjK9dOA0HFXfSkZRGzveDsfrV2KPd+nVq4nywFjz7YQg/a+D89oqjOEfGCjQm
8m1rm3d6tK3zeH5prVLu2gkztWSJ2w0e06Xj95o2f0cjynkF7ZuealdrYiP1GpBRlX0V1M+xbSvp
5Gd1fcgNKl6lzVYnJpjv37deiInbWxtigbZhlI+3R/3sKLFOupI+USovUn30KRvFb2rdSRxM4/CF
lYc5Vl6sJ8j6aDDbPA64ONwaquTxGbCiqaO1uFegO3xUsbeISM2s5Nku0m86nhGHJornA/L7zm/X
wqBikCYC+ekCk4LsGf0Ed8nfLwSCRLbZv8IGVgLaD2IG4XBmr+Hgh7CBs5oxVJTaV7Ly3vYXlQ3m
vZ/N+TRTEgkbpGnx2qGIsdvbEorVr5bWS9pAnEnAY7tDjPSR3nWaH5uEEt3q0ZVg4YgXVeFFUbnt
GypXHjtJ/bqg9fq08sG+aiT734fENpQAYmFhB13sVMkOEVx+O8LO2SBbWlgHRonEIsdVJd9iSFqp
Hu6Uw94hcwoWWduH2Sg+UW/HwtOOuyX3FY3p8MZSLlRClinoBnV4g5bBEZmVq2qrqfazkDg/s2v3
dg7x3VPX77Wekv4zXPk92guaKrOWyI2rL59FXdOnrxwmBdQFR2RKDgirI4PFmmqd4TMzaH9D8lbg
lTdmx0qk6l66zI9TcpDNTlI2qm61OTSwHBwyLPJGPXnqlBRLQcloASqBpEg/Y13j0uXIGjzkY+IW
uOo6p4HXMU77hlWXuCrjtAY4OCAfVQf5iALDCW8ThmJAGw39hv5LofJxM468HKKLCvUJX00v7MEZ
eUusydB3rM4wglyK8jGK+u4Qqga3jhSp/jWGrLX4kbDqDDuKfg1/3OUS9SBKNpJazNcirzhX+6Zw
grXbpfpKiW4kMqfsuLAQKP/DZL9h/jKm2ih0/VlUMsGAWx3kBdYGDj/CTudrS2y5h73uwv0G2PND
Q87OWKxUNvmAqw/T5iFWM2orp40xQhB3OguGk9WS2SJ2YBUmzMRV+Cu2Qe+aGYlsHapBosv8h21P
V1LnPIEKbFRY1oEDoXSYFWcbO6R7rbAnn8uAKgYeJ/LyvpH+T8/wD5mtbjIN+8uZ829uE59fO6yA
IuAKv2a3f/7YX9mtAIXNBCpaM8fVGYYhFvgru9WMPxhfWXHbKzqbhHF1lDDgbasaLFP08Iy8mat4
7s/E1jD/MA0WmEt0QdK7Hnj/BVV7zVv/dTqSxzLQ8hPczYDUKrf4PUhZWUT0uQaLoJTyll8mjHKD
PewtjyJv9+WXB/MfUrgPSfT6YgjRXUyiXcPi45Lj/xoRReZsQG7sjUtMTvyCxY72uCB+eMqSnjSO
KKR+iUj0X90R1Nn/4qV1laAM/qnFQ/39pQHQirmvkKlLYvmX0gVV+M4Fmjc2ec+j7syo2zq1RVLV
hett9vcvv/763x8zMmRmXVZtIF/cx5fXdGhAbprrFyRyDAI5MNUaX+0HWR+Tan25efVH/vvXfL/Z
/u1FWSrGGsIJ++OMQ1mX4RDVrnYxGbN/LHVHP2iFJZstBRX3qWYwhcKmzosPYmi7XdwP/ZtV0y3P
FYvn0DDvtavtKJ33nbKW7SS10Ffk9TjzhiYUkpuxDqkPYMZCsb+rBdH2nJe67v/95/iQArNqVlQH
CHnCaLKZj0MMDsyVYbaRCYpBYa0M1BzmnGr41ulm8QglYIUJmd3b37/q76qfdWPwqgB1LRt5/jpB
+/uCoTXCaW624kInTTySVuAdAk7hh5rOzWURcr6aRi3O6P4obi7xkOz+/vX/fWOus4SojxE8sW4+
7pXRdfF2y2ZxsRT8T0Dq1C+LO5D9j434h0RRrCHQh4WC3ww7C+IAw5ofvZNw0gLEpQ7iYmAtdlVq
hlC3UA3p5Ie63r3NmYFTvWqtu1MtCr+2JzaLktrzfZqhWPjvPzhD2JyWwgYv+3HVarh5QjcL1cvQ
N2wSww7zCrsT6rweWEn3f7FJoCWv+5L/2sBXf/+eoVOqiaKjJKVU4QQluFDpG3A5bgZbZUSyTdH2
jB2t8SZhlVMFFOdidPE9X1KhQLdMJUGBNc7XqDHnaJMhyz/1GR42gpr5PRUMVEnlkrLLTAd10NGN
1SH/h0ztI+FgXazM0gGMF1wVGCR8EB/DcA9xnXbFBTGP2myl3bb793XzrlJpAU/Twps49wADnQoH
xUeUSOKIbqHMAV6SGCvJjCZHeiPzNhCh2r3h4j5f//6r/Q+nIOBZJH20mdFefBz5g706jFZoiIsp
bR7I+2MWdVu/CDUUjw0EoH9Y2esN+tvKXo2c4FlA0RAmCMmPrwg5QUvVbOkuE+5vN2ZfmK8AmdZ/
6GnkDasEqdUtCj5hEoJ7YYYJXcIE3ukhGbJ1Nguy7ZteoS1KIaDuVOAIL4lucHCua+L9EXXcGpYn
ktg9wSZCKiUYgSKQMw6azQeSKCT+YVDu5zjJrxuWqo7K9ww8gclu23qfrfyltCCdzLWbZIkuFT9F
WXaRMBpthYaLzuD1vhzjcVqlYZgUaSZurj4u9WG8deMoQQXN71b9hXID6Clt3KhFb29Hid52H1vd
IPAZjZYVCWOGMlB1SSSrxpPyqVZoSweMukLrm4AFmJSPSEkCVVPZGTQ3hw1XAHOFWZpXHsrq8oJt
VHzjdEV60gqnOjNPYTcBvD/MhGpI3M9isbM7US35NzXrRJATB2AwvkjsigH5xG8Llh0WOsqYmYOe
+/tIxb/QPSZ66vtGjasCVxoE255Rdeg6IHYjxrBtpX4ayjydAj207QfXBTrgNWlE8E3S2YxewSAO
CjHLXSi695rzFaoALf+SAXT4NjCBNa9BzdQetGZJlEPIHN8JoRNyyHoMj7QC3IdlGrHPsmnnthdl
YtrMQ1jF8FXTaVnsF+BN6ns7KvLWp1YWhwEcDfcpigeu3Yw1Yi9wSAALLu6GudMp2hAawCmgk8a7
q0zztaPChlWvw2lDCMhBzNTXfO2ShR9b6ODHjKRC5HKYHUbkIrDiPjmZnQ3czCIW9AhlOah2fcQU
K11uLb1qTkAMHbGNFviHECCT2TkYzKufscnr4VyAXPMiLVZ3KjXVwNWLFSVntNsWG2FSyvoFSp98
Fp2TQCpw5oC6NH6fdAl9k4RlRw0m3Gr09L4Ubgf8edVqNBapHQtl/h4NYdp7ZNdloAIFAlgW9nj3
RrUZFMKmDlBEharTwixnVOUwlxhgqPo3o1ExCzSTqH5UcBnKbkYomRk6uDJ3i0d7JFl2WQD5UtkB
Pk8OTYB+YbjaQmxiuqA84Tpqk2aupLVEoZzPHNNiFYGDdXv9TOnD0nm7WVq2wdIshbNV1DX4keZ8
rbKMJ13SjLlRI5RGnPYKGkSHadxNl8OTwywizD/NSsc3tmCuecZjGbeX0XY5V1wyw10CRZKOjCPW
IeGy4XeggKxf3JbqtW+JVSeXpHTdVZUhjglqYr3KYfjqKfW9tIkRXQbbkb0vF8t4Dc1pQiev2ugm
c4fTqJjM1zmU7tOkISLtJBJUa7A4eAzOIZJ11HFt3HReww51fLhc/HpUOrw5Mg4gkRDFn4CsOEFG
efYGYZH22Kjm+peq3D31/doW4jgLQy833CIKxNrd8eAd8pnGhMAHSTf/QtrwZ7cOfNTXFjIG6jek
JB1sVJGeh7LhiKGn5pwQ2Lgn167mK/pqLvVE4UR9PyOJ4ZxTaHKJMiTY7tFZd2+Nuz5KtzXEY9cN
/PH93RbDEKWe3lCsqgg7NeCnyXLfvMciWW4Z7V1ZZC0UglGcB8k3MhpEhos2oQNlMIeWe7pcB8x8
n3Sm5h/TUON67ud6CpY1elw0nr0oFj4UW5JXyuIR7SbWadd0/dPYLjXWvynRp5phRgdBwaV+QnhU
59y2jRs1L2mGpznt7G65vgcKOGyUyxHZhvWqrVLOtMv5ahvezExT7c3QKYD6CZCYQ9Uo6lmN2dJW
FapnSpRZdWIZ8d1p67stq4aLp6uo64W8IzVVCcKrChCqKbL6BW0yt/mSaVChQ3gJr1YnqazCWWNu
v+la3vnIz4B5rCbM44BH4zb2HuAMa6iSybR/+5n86Gvos6RuWgS5iVzIN5QM3y+7tgbjdjIXtMmg
W19jqon5jmuHN0gTLpWeA9003eDPG37NFeDiWBOvW0iEZjpvx5lGflBy8+DLOl0cY2J63e34jurQ
Ibjjf7rRylsDv8TZVq2pShYXDK0sgsBAtXRmcuzpjArNPvBxqht9VFCtLMOCgROVuSLABHCFWnPj
9uvyNEuE0GoExNHLjNVyJh0JVw1amcNtPUUKok1qfkRp6NzAEcYIKTYO/zlpockC7o2MZ9Yz6/U0
j4n9mGZOk2/6BgdBQDesEXoh5mtcTDzTmekRUoD1EMhyZB1LUvJU8ixxTxbzTIfGZYfV1vryxdQ7
PnarhGO9qF9SQUUJyBGiTG6pfRPqfKuJxpxUzkXOc5gIQd0SlTXYgvl+hsb72mK4e5OpeVFsqOAh
xY5MdnzbYhWBgJ6VaFCo726mhCPAFMToG9EiiSOmbSKEOXOoTQenWr+gtDE4mvBAbvZFK9wntBiz
i9GcVDpoWBAE0HAwW4biPyoeFjU1X/U0FY+a4pADuClpCPpk8TjpMDDXIr8YPc55fHSWxK1fsDJk
ozeC+vj7J+QmIkbuLE4gcL/J7j3hlZOCDkXobNGIFDXh6AZjS0r7ODT8SwZL+VreheISGhpWs+vq
fL82F6myomrgC0xwxnx2Zk3dU6k5jI8NGrXKYSCTWZ9aW49oZdNJ5DJo17cTW3yKDJDGaz307Ncy
jtwTo2FsK7noKER0qdPqzYXjmV3EcZRkbC7NcDgdsVo0dS9myWMPuUqhmcKy9M2E8+1+SUxagaY7
5OZ1bqey9csJSr+vtKr5aszrycLfdp9gDZC25oNxyJpKqTY450z5sRgtfjofYBw9CJiHLBGEi4Uv
13WFNm09+1D3KrsqEiuNuh6jNSU3evKVuGBNvD+An2fRmriPqca5sB6sbWRz47yv3TACsefNfQ0g
3k6Wry3X0OV9fRqI9XYphYAdRqErF29wWCIAOFlQWNwf4cEAjvm5IBCZOT9qkOmjX7Rju1cof27y
pTZfI4tayvuqsLBdQfKH0vJsGciFRFOKM7xbHgLK56RCbFQKFJEm9sc+jTg40Y1GEQI8Kfr0ZP1A
ylSw+hJ6i35r0JXdLQRCbUDuKc7C4COw5MSjiVfAFDDExc6ymW6/argD61vo2DQ10orTXk/EnWlr
8kKmzqJWcYwY/H5iq7yfgEbWZwXj7Tg6+32orNd3n/KUdHti26wXEFY5EVaHtKJ7DoUqakf6V4rj
clwN67tNh55tpjcLr4vAYr7iItGuRHyIOy6GiU+R+c77WNAtAh018JJOjRbmVkssJB9G4SQzDfOx
jO9QG6vVARtXcW7VtfRtOqteP0oqVrsqQtk+9ibzDxu8tt0ndWJQv6zn9fPa7nTPeIz9MDhzcYdh
37dYCRU/c9NubwJZ92wq6zc4rKY/Ir2rPFtrQg/xW0kjo6IDoc9cj2lScyMt6LF8Zmh6lwhlsZ6y
dOE5J4BhvMqc5LxT0BxsV0Hz6GHADVZ8nItDUtfprW4AbvW5NYsDmf28L0Vd/g97Z7bdtrFt0V85
P4AM9EDdR7AVKVKtZdkvGLJioW8LTQFffycU+x5b9olG7vPJQ5wRWyYJAlW79l5rrmmV13V5Ciur
ehFqMaW4xG9fM3vmDmul2fkbpWSnH5pl8T+kYUQjEisCNRVtbk4weZlfQHumC0PPpl81eThqdzCi
+XraoubfDTHceIgcxmx0APG4WiMGknZZ/JuBGgcjurptiPu4zWj47+CXQ1htICC9HpSRNnBhCH5Y
XnVhEugtbw+0Ks0ms6I+sMORd6peN5MwZt2eAZtnXytqTHYXUYtNuuzhhpaGDyEp4hEhtstip0dl
DQYmBXjedqxpFYzM8Eg/rd17cSUuE6YsF7gujHOkHAFavJN/mvPkr10L5w9nML5XYknYP9uUza0v
Ilar2U3M+4FXRoDLEinSTF3PcBYRTTclz0S+1Jt1KPzLovWTYh3WtK9GZcOMydFMEsZCqdbwCHU5
N08SatlBq5ytGy0r8zxX7ECc7eK9SbT8V3twdXl06p4nrtOQ3yN6EJfaXxVGQ49EY2cuMhDZF56H
6eiCA5vq9pLzDUbjviUnV/ZAkEzT56zSEeGL/efe9w1adg5JGyv6PFwSL9XYNsLQ5CRRuGws7jC5
9zEd6/WMrvCidhTPwxwty8FryezgjcWxrwK6ZIW+jbICpx26YXPLK8f3cQsVSsWIaWN7Sj7UfZSt
sf/j5YGXz9SaDbH3ILTCloUvXWvXYD4qBKezKP2N1Vpqb0aO9tzXlvNnKvr5a05VidJAScrtMUf9
7U7m0ajx6ZF3Ve1ymiuPgLpcUmzDEBd100D93TSVQlFlqeRMhgfs0tRNPhZ1F91BuB7Uqi9ykBTS
0XeT70xnYdXhB0Zj2XPVTPxNTokIgEqZSdL1XGqcWHM9Go2V1+mIG1oxuJ9euzP/nfC8M+ExPeI6
fmhk/TLhuY2rP7/+C3/mU0kT+d+h4t9+8NuMh1RHvK9kCcIiW5SIOt2v74AC4w9fwHvhgMe4xfth
zEPiqmnQfmQIA6mOPvO/xzz8dbTIDMHsh//9D0Y8TDl+6oItQFfwC0S78h54X0g5fu5xNm3Ut4UQ
1R74DWBzJph3IiNailQUnonEdB5HHAQneFIJm1n9mHP3X+ijdzarHjhNQcrIusa+cSPIMLnOe/3B
CYHdLYbNdFvZqInmnkKsNbAI2ei8Qb+z1PjSO9dgvgNTGdepGmGbW8XJHfOTpY27sKvDddc6AstB
4QT5AOV/aJMXxtnJueA6rhq4xwHel4Yt22dQ7gAZSfT5WAn92jUk4K92fKrQ+7MqQWq2JyJcuuRF
5mm2Lkjg23iVf/YstSMwpQZeXr6IrDyNBgleyokDO+m3tpmdSKq8ttOJcz5/ij0jUHHyNNUwB6pm
fnaYFOeD8UyS92MzyW3FnJ5dJ7Y+ho29T1rfDUZdig0sHTTOms86aT1mQ/7k6XjieGBvET4xHjeu
uwIJmp3lL2nNMU9GXbqlWbeQ6DF34uXFhzAO95E13tIndrGFudEFpOTnMQR1b8QLX286LsT/i3k5
7GkjAjd2u5Xt0JKJexNesbp34+l2rO3H2MoOkcpZ6dOnanbOXgy5IQDetLH5QAvpp+qma9hl3nay
um0j6ibQ0ATOnJWoD5EBAGZOA7PiQpkx0RChA8hJLKC4hCV0gXtXx65OJgqR5VrGxVOPfzhA0UAT
BgD4ankt4iunjQY6e5T6dWeOO85ZR7xsJF0POj2ICrdmFr9YzHA4qySnLFNHky9n71cCTN2rhM+e
HiiBaUNAcVknwkKcL3khxO3pOhb2fEnFeKim+aG1KWhiR90XurNWUzlS2BMxEFbJUwnZdZOb6tmv
5iOJ3KT2xG1yzhoAN0gk/ca6EmNirFzM25PZ7WeHsrdRQOQbGEhJTVBBa+2jgu9I0+ECZx0Epr6f
l6MIQF48kmT9GBYWNu4E+odd0JgF2AupP5SR8SysEWfcAtLvovxAw+u+aXvK5PyloDsHbI0ipy/U
vUXvLmAWinfSrARnMCDUhpEQJLRcd6IKCLK3H9HOp1sXsFHNmHnbLT/H54R04XErWu5j4rXTnhTM
OQDKcK5Nrf6cctJdeSmon1YLBzwp3Ha5isIV/lRnRZbBsG+8aTg0lTNcILvwL9SgaVdZPOWbZq6L
q1Krp60e58OhoKm0MrXceu4M+XkaWvfS8LM64q6pksZet+SSQngvGjwhJJQ9hR6yO6hAZu7uUrsp
kZOGD4XCi7aebUlzsTATenghpuXsc2tB08hUDqIbpyXelHXdTe2Glg/IidYljylIVBsdaA6CJvGa
M52G67Kyq82o2Q8VoYQridxrM/Q0x8qpfS5LBHSllsabHNGn7+GLrGfh4hUv+jWytMU26YBlL7n9
59R8royqDmQD0gwT3spVJrkDXsX3tqSj0FTCvBIaOtoZ279ixNGDmuemI6nv0dPcc282pFYN7Ys2
tkfbfQ/j+vP0ZFnFBVo2H2Kc6XoOI92fV/Ekde0ebmy1t4dF7kzGzgqp6zlxGrTMxnvY6Z8nJ3+9
mmBDW7IdEd6/5dkIe+yJn/PKPVBN8CtGdsCZAvHLYkH/YTN9VxXw+krANSE10DIExvd2RjN6nrLS
sK72Zpc9iZDVcFmOU2MkP0zC277gv/Tt37/mz9Pdb68JHwtUK/w1fv35WkZWCeJaQpScOifeOHK4
r2CirjQQzKPGgXP5vHk+H1vJ6vb3L20tssl/D2++vTaSLyAWBjPOt5KLOovGOZ38co98z1qnaA2v
yRzjRC/1Y1qRY0F07PMIQGKbjQNwg0Hy3IqSLIHF7cW0IyrnYx9xrgHMsBeC4R6YPdxM43F0Wb59
11w63tyrVXoq3XZbOMOtKqIH+rvF2lX2mXg1Essq0pQch9Z+xOh9RXtjWv/9J/3NLQQzUmdq7xq6
8wtqz8wTOl+mXe5jU27tSr/WxXxdzOge33md311RBsZLaeXb3EpvRCxiBJrDb3KvCtqzktPbZCT2
hiYZ7jJX4JL24WxHRnGTD9M1BXRxE0fsofYcvTRLqM1SqmCnWOYFCjW8DMnP7e814Z6tdthBEiU8
vk6KVYTPYdcoUz1GjjntEDziPF5ImL3eytsyUw+qXazwZmIfusQvNqNLI4P+x0uYAF4t6Q8GrfKr
ndII7yDpwY/6LRhmNu/a2scTGLa4JPIOFz1+XgVqE3Kv2c/X3gTdyDT5u4WvfW4dUNQeLvx3LuRv
VhiL+QhqOx1sHmLJn5+K2dMqwvKscj9zzljKCcXKhs/VBaprvSPIWebqb58CB3YR3xbG4F/m7i0J
Cl5uT+We7tKtLZMDHuZ3WI+vT9Kb1/DQGdmMSA3ofG/HpEkMnpeec7mvxFBvZaLMlR3Oz8tKn8zW
tOva8JCZ9l5o5pmwhXjjlflBU+FHmaZffHcoUdcOLXnnqbUnMplNVrA6MS8/GUb0MrujtfHCJNvn
lksXCBM1E+VZXqK53ODT+wAxeUkz8qMLTqF0QRzqFsOwOvoVMPGwxiNEFyTA9KruUHEnLw7z+YB2
42lAJ505EckuLlaUyQBV4hhgXRd73aB3t1Vpxhvbmt8ZLNu/eWL5LpYQadZhZGfmzzdAaeLGB4tV
7o2cg8JAB36VdHi3TS3jM8dcAdpx6Tqf/HPhuJDMJWrf2SiuupR7OczKjeaS7TyGsIk70tXXfaw/
jmltrfF+LQ5g9xz2UEswh5xjYaZrp2UlqitwEl46PdD2fJ7lwvNK7pRFdcjoFrW1pnZZrAP/4DLV
4FN2Vj7uRD3eRo4LnaXl/rTRlAfShW8rNDslj46IEdOZH0TdDu9gp3/zkLBnLP+gweP09uYajVHj
5d04lPvRL9eUOCoAz7ITNjPtsI7e+UaMN9qc190CYCk2dwctu//LM9nY1mSZsEr3rSlLxhWyWtNi
OmDY3AuD72euuCVpGsG3N1mmyP59TKL85GYUgGDd3KAqwXUnxUDEmTsXkF1wrZDB9EVmxiWUjStm
qZIEKap9YAkWPGL5zDzjVuXTEUEpmzG3WWRlT+G4VKmjiU1YPyGAX6eqMleUq5uBhIFtx1f6eryc
bYXfB6sPE7zs4GpQQtJ6HOhJ9WBLSU+6UMsAczkEMe+t1mOXVYeyH++TjoOkn0X9am446jnzeN92
EWpyWwSC2BwzM64bLTlYFtWa4eHxKTMijfgPreD/wE/ihqz7YWvYrdwsj5FUzhm00T0BEhwgENPy
PNU01huqJT1MT6rJcAXV/GkwY49NyqS47MLmUjjque06MkC5wGmenBKLM4tQlOJ2bj8yD7wdLUIB
rMrZD2UBrCQ9zKQ9BbiiOf50+YFD8a4I2VkSTDhIqucHd+xOueF8juVYHjLDOQ9yWFtmSw4QByM1
MxLBVY+mhMo+7+xHs03e249fSVVv1kNqHXTwgKO4o96mruSTlTYmkIKlQfdcyuFW6ux7AwdJDO7p
eqm/Xo/a5KASMfaai7g88yUk7mlE996k/FhTWOuMMFhiiQVgwtby1nkXNSt6fOVGKGJDcowvHNAy
8BqRnWyaMo+ekViIU92KeD1H7IvdzNCq5L2vZs86mxprDLS2h8Gi3NJbq16yOvuVIjE2yH0q64iD
IfthDNoBazxltpf2993ACtqa3W3rcyRl7nLCHH9rO2jxqhzDctJm1roZ5yMSC+a9CLtJepkDNCXP
zEfJt6u7W4/TwT5LiMFkE+GQ2d8DL7peqnl6+t/21/922N7rsOmOTc32n5lwpycpn57jXn7tOvlT
i+2vn/zWYnPFH+ziYDa5h9E+oSL+d4vN+oNqAmk1a+R3wfR3LbX5BzUGoix+TOcUtYTMfNdSG/iH
UeTqnk/XzqAD908abb/unjg8UGU5Bss27+7NziCsydWyWqsJFc1f4ioSO81Hpp/4jCR+uDq/OTL9
7pU4LfEIc4KBcfLmlfLSLu1ZGbwSLNGg0OvPdQntdgzjfvXPX4nXQEBno2D+xfccdRozpzqr992Y
9TDQ9Cs5FBy+m/ciFn7zkVC7klNCzAIf660Oc/ByQ0AprveTzF6yPHvBkfOS8us//jy8zKLpf82M
ePsddS4zQJpENanBi37DZ9GWsUtLR7He/POXcsEYYll2PN94e16PICETFsEnGsKivVQ6axyIDv+y
LdN3PtSvJQkHdAyeJt8TfeS3da43oH3qBKSEeAHFuT1AsEgtUbUP9TL++vuPtRymft5EeDGLZotH
H0Ig3/m5RtQMp+LZrGoIoggVPA6x+5SMxqDSkid96e0ldmsFBnqI/8/1pA5C+Ajc0X371blt1ZvA
Rut93QCa6wGIBkTTkctA/PU7z9evhxM+IzNhVgX6ETzVP3/GuU/7KamKeq/1iJKKviYy3tTDu7+/
kr+75X98lUWW/YOKk34PnRzCrvcA552j2aqHoaA4KNv/36X74fO8WS+wCMXVAGN2H+f9RAsgfVo0
+5Q27z5e+q8fCs86JgsBYJG53tvOSgV02C+qugAKRzhtrS+9KrrpDCntYtqIUIerJVqDlrOzkP8p
AF+1j+i6ysPQ4KBZjRXTdF9RB7ZVOT5DkAOQk+IM58yywDWzl4kuwEU0Y8KuPc7qbb3M9U3BpKCq
+SNTDI1Qx2a46tkx9p5qihuMx+bHzKN77oRp+HkosMCNIPj3oHGyoJpKsRtT7ufMUy5dRDzKBdmI
iqDHhiFt18XlBmhnuelMr7zrNCDvNDPG5yZklUfpzXt3aS9Mqc0o2QccvoLkSYYxCir9y6tIPpG8
n9fJaRHyoSHM1NsKHsMVAbiEsGD5cVeDtcAYjT4XCo1rJ3Z422Ed66HakIzgw2ujei10Pt1rtVmk
Xsc4sCTDawFsIe4tN67LFgAWifotrqtuNXCKOdgFmMK0RQti6Mw1/KJJdkx+0FzkuvkxigfnqCIj
/Rz5VU6hmmF1kFb9qXEL8yPwGnQvqOzqT3Vh9zPvaWDsTdQtNZdFaqQVKNdG1qHZ+Grl6GPDx7p3
g7qv+xxyaY5x2tRXbp++6AbfaZ+65kfstS9KjuEdJ+TqYlyWRmz2CM9ofGeMZ/VF+SBEHl+nCbrX
VKGmZkWn4TkgChsi2iiUAWD8GeSWhyRi/B0QbZ6cIyywV6nLrMfVmKsbFQAAF0FOuTa10fcBXXLb
5xJq9ayjPIvRP2yyhIsQ9hC2Z5t0GHj10b0/L/CIyEuyz4KUyaBALbAGGLHI4rqhmlfV3Lr5LiEy
uD4Z/VCLtRuHw2Mc1ojKTGNAAVZWGaoEVy/bSw1azkcUcs69KrPixWT8f+AzkkDasXLqut/s7RQJ
VmW6eJHKivvHQTXE2dcGcRwghiCfoVeIKAGDMPhCbYvUMsT2go+4hiioRRxu9NQVD5JDBGE5OHJX
g80WN0/C33VWDe/RQbgaP3SlFg273i/TJwCP2lYsMAMXEioeADHkO5iY6nZkvvw4t3O2cxBJ5duR
4LNky0HemTdzCjwQ4UY09gEyH+PLLOpFuMCzZWuLIQiamfwweB2dxdR2EDsDdChUxZttGRMeXJ2x
0JLQqa2MjG/CiaPscxOZoDoXqmiraIdlbfpi+pwRaGxbB96IQSwI1E1tkghh4sKNz1EmFgbukiWq
8Q31IOz4F19v7COoRRQX3qWky2bruFbx17ImaASVM2pddxEG2Eb/WMtp2FlFhX1U4GPezJzoX2dj
Mlw4ZFqnr6SR70Qbfe36FgewBFXYmPuuGr6QnUfLCnXGpg9r98hW6N28UlWNkrelG/lwGroWn0XG
c277nD9NwDAffaOej/R3t8XMrDSa6fysmP9JkuKSNIGjkXNTv+pP4rye1uiLxJVFUYneiKce79O0
HtBMBpaEZYK53oH41UEXXfbd2uZzm0X6RM41SAPSi55QLPg31oCCrEI6cJ+C4jionjsqY0H93C8q
En2ZQQ4lH9+RiCCDwm/EVcd5/BnTFzb/SLLmxHbm3xgunVtbz58ch4Xy1VTiole4mRN8vGbbEtXo
LfIZyCz+TVhl7aUx9qxkr5VWL9pml5MNsU6RUq8KE4qZS6oUhmXkj4n0uxWD8vE5dsqLuszLAKC9
zh2sm5s2ya8s5rHbeLR8voSivpLNUldXZnWEtMbNNDYYsILCsFcZQdcBKrtxXbi9sXlddcc4+dRl
vvFVH1mthuUecZjOnjMoYWjSVLQdphiN60glEWha55zTyNlKO52RRgEPcSzk3DD4AGWSEvohUVyh
2YNurnTc/LYmx1XPN7w4KxCVAfkt7wcmYjQbyvIQzn1xI3vWHi1i9RgFD302FFxzUfWkWjsckksg
uFZo6l+E0XfHYRlAZFV/5Wcy30sXdE2KXGhXiEg7EbxwZSXW8KilqbyaVNydwnT+mOjW+NHP0A75
E+I/eyYIeBY4vMu4Ka5qrQ2v8+yT17QFVuL4pYrCaAXJ4APP80M76NEeXJe2iSOomMgt6ysbUnTO
thjtWNy/aE4Fh8Jj08sWyZKWxPlDU7LytnTXH/QCFWiiQ+NAnDRO9V+LLPPfejvzHWw5e40EUCu8
974N223KVU+Sl2O3O/IfA9OIa7qFUqTo7AjqAAvGIa/hFklFsTIiPbsox0YXgV97UCaytkCuPzQg
jvLawoAPsqbTAyccG5BghflBFmZxGAk6PFR0+utV5ffNwcplv+6Rd5v5GpEg0/zjNJqqmNl8clqE
Lq2u8Ja2U4LMLiP2bmdjmYkPMIytQdEGDgefbOGeWWDo9rjWVtTibe8Cr229FzmlMeB94iO/1o6L
6DmJ8O37Xm2ssBLRXrIawuYbRjop18DLJuSY9JeuS9dDGpbaPZw+2sTppqvj1mas0xtDwdojP/uZ
nsFWVPndmFoqD2rDpVFHcW2jvlhGtvhcsnVS619sv9/XaZoG2kSeNijPeGsuc14WjuGG7o52MnCM
LIGXBVEPNtMLnlOTEOUUdAGQ6W5vNrjsVRM+ZbGTEZoJXNTUK3jkXmM8kpGgzj17tIEQrtXXJYJR
+rO5NZ95XKPnKPeMPsiWzk/uKUFpqWkXicKUtcUHw/pmuyzf5IAi7MeyRfi6LXJnXfOB9xkKkGLl
w4J+x0Np/VKMCnxfRPI4rueBb397BKsV7n7f7omGLwr70A+yeKngSULFQ3KuA2+wKa1yJHppQHpH
d0aDy9GFEfYV+GYTwHLxxMZVHnyzgQpgcs6QSY1gNQe4fLRhpV+WbdpCp2Xu3w0N+rRu4R5FiA52
luKYsrG9IrzD02o/EZ2FVwTFwrDzNcO7mULsn0E4qfxBT5L08+saWJagr0ijzuhs/f1h47Uv/dO5
DWwWfRAdi5QF1WUxtf942oBFAApS6vm+oZhYu+Y4MBLDJIRYkZrpFdQ8WRo4THOmxsoEvUgWP+fY
4QVKAkO8d2j92dZLh2R5P3RLmIA6y8F/OYP9cPrxgJ2xHvB+2sJ46PXpCIUMBLSHXCPvb8OJLf/v
r8Avp2RuBiRWvBIWdHo+b6aE0h6cIhrrfD80FKR4o8PAKClNmKq8ch3eSzg0fnf36Z4jYHdhBLHe
jtPKlmIPGUDO4tpAU2fFBBApywGKKjdWh88VCjT3GtCA8fp1Cx6r2XB3MZ6VbWwwGQkzXAav6Gsl
v3cjn9X/RF+r3zSRjF9kYcvTQUWpLxk4sFHeXBDYjSGkRJntu0X76WiogjsouSt6249N4ml7jbIx
8NPY3DqtcFZR2703oeM7/vmeJErGx12t85Dy1bx5B93kjm6dGMkehGuyc7QIo4Q9vrcM/NKxEGTR
MmLERL4EC75dBUiTHkK3rJK9a1M8uxELV1m7jOFMwTnDzcCPTSmHhzij6P37e8789RpTolhL/0cw
2qOH/PNdPhmZPbT5GO9tCLDhPrfR/WrhEtbWUxoTJu5MV0JD/VsidMrE1LxA/Rs33TQ4wEgqBn7L
eou+p8l7NL5RV1NO2vicqL/FZVqV+BNCI+wuFjJe9FfH5b/96nf61ZyJ+R7/c7v6e8DVv6qXf60q
uC1ffs4z+evnv+tCQX/owl26IvRq/VfKx3ddqPcHvWwWQRht39rP3wEgxFMh5sL6QUcP4CQS1f9r
WvNby4ICo+G1R2XyW/9AHfrLvsAyTFscJoXJOuySJfz2Di0zQuCUvs8UmPHoJSdYUE3hBQT9NcC/
fZHoB6mHtG76RwMeTWrJdzqKryyFH5eB5S3QUQSaw2c2QTX9/BaIWnBrH0btviIUBXXKXWKgDAND
j/mo0Un10HS8P3l4quso3dE7Ljej+ckeiG2K16RNRieOu5wHmEIK5vOecW4WnQxn5wB//1obIg5V
9bOtGH9WMZpSdHzZ51RyeOM/J9tGDDp9kHO1SwoUR9pmcsQe60FDUFDmXjb6UE7BTOukD7RWWhYl
Yr+arPJh8tGccjfskZ8EaE4DeGpH1lU4lOl8Y3d8AB+2WeJrJ0own/OdJTcyI9OhvwkJXtow7WS4
LrobV3wyLG0jI+9plrwDAolwKGPbcj06EgIHdrzpq3yN02LFofZWaeF92owtO0jBALbmMGfquyTv
ryPpIZ6C7EuzBSPLqkFxu3PJR6fo6fB5lOVzoWx9l6X+FEz6+Fza0Tpye3lZSqjtOSVz7UpebCas
w7qKCnaE14flv8vKO8sKOm+fzut/Xlcuyj+pbp5+HIB9+5lva4kPK4iNmn2MTcWGifJ/8y/f/4Nq
SnBLWCwofynJv8+/jD8oQij8loRdOLrLeODb/Mvy/qAw1pcfY6Ux2ab+yVKCrubtfo7lhHcBN8Uy
2dff7ue9CSppjhWeeWtWa6vJaRakQCiDnh4bokqCDmjAyAnUJAricZVF4CLduC1OM1wIhdqVzN9Q
T4Y/PQ5rVzNJIJ8FGlm86WzVOJJpy65VFXawzefyc+HQFabuN69g5buIH5hGn8i9AWWZpXjKN6Ss
ueSz+Hdem+W3La2PK314KqoWPq6Ms4du0NtPtOkGbTUPOaC9TK/VE/FlnJHookxoaK2IyCGF/E7x
9HpRtqndJvsSaxlPu9UWnCUmsw0BgU8JwRSNIhmCXPsTtnfg90SRzjYiF6RJm7xiSLlqLcGTnfqp
tWvwo8WozcP40oLVgPNk8hKSgsqc5z7Tsuq5lnX9qQLeyclr0lc9p9gjfZHx2S+G8hPndxoFpOlN
x2TMmpupTqMnWLQmi49Z0bLsyZYpGKX3gCZV4o9nbFDVtWNNFdFIPvl+gOxGDztUkp19q1A3Nse5
bT116wnVpeeNfRQ0rHRD2YNZtafdaCbetdFIYbILFM8KjyS+MfSLLuqki5DQwzt8cpLtUyI0Hydr
H861kaPAzcqD00UezZ+5P/pqJEBwlkZzGOYcGoEeOUAmELJCMdALs0TyM+UPVlH3dz21Dp4EY0TN
kg0G6uYsfOy0Wl3Uo9NsylJol+MMHx+iK1qXebJXI9rnyzky+o95NtXNyhGM38awbY6x7w8vohUz
ucZTp2EKyu34arDLfFM3okzZ70RTotHyFjOEapcluM+emleAvFRkaEQJ7cLATEf5OYVwl6/GkMNE
kDVWdF36tFL37HvJbVxn1kczKpIbMTu8GgPP9s4A47/tm9g+GmY66EHcVzEldgf1fSJZweQAuR9x
0d5GBJuu3CJVn7Qyag+WXoivYzt67dbVC/JWDWv0kw0JX+JWpC5hkoRzVdpjGlnudWyjiiEggYSw
QMg5e7bryhIYnDnNR/pcrAVg41VTQMjje8zIAJHxtadSeZLGFB88CBmYoquxuYzD0oZTPUXFmtu1
uvetRr/iCFARPtHw+0YV2admsPtqA4ijPqelVyUyGAue8kdVGqlNQyxiw+fyYHfXSXgZEp1fKvgi
SOSVGKbUvZWVUHp+CX9IleB0idGa6Wn2I3oeWvS3gDas6RDTed83o3tt+LQ7atubV9g6QWGAzr1T
gCiHjVR9/onCeiLQLxzytdfbQq6y2qwWsIdz15NfDt0gMbrVEqRINEiin+26UJedQ1KOjfoHrbGk
80YKJMXOkG3gTnEr8rzchpJWX5AQnfNBhaNVXLp9p6fXXkLIjVjb9dzrd/YsoY4SduyWDhGGjbYf
+/bBzuPxRst8ka1Va40X6EkPeJ3dU1XX7a7oMsIWVD7v6r6YbprKN+E5501Q+U504U8yv6Fl2d7m
Y6pWdpaS/GaJfOOBH19TUQZFSBq30cTnxYHeFx1lTpdcokYC9sjfZGnNrscUuxGJ+ckNY0IRU+2Q
prATGviJILYlf402rhQhSQ+xbdkXKPqqlcFl2SJFl1eJbn8SfR2tCYHD5DIO2imdjZAOB6v11Osf
S6OrgzAiqCOb/mzlcOxmrmHYIWVOzG5aGSLTt7qMPygLsk6eVg+o8L2Lwq+fyU1B6Z+YtzrDORIb
8ofIaq/cMU2vu6Z8JHSDxtt0xKesbwu9uhsSGluFYgo06lMR6GM2rM1yMRghoPSxVBIAMbklbn4U
TeSfxe6pSQx5aC157HCVbpmEDDuiru21ISdGGBwWdfIAsviARRqhUjXW86dYSXkSarS3uEFoevb2
0eXbvtSj1sSI1Je3umqqneaU9Aghoa+6qZrP+ANSdF4VHng/ceqbZprErTXjhliToJ7fZIworlzR
/ulVsX7Iksg4zoVoNvSOfTr3+BuXZZZMrIAmbnQP1ztaIzOhfYftaTMnsqBEi6ZzrlAGT4PRfpgX
oZzm2JIMm+TGabWGRwL2DJBOeS7ajDKxyIu7IQ/DG8cMKXF7bINOpU8ELQxHBrHjOjOtmBlB+BRL
vblhQDFem0qoY0KRe+smorzrRxg7neUepFeUpFFw61CMf3Rk3NAw4F9xqsIVYnfSjjLveVSDvPXB
ea5mwv+2kOLFlmo4f3HR2p9BXsp+BhDeQb5gFiTtM2uMdpl2iQdyJy6aWwzA+RrOWnbEd2GtnNCs
d0LJ+NnOc54tUUm5AnNzy02Yn0Wl59epEzqBSyd1k7izXBuGfu0RNbTuzBS09WxZ17lvibXWT/WV
MxqfHSwrm8bQsjvQLxhaO8/82FV2s2U+mxncGXHGaA3a2cqwvXI7JSb+FU4vO6Nuk6M2uOLgyHEi
EytRF27HFqmy2b3QckTwf52L/lsnv1MnAyxflMn/uU6+/0oR9mOV/O0nvlXJYtGCLWIYA3qfh/KL
gvfbiZsG4B+cwnmwOYjTmFsq1G9lsuX+YQt6UGD/sGpyDKW4/VYmmw4x0g4tS5uW5Wt5/U/KZMN+
1Wf9cOBFyevYWEQ5qfKGLF7r5wOv3mkaoUOVTsKQ2X4cNNsLZD49+8rMz7OhNZsYUDtMyCq79Ub/
RObE8OgOaXNXV9pdo7fy0DPGDBrfA75M6OHFFFpuuBuqNIbk3GhPvedVFC+VzmDZD/GtIZwD/1F6
zmTd2HaSmcVSaBrexUzalXmmLa1XH2TemD0ThGyurF3N5LI++XULCHGlD+OsFGb3gShAnNpZam9p
KOse0BFICs2H3AdpjBS6LHLjEAvl8kCboeg2XqzbchvjAa9JMCZ7kRWkzEg7YHLNIrkBDjwbB6+a
zAd7imSDmBkXlsMmHSp/h5x1ci56gAIEBzE38dL7ED5Uz8Heg+m8jkmBekrL0P9z8a9769mUSjab
llSbAQ+l9BL9Dm1tWq873oLc0eMwjz5QMxKeXBET5WSQkTZ2niO3EHLSYTNXeHNglKX7IsIbo8qk
KwKolt2eMbO/GUE1fqI5ZwMZiGIGl8ldlOc1X1afnhqi/PapOT6kVWLt0m5kVMPUbp+NEZDIpoji
jwlhNxEJksmF56tTZbfHeOz7jzJiee1zeU0ZHgOeGgShPJH73FFusFKOnwgfwXcH/j5TSF9U9qCG
jnmZMNID7aMvACLajRVm/d3s95JUOa3Y9VxSzBxV4Hj1uJNe7G3JGtzRV7od5uTBzU0s7Ul3nOlC
BhyvznPc0Gzou09VIeGRVOU+g6WzJiV5TYY5eNSJSXe9KGxgGF0zLKwAfGQPNSCodd9CMsmK4SuK
CvcEZTS8HkXlBlJXGtP1RZ0PWiWDe7azB5sh0jxcmSkpEsOAFR72D87hcYgvIRm1J78jKMJzbP2C
kjLZlmp2gl6L4tUsG/9L0pvDjhDB5IsfN+qg2mmifHe0W9gbdlCm0dfwf9k7s+VKkTRbPxFtzgy3
G/Yobc0hheIGC0WkmMFxcKanPx/RfexkRdbJtLrvm7KyykrtCZx/WOtbZGHdu8bw7A45K/t6qY5C
1iwPc5lvIgBv60e9nd0urrFrXAImCH85cy5kB6Ws8JCCOIrczAiPozfBeSjr85AhnEk4O3Y8d8n7
Junzo7UJnhvdpt6nqQIbIuo+bluKFND4CxmaBjkSYqz2pkGVFljzi4mnfwfa6dWo6H/WBl1Jj3Kd
wIM3d0kEtPa5uGQdnmgD6+ynrV31Ta9+xGpqV5CTCy577Dwi6BZR3tZjqSlNBu54rYIutp3VwNXr
YRQbISy4pF8EIo1VMRKxtGC5PFml0E80GJP/XME3evCEVTc4GrHCSrR+oONzcuL8xO8js9LFS+/V
lDfCXNMj2AULkX6qgLXYA6/GhVWuOzwBPzSsIjgO4/iAOdGMRnbbdOsjrWEwz8vPDi2K2FNfLRc9
5A0mv2mZwuPApTVH4NgggXe8WzRY/TR8ml03obuZEnnwZq2zz6UAhbeDWEmukyM6Od0hAO7fe5er
xSLkJlsP7ErFTdaENUZvyHdZZ1hHQWgzvSs6cXoMwllaTokZAVYryPJzbcQwtlxhocnO3pPCVR3J
tCQAIFi/zqYTvvq5nO+qwvjOLfVmrbkgfZfI57obLgR7OXeFsMoYikRxQzzqz6QPVJxbMn8FFwr6
0JNufrUUZdqu1qsdY5DBuVAnX7rKgiMOIHjLC6raixkO+Evt8RZ4lXzCv288l07vf7dql4CeMiSA
sA6p2nSacRtPMyFASdvMh6VaxNVLFoJZk6GP6aYGoiORm/F3mkNriOWotrsWE6D3WK+jTU6DO+PE
rrKjX40PFV3iPl/602SKzIKgzhyi27Lj8SE2j5O9vLOqcvGZ1uEPbCeP/uxk064v7fFkB8NXbykY
pAph7Cmmzw6gpLjUDHfhZckBW5vj7AtjMG5YkmaHYNRm3AiYZySK5JB0gvQAApTzgDzMfArK+9UQ
4xVmVIEtRfu4OmZrN/cFtxa0l/3gWOkRo/dMwQ9FJCwK2JGmOi5beFdgD9dQc2qtNiCwkAiUSAxz
cx5Kh6JwUu4uNacnjZprVwbA/FunJkhZtyHubjA2SxeewewkUWvOAHK8sP6xyBYiJl15pE3DgHpQ
dnFR4/rfYSPtX8K8CGObGj3uHDq/fujOocHsQhnyc+78L3Xut/sV8yA9DwGNbP/hP5Fys8+aOTto
XN4XeGo/x3K9VkOib8x5w+QzyYgqhIX37C7FrTXzwxJvWRwg9ovzijvzZMAZ3nVya+0bDIJBSpFq
BHxmDWwTeULJedd539ZVLLsGq+0+K4dvaOlK4C0w/MyFtiixpwXzWmHecg30xz53yJIsy0/tVeFh
luu3VPJXSxQNRBUubgKxx0wIWyw4+tF9fNTShC9fDeohgesUZaPZ301OMPJwZ7bnifS9Nd1PGXZ/
MJkizMClYBhn561WGiRm2XevVcCfWpWjdlLPw6fSDt6gno7e4RDd+f2UPbRuVTwSuS63gNf1dizB
JEx++U3XUPA5TFtO7Xx8Q+XCA2Own0mDQVKSguMqZlgM2surD4toVeQjoO+0U3ukHfpLxJyoOeDD
qW9xdG37tZU0Wnv56LOEHC8M17sJlAyJ4WW5F2EXvPbCWh9Ku2/5Qkko9lA86rnhC0NmtRuHsnjn
ti+H6zA1wUvnu/y7tlielU7OHqCdCL9L+ghFbHpwkQa9+4X3zJqD6OYqvXOstj/ZOkiBBWYFIWCE
cHOY5ZnzBeQ/7bjrMZuDi+SsiWcBFfVTfulxWsDhEHOae6g6o7S1frqkSbjxwu+MvMxs7wEdDiex
zj6iVzf4hrBMvGsx/yhkMtyvwjaK/Qgb9lTIwb53a2/cm2sxN5ysciAFFvVjyPyHTAXX5YoQ9VMX
hO4T9mu0WJyaBiWGJRFEOX312Ss7gD3aFym/KUPmFjCp8o5Smi63TIPxlR1luKL4ZPUbQ9B6RqkF
M3UQtyzMi689sdkfTdpd2I4Cmi3aLI261P5ZeUxrGihHP0yISwDQHI+ljpHrbeTXIhHIy6zQ8ewu
8w9RBVUsW90/r5PqzgmH53XMDDR7jfeweg3phf7gxyOPg/mE94f2dfRG/2eS+nWUWb1/Hw5u/uZK
5aDizN1Y1VO1d3MMSLKVa0X0uE/I42C3T8p2FIhFvoq7uUSaiIGsdXeIHHUar0D5IBDO/XJPW1gd
U1MVh8SfhgNkdoLbeF94TT3jWDANr48YCPM3TrPyjUec/koMiXguiyE5icLPz8KdqHiTzrsQyWxA
PMCOjISaLc5rasHjQh/G9CNcM3XBt8oNkTEJ2cu8Ci9Wp0ZgcLNZbrEiMvbGVOxX0avHYZ2HNxGs
+iepZeMpYOp20xbFcI8iR31pbVeV3H8tvGC78+Ky3kigVFcYKNVQkyKJ5G96SU1O2Ig+SYcxmk8b
2yUixXGfF9wPNyxAYRIGSeV9mZJg9b4iSSWOF1gsT9aAaRw3opoHIpA8ONkOyog7OFfZ++hPnkGx
op+rtUE92kPBvFbNnL8jJW8OKglqB4LXXJ21bsQ2i0yDHStwgxRbSHRvqKOTx5H/62muOV5VHT6T
PN5QhHX6o6mbNjYyH2LGsKY3qqEkrZqxG3ZDPdYvWFrx4OJGOTKGKVmn991hYYwWt2lXRdJYq37n
KukeJrOZHivHVXCZ1qRm05CX+7Ew9S2LCM0kqWigyc3pgyXtZHkK/EK19zNpN24cprPoyJKH9I6m
+CepVOHSB+BDLAvZLOVmTqIygsxucp7bIfVKtOx6YVmg+lMRZjWz+mIZ15tq3iI6+8LcszgEWWv3
Geco1IKZ0smzT0PmuW8WyC/IGlMq/ZMquRc/0F8ksQBNlt4yv0TXyiWsCmgB6YQICOUyqwa0Xrts
UO3tyGT9pPvQfJo7snJqppjHlfFoPA6LcWHdKM+KazKGm5jfEmOURwkkrU8SxJwfArHLulM5scPA
HeVLX4ZJ/m6ajo5qouSvA/cjRvt1dWM80cEfbSDTk6drSnBzgCLf5cp/XYtJMMjhdN6HfVUeeqtf
vwsK6xuEhSwn6Y8J9xNHkhz0ZbW64VHKXH7NZqd+mibTvawynyIykSQKYNOWOzMjTjot8by2IqE6
IKnnOLNIiJQqWtjKHYNU3uOXniqSiBmUayuj633Ks47ivFv2JB0Ne135Z0M2Y9zSuD8NaR4eFKT3
764zOyeos4xAS04mEmSCnc+K+YgkfUTaSsICEkUUgeh8po8qNMZjZTn39kxaILrwexCKUAAHMGTS
spZTZ1YdpZROb6GkBDOiK2fac910B4lDZN8thNmQRFAxui3ybD8ldbaHeJDRjbDP7qnpd23o1ycj
J3LPmHiSNJPXoEyshj4yhEG2W7GxAhMHvk/oG/eDvS4EA2UnPZfVdS6Zd7tpY6P6nYwKpGOW/SGl
51yThCTAWHYpgF6De7fn4NcSMSPjumhVgCtVCUQGx+TymA0ivBtnNmUFK5lTSb7u3qoEB2bftpdc
mA8B66sdKyL0BoyWv/f+tnlpF7ye0uyCu9IgXXquRblnkg9Yuwrt9xS01s6eerR3dZ7V74bs3zvb
xzYwBkeH8anA+jH+FOCJcd+JlUh0xoUmjWe+G91B421OKwC5hEcXfurF7MO/u6GdEfuMIMBq5q8y
oIlIUfmt3c+mqL72xbhdb1q0ez00JYk8tr33yJfagbVILsCJ3O9lPyeAoJkVUjP/SgyC9btXMAp1
6szdbesVDVdL7x9NQXCmpZz8FpRc+cD8QYhYO7MO9iMembt+oN4G0Et6+zb+mYNensMO5Ow6jesp
LQLxx9TQohVDMZ5qZ9DxZHTWYzH4TASk+jFk83DxyUPcCTjgF+ZacZYtkjQzr+MBDOTP8uvxcS1J
uErz7oN+jVJsaTYh/lrU50bLsSSrvV/exiHpd8x7rjZ8xldKqZfc6LrIV4N/k3n2FHXzSuHYZudk
WjsI19pQcTPqb6HZQdeCHJ8V1mtjcOQVo+McpAdbfUIC+JbNJnLdTjUx4rwRrkXivpCsxFYCveMN
0Qu30O7eB+n3mACzZ+WZn8RVUP8tVEdNSghm1lrvNsq4sz02zs/eBQfKXN6OQdO/zuiMP6WsjfWQ
NgHbYKYeFN+z1Nlu9eqnYBlISW7TwowHGWABwnUCvHccme+Gy/TUmeR94TYmI+7IAGI6uD3YBor/
2qTHmd1jqe3wqeHAgkIAQ9vj4+G7QT6ZDQZ3Qr33RKkuVkMpuebpTKuTxPxU0r+WOMvvR8+hsEZB
QzbyWubmzrNWDEVjgF16r0UmWRpBXuK/8I9AKn5aqfXkFC2HR5Bnl1AKgqhcHq6s/34kpdTdkSVx
up8hM+98H225W82XlQUpt7r5qngkRSSeyZ22tlmgbIisCDfsoYkJgnuCKi833Y2S4ERpb3EkeLMa
p1PR6pM/dpiB1guyFkF2rRTnEu15EvbUOhVr16LzL9Ich8NkE6Hol151kS7jvy4UfdRQ6kdUptiS
nO5WpeMjDNKfAh0RdMTFxSPePBIn2cQMZvwzmaTWzjeG7EjvwgBxrY37yXLectNhbZMYMp6UBxKl
Il0yEzLd48szT3NBc6Zc3Z8bEAFMLoZ2J0r3pwTj8agNwRgumQiYbJdvZWoyORsW++CXCr7dYH8k
7mg+41QqscItkwKf005/uL0/PnP2WTvUkiryRacvqmMYJcwiMhPDuRISYDBnyXM8CaIsT6HXXOHv
9oAjbQeeVD6Feu+DmfF35OWRMMbz0QzX9lDmi/zeA3t+3/g1dVwa6/oDiW+C4mEpje+tV6t7X1TG
CU1Sr0DP+vMpKFEW+yUtEpu4gmidPL0ow0n3Nqj5D+osbq1U1t/zwgzu28lOrrAV9A+C1D9TZSLD
DzOjv3SMoR/X2Ung9PtTE8lcTF+C2dUPlpU5691GoyHA3K/bI1PQOgN+a8t43SBZZpubfuyV+RxL
KwdnnK+LPOQSabIjEuPOhAUyRi4Pg1OejC9L6n6hQnCf8cS1h5SQ8hP3wbL3VG/SXAWv0wbmJ1vG
ek5FJSMCCu9ZQCYorEFBFHUSRKZvWXlc0aQbN5NFUXNbNYxWu2HMbqghhvmQ4gIF0pd7+uI0nD87
D4l/cUwTMBwMiUBvTszCqGlqz9w1NDeUd1Mr3cj3WvWqpNPddB0qgF3WEjQMroUZH7oJSGicC+9A
QEP7bspd8TLyB7w46PT6poHI7LiNE4ZGDKjRhDVLf7W11Lc+Vw85TnIagDc0+e0q2erGPLDgaCud
UjEt8BNMa6gHHvNbJcQp804MnP/NUVnAra2L4SRxCmI3mpEeEJMX4H0xqhEgkz0/s7PG3EB8qQTu
toiAX4IMJCIa05/Ypoo0bnByzDEzNTy/QEXLCLVAvl+7eckp6Gm8Z4tHNCVoLePRlp8T5TWqN9Qi
BmU9vklxkaU3xNi8JtQNSfc4p6P1hrihmWPX4cBelWs+YLgxgZ53Y/DUQwKk4lVp+1CtxvhmAFK8
2FnHXKZew+CqFmN4wwYPz76elqMlkcZuK1n7sQcC9hRiEat3ykzCG8PIyJCo8vIy9MH4DM+XYSgZ
MdylbcOxSlBH0FjUjFkGUKQvuCmnzTqmJ6aCO1vBLLljwj/wPAmVXaF6sxb3MHiTyy9dF/tkUGkR
z2X/sKa4eXbeIq29zRjqRax+eikcjsqmypbPCt7ye2IioOVJQQoQkw4FnyZEYZAWefem2W9igeOp
m7YODzMuqZhmJ9+LtC+OEmeh2DEavVHJ7J/HSQx72XvlLR6CpqeyN8VtC6bly1A0w8wpC5U3MyaS
FZWTcJwMxqMsO3kHHiiASm+m+35c5RGDghPZsuQqMRTwkACa1VemtwYPsUm+COq7WwUW+qAHqn/G
mT5TGiN7wso0RkGYjgzt2yJKZV9f9RD+MEbT3HM4JScvcwecdKt5BYvkRnYBTCjvCCEgOeQB9uR8
nvBigG7xgQuQ9Ro7A12HpmKMmDerS58hcDKUX95iA/5oiE7bjwlLegSF39OlziJrCy9JgoKxoplg
++jU8mrkdnIgECfbkwtq77FlBMdslH00qsU6l33LzKYtm8Vi0LbGmT2bMcp1H0I4UBqDINn3HFxU
RKuwkrQ8Q1byzV4/BH7LHNgMqypuXGusnma4xfGS8bApXLIpmGeN5a1B7Mzksr5hxmpSabTZwSxB
5pCwcEd0Jv+7SB57e17uJ3REO2ssX8Pe+mqnHNau0exzIDgxk5LvYaPIG4fmHU9Tlsa9UWGFAZt1
sBB6nyanPjpp8bQGklbBcV2gJAJ6d7re21lOyHXRvcm+Kx7QoAMgsE4UVsNxXJ3xm0HSMZ4i46uN
ieEgVirkGdjNUY48qOdAf68h7j9OunvUrVUtO4w5PNqhayuCSY17VtxLlAgrO3eNsEgnMn46hq+v
rdWoneL8B5y4gqNxQufrMLl6lyJ8GSUyKlV1b/8r72yGfFj+YW3N9COw/25tfdtq9oG/Czz/+9/6
vwJPtN2mxwrOYXjme66HXvR/Vteh818wOAL4GBBQfgnJ/9/q2gYjDCWKXt7b4o7/vLrmD/43z8uy
QkFo1H+UFmmzOf+zYcPcPAwoT013k5L6f6G25YuaNGWBOrtN4gdxURjmk2BOdA0IhTm0XRFspDxy
cHvDT178LFR0Yk1yMVSeXHrEZVjOfRLChdccGRfQBIxmheglKI2XQLI/8zOWJ/tWDGFkoi25NxtS
0wuFTJS9aPXq0PLv5ZbOjEguubbCyea4sXya7c5Wm1tQTceBHuDUdrX3rBs9/0Ok2G8uIr4Bx/GQ
yvM1sL//S5Aky2E1ttw5Z+SB84OX9OExXTRRWsOwfS7e958ukX/j0vnNRPTr9aCvIGIQIAwB8/2r
VMAyTEEvXcozFmys9mn1kdITbin3+T+80m/i3e2VYPKbWFUCF/Kn/ZtVZSUHEzaKV53RNPaxVRRs
VFiQHgOSc59Hq3KOPFqSp//44/nEhAnT42Ji6799/D+5wFikoZpreoZ7oIsZ824iJUbvvhtr0heX
fzDB/Zsvk7UxbRREU5Tzf3E8kbSRN3VRnU0xueW1UfV6mD1lTvcwF17+/pP9bq/avs8QTuvGHoJU
hJD7Xz8aSRtVVpciP3fZXNmRnSU92qYO629A7sYuW7L5Xitt3k7g4E9rxSwZv7LX/8ef2d1UK0jG
/Q2c8rsDie7SX2ptF+dOgwGJGVL3sZcmyUvoSUSAf/+h/3oNucLESsISFtmB88sO9aefU3U4Qpl0
F2dprutjG6g+Ruui/5AoYrPz0udgxvwmZAv696/71x/WFUAeMVl5Xkhk5nZu/el1SbWY8tSTxWYV
HpFO8GtOtiYzq8kRtPxHr+Ww7BE4c7DN8fOa4nfjIlFiMMSzMD/nZpci0CPDbieFWm7SZbK//P1r
/Xbe/notDKx8lTg3Hfd361pRD56hDK6hdYHJ+Sul5FLl9vg/UrP/rxfwdx7u9pkQsQWhxyHD5Wr9
6/fHCrBXdD85idnuSM08FXwo6Jwsh2GyPWc5iSy7GfEvthxFv0RoYJr9A1jxt2tn+6yweDnoTA8d
BamB//oeRrxyeYdiA4QycwbGC51F4BjmnsReMHOngRvTEi7/cJ7/+gr/pMXaXtbiCPI8ICE8Q3+H
J6GygeeRsHjJgsR+U4VXX5BsLXeyaLKjsiUlPFZNlmTTMqd+lEx6Gc+MVeefpld16occw/pSJg2i
WGHUF4Ik+Y+1MB7//kr4d+9zU7VtXB2MYeJ3IHPp2vS7vmGchO17H8uiHRWNXYUWn5XL5J0wd0sf
I6Ph+3sDKOSVaeKy+X2S5KzL1rkJhzA54wOw70LD6/2DN2ZtEbdZ6P+T4fKvV20g+DbR2LlUJN7v
b1WEDSrxasrPdSiWEpdHQGPa9P2w//vv5Le7np8uQKi3HW7ox7lBfjthc8PiS0FccwYguj6CO4DZ
wqjWval6x33++9f6/Tj/9WI+zCuejlh6w9/dvEvQMxCcC47zVpVxGiRjzBhDR6jPywNr0TSSjL9v
TLKK3426gZzQusPxn97ELwTrv16ugc1GanNx80P/EjD++aSrlDQs7ozk5OtJLWf/l6RkCGdbnlMt
10fD9sSHmyWQW3MN2WSRGQauPC+Jb/JA49/0ECkvDMaXh2EMwaPTj0hFqM6gCbkqa4QJWZ9csryz
ntbKTj5HZNqvwVKtV6JhMSGHnfKe/Q5CrVUD+xkRUMBMBwz65OrSe/YyKU4Ep5m3GZZWHQuZGy9s
mNZH5qG2ZvuWjfe1EsP3ip7xA6Facu3By9OMzU3yCcnMlZem7mriFCCdnLCJoB8s/Iwxru2rrUZo
S4eZSGcRQxcm5g9GsvaX6RcVdGasTbbCnDif1Tg4QEAGdOf7nvnZFXdEfXFI9IpNNeYAXDi82z51
P/FOBBYmAcrGqElEgAGaZB4UHJnnHCdERz0t3kwgrq+tPbku/jt2bhU8tWbB9cbdn5aHst0SFBj+
GI8Ba2UsLb3231c07MwfwvTqb/9u77a8jcW1HeikG0/TzyvjJWzt5cpzBqRGt0z3v77exJuGvdVk
4lHaHZPEFloM83YzBYZjiTq7lmlYa9j8m3oAASynlTZx0LPj9KPAnI1vwIe4IlvBZiSqKnM9oTDi
u1vI0ewjJURG/kDuvGnF1DGyUtE82CUKFIKp+DsAU7KrNyD7R0iffygRTnAvlAIHEq4kG+Ks5KGA
38T+EjQjE1PD4rutbSv/qNLaOpjsA79DNiF/iZsGiEyS1+ujOxkzerJSzQ9i7OZ7AjLHLPYdM/9W
eQNHE5ruV3MRTrW3t+uwntrkEoC8Z3CdEYMVQzykgDFrnInNWHEt+fWwXtNpQZ2T0HotUETG9ZGN
IrEYa02do7NeLlHBB+h3dTGtSdRzge3xI8jv2bQZTueAq9ctHXLikmxuTzqjY2DcY7x42QYEF6mz
XJnHFZcyqPbhimloVs58D0eqOwyFb56gubf7jljGiJGaekyHjB1+oJqbKWXGk9dVzp61Fxt+Y73o
TngnfH3JSzr4+xY0xffOa8orat4yShLXvwcMdIQbJSNQOvOWxmq/BximdpLZgmBJhjpXY0A15jVC
ymxFpteoQzgj03cUIrWIb9V6DfPxnsT55VKY4SHLOvswaZBTUAow4Rn4YMp6Qk9U87GqMlARqpcK
qApzPasHHD+4zrvye/uKg+menT3JLKM9xyO8hogHjn1wu/yLl3j1fumldVNhQ2OZ4kZyaCbIEbWI
iHnKsPsR4BRKtsJ5mD312fIRSovQPfIFEXbYMcGmELbxBJ5J1fjabR6BHTNK9nRzwFNNS+tbbUPq
guGPRAd/vgedBd3AyzgmN23jp18HZkn7zFnmS1bVHMDOViOh/Lnzcttm49x3jybA44sxMutfV++W
NfsSyJ0DOg3303aIpP0fHePV0wIrjKwI4GasyFO7uJjkSpjAi1L/VrsVb6it4HHuxsVav7AzsQ/z
VCXo00YrvBlMs7unUHKyePI4L0qG+V+UXNIveO+m56V1qR/aXjLLk8gxr6XPCCypPf9A+lzws6hz
dZ5B1p4zwvh4Uaroq0rFU+BOEwpwBK72qvV+e/5A/GLTmUW57OqHfsAJ5XOnVaC3HEoBq2yTSC3U
IiX746ZsvD7yhJ9zFKE2BXfCE8FPQx9UDK2P5vpjRbU0h3AVzlFPo0MEjrTq+14Mr361drE55eOd
060Bk0QcjPBjvNIpDm5h1TcsYctDU5Tug9Bzf/B8nb4NRTrd2JqRdJ5Ml2LSAlMXk/lvdjGD6nMb
qwdhzjl5bkKVXWzknikJk0F/Wkc4i7uC2oEWoTIeq0X5+3pRXxvMUAdCqsd37bAWG5y5XHB8mNYL
Okn/bZ7WcD0KF5zYolkDJK2mHmvm7iRZY9zNRuc9qqonTKJtZWQMnX+igw5P4cxcno2zVn9IKwj2
EpnFpRvsq1874homakJhFpq3jhs2lDCNj5WqCh+rpEtYndmJTfNfZA5jCmW+GLnB9GFAg8OPiiXN
1SsChKQCnmyMzo8ZEc6jj7jizJC/R13eWSQocwmwIMaUlqTucfKN6uAFw7jH3Od8IbO8fUiHHiBX
YhbnpOisK99gHtv1GHVjYh5HNDkXI2yuHuODKKlD6wHRintyO9++DVNchXAR3efE7cy4DiZSygTM
42rtg++MgxtSnYj6G/sptyMiRZm5l4m7jWQbwE/NhP0g7ZP0tRGzfadF0N6LNaHsD20UNLIn8nHP
5qplrljAjCM90393S48hTtulN7PhBqilE6c6L0a4/DHQjt8O9qQfBwcRPdrbcESQUDY805GGEJTZ
ju4dHbs8kuTm0wCY7aUyl4G7a5DXqairB+m5w31AtsPJ7hhAR3nIsJyZ5hloG7RpMwlu2m5OroVu
UASkY/1RNp3v7UsEiW9O6nYH4mPKT/LD8ySSvmzPeLmYJRWVevV7+a3mT+9V1xJ5G7qrVUUEOo3f
hXQKrIhGb5xTqallA1MADslQ3YEHQ7+ZwHISbbHnF8/Rv1s/JiOUca4lmi0EBv2+Ibbp6oe6/fDN
ZrysbC5joiPnhy6z1+OC7jt20BE+mGLsPwpVcmZ3FU8NDgFFWmE0On5Xul8GoRu//+FhK3F2wkFN
+pmhX42GnDBwbuyBgEV7MD47L2uusysttLWu/mKkyfiBcC14TyGwNbvNL1vBLVsDl8feUlfo4JiI
NCfDQ6BtgdxK98gC35bBzO8EBO/YCDYpd9EV7Q6XsRlRRaV3i7X48bAJv20CcM4u0Xg272qYT05T
iCtsvyquyolnBr7oBV6S1oA9OZwyjXSlQ4uHcvxikt6oYwS+LcfZsqbPAauIJcLxps9uiAIkMpkO
cV1WIadPvxoviNzEISxbfjceCkcb2eJFrrn+IemN6DAwjzVGzbeggvxbYm2XMhMlcYVWaTU731Lz
yRN28rq4lv3dsKTxaXl6uk0CPHdus7LnbfmzszOHX8wmH3fWpsBPNi1+NYoQIWb+hcI4QXbt4d8t
uyfPfmW6jxFjE/MnqPoNXZOzgsxfBMaTz0IOvUmzRsIPDujzSaDfrAFOCXtqpjiJfR/gktkgDAjo
sXfN5iiAM/9RVlbWRMbmN9Cb82DxQLTNhnXQGBIGvJhHenkn6ja3QmkG/rbwvFh97UZmjqSoxtMQ
pGEauYFlxH7C5SyK2bxZXGwhq/l9lfzhrNXB0Vpw3NSbQwLR7vzceRbrG5Sp16IZQdEIe9etmAS8
cbQuOYPdPQvQ+ZKrpTqFgvGANY8L97PSR4nw56McWPbR4/PUoRC6YA52MOHn3QFMYX+LNru4LU3i
HDyIHDYFFwrp2WN9Od9PnjDR88/eyVVdFol6RN/XyRjsDQIdSsGH2SQaYiBO8xAMgMQ3w4k02vVo
evnmdg+/sXmsD2ozqQyS2QH2pDNG7UdssN9zz0H2hL5V6PAOP/ClNrr3qV7vdZlchtb7IlVy5chl
YLRZYjy1fhZd+koOxJOPZ0ZSTUeogr6HIp+OK3RKlJ/hh+kid1hJ14tDw3S/4KZRe9FaH/Nmy6mM
lEM+s86VRwwZdI5DoeXNnPmwKnH21JvFx/rl9nGJHdpD09Rvq73+mPEGeYW2DptMdEKzsaRvQvYp
2joVlBdHSRAKKL/zzWNkrvuxy7+yPOpPeshu3e6LQHH/0gVEg2eYk/zNpeRPYRmpbtRfDUuRtjqN
AxCsSd3iHDFOai6223wRF9fO/a9e7zTHvO68ACnmpM555zEeJcSDdsIPs/nYTiYlNHB9Zwetar0d
RtdQB2SnTy7A6J/C89EKGiT/LSYbyT4QR2u0JvtmCOq+L/B5kv1eWWr7e1ZXFt/R+ngTg4uNYpTC
mQsPxE5ItWOq6RQEoxQV8M8+ZUdeUg+dfFv7xt1A5m7O/q3dkI0hQ1Ovn2g5yxBmqraS9yAtk88+
gU+KjK9nxeAmAY2IFdBIxcAOaYtSLnsdtxwvzJm2ncbS6uRdpzQICaF1h6aFfka+73zX8Yx7hXG9
XA3S9iIoCAYK8s4Td4Xh5uN+CBfaDu1zLE19QaK0uXUnZj6PfxSrNQGkXcxbYZZ4VVIyMbJySt7T
2mDInTq++WT27rBHc0Inkq6j+CCk3XOvQzZuLW84EKaXubJ/Qw5M6VAZnjhK01Znanv+NIErgBtb
GvTYXdL14Js+/RU0jG/kSVtxrij/yOeTD66CimGODenCKahbHvlnq+x5kGLMYn/vMhToafID7TMj
2DY1v15vlA44nNZT5+T/sHcey3Ej67Z+lRN3jg64hBncSfkqVtGJopsgKEqCNwmf+fT3A9WK29I+
p/vs+R6qWxTLAInfrPUtDwUOfcK4N323fP74KyGC/nvTo+2vfUi7YPv1wXZyxC5lTw82tzZTAvCP
N5Om7DFoNtn16Mr7FOZ8mGmbCMA2vdx9DIqbAvWlPUMcHHLmxgXpz0TBpAkY/ZCXSIgDcSK6r/Ze
KbqnOu15A2nGv8g5ou86Bi+3Ii1AFaJ4p7TPTV7zNLfHFi3SbQ7rcaeNxDzofNCXuVGqX88m78st
mYU3grZPjiCT10Jlck+pRm8/oPtsN2O+ZJKlmqkIw0sOg8GiOzHxrNfuKOQxj8yy5PqHQXQO67h5
Y/iX7qFIMlEM9FXYth0b6iLsGcnIiHVuFaMJ6vNpcs8F7MprYU0CNbZmQ4bZ46qIdI6+kOvOSCu9
GzO+AUdjj8cBrZFXduhoxxm+Mo+GJvpusIBnKEKbdVcMy2dSDGzZLP7IdzUjlx352BhSrl3Ysxeb
1O09LuoeK3alL76KphtdELxSgyjeeS5XQO9i6FuF4/IPFtgWYgLvtyFCS+LWgT/0Plm2c+Wbz6XJ
j+SV2x79avm/dc+nZXkzF6zl+OoCvZVrR4OO28C/M58TS5DNQ9x2uE87rnsMdtbZ8pmzYh6n4bcM
O/qu8QZfjRlXk6P5R7PZqN8YJVYOXn97/AyG0jqH1hSdxiSq36LEnElPQ0iwMhJuYdcZ2E1OfXSK
8EO85X7Xo6OcDQhv3ViYI+67yLqnOeAdoqdk/BWhx6QCjqYK00Bqn+lb2qc+XD7e0izyE8hPfRm7
2r6f8KJQafHC7S5Pvpa6bN5kkPKr56EbT0UPNKtn5FquBgjYb1rF69hkItdLfi5s0/yKw/fLIDo0
+lZK69E37xVQn3XIMg/sMmFUZs+30yPAfJIzd2A0qJCJBWzyvh37bUzs8MVhBH5pyjF6aSehBMhV
bV0VsW3dVFiAT6JweOU9nY/YVByHe9MRDD9Yi8JEXq6CCT3OWUAcIGHHdYlbxLrQos8auEqIcP4S
m1nzxirSqNfsYrmn61ZEGwikHjQbzkckydUeFoHxoGkIvvtRwxsO++UabE3iG30MRxC5IaZSByhN
5Czgcj/wafsCLxm/EavlCHTJ1vzc1en8Oo8BW6iOgrxllIq+L6Gs4MnYZCBGurG6JoFmAC87BV+b
0Y2+p2i0TqNI0EDEE08mN53Q7AtfYcCsuALGUEYvmScEYqrWaaONjyR63BB2Xasf4+f/+PP/Qejg
kL3A8uZ/9uc/qbpMq/gXh/6Pn/lT5sDW7A/2TTabOs9mYbgkEv906FsW/wtJowOS6gfi6ifHSvyB
9oW8Fs8l/4FOk3H/nwZ914SWt8TWmWwdqKWB3P0bSLzf1hcmGgsT037I4s11iaFf1g5/WSZGw2Sl
IpLT9VB+jdnZJsWXv3wa/81O/7dN17/8gt827e3sFGUz8wuCjDI84MAI3xizpCHmna9//6t+3xew
gwmCJULacdhguKyCf30zygJhLgrXumQC12jWrErDdkyP3X5g51K8dtkcB+9JHQW9uTcbuzOA2xNV
l1Yn0zFlXH6tJWaU+CYe3ISN6D5iMLUnvnL4RrBNkJbnoXU7w70yvUYfiy7MovYhyEx1RSpAHT0o
2e8yOxWnDhHZbUYmJSbQLJIVwG8yhjkkWgTV9giGBnjQSL2Djrlk6P1JhnY8tmuGhKMPCKUOWEFi
DbGxtw/2qQX8/Rl47sDzUg44QOFKTzuCDgqnvPJ79swCkdh1YOViejUQnKxyg3HmKujtlnaMwKIb
FFLQ2LMeoeyniWceWEFnjKPQaJhSZ1jvMcu2afdjh/OfU+MfTg2b7KW/PTUub3SNv0es//ihP48N
nxPA9X2TjaJromUirunnseGH0Ds4UkgN+bj/uWd/cj3CP3z0CEuaiiccxzbRaP15bIC/W9QZFkIr
3/VZqjn/zrHxmzKIX89jkRPIBPcZLhCRX++0yhzA+ia5PiABF3jjR7c6x3OsPpfWPBIdihzw7+/t
386p5Rf6rABNAc4EuZj32/qTaSPOA+2pwzxn7Z1pjCP6zCn9cb3+76UBvKVF6UQcpOda9u9r+V50
bGtEMhOVS2zIZM/yLq9bFEi+2+CUnrDZdO20AaBl3HeTP3/++zeJ9IjP7ZeNJ+IgE1gLCV427/lf
tAmDoshSfg9aDWctY3c8/wVYkcNIuOgZfXN7mrO57fYq8hmeN8xml9lnaqTrjurnE+Njsi044NQF
h3FKk2W5BW3IlO+UnfN3CyIvy7VTGPC55yajvBZRR2nVY7D+LnuV3ztZwP5gDvQhASpK3IonGfQK
+UxQhNovS0dw7LGFsLmWDpFSKA70wZSz9QCMprluGZw9MCmZb3tniE6T1zVvAfph8iXqUX1POt4R
8TzjYzFUas+JXJF7QUpBG6UBCHlEnNDYzPo1wUfwgsaNH5xm4OMdVeIWRUx0H47swjZj15j1kY8K
m1SMlMxChOu6zp5zdPH0+ABPfZ3aD6oGceLPdYJpXFfn2g0xS1FDwpf30/auLkbghqM/9WsMRoxh
CM26aGdOD3Q60wY5WHvKB1ve0eVFJ43vce9hXTvKXvNynH58zBjfPMpMe5/4duBXoejaVjZrosGb
5buCI7aOfYtraKrU56SPalzKmm8Gh7t58KaQe2iiHHb6Kjx7lpEepESmPQ2N+my2/Igy2+7Jq4Pg
HM0EEsi4tx4GRttPMFeq85JsfC5LnhcbRLMIv91ygqzlDdpc5cBatl0DbmSqRnvLID6/bzxiCAaW
q2u4ie27G/HHOEcKuY4zW8cHRtY8c9xBQjzkdiZrS+29dCiO4Nqaa4XPaAP9hblC51RttTU95GwN
FkfKcNZOPiPvvWFF+T0RHDkj/kReo9USbNLi8VtuKnbZfZ/vSpJqOTSs+jWd5fgYoU2+hHLkn3IS
tW/wR6ysmXccTkZzHeXLzW5IcWPEJl6BkPfiuRm2gzAp1yMMu5L41mr8hqZG7YFYuTexyzcRjSHm
2YpokZKhE2E2DLW/TzlNK7sNsZ4hgrPimWk8EYZE0b1nRvIdfLe+VFOiPtsTaHj2MfmmaGW+Y4Lf
fyV1hvgHyvANAk0mHAafbRfzPWbD8lEvlyhegvGbann3Olc88yWcAgIBarV3La7/Nh+blyL2o1PR
5S+T0Q3ID9ryJg6+M66jaUsNAl9WXVTax6QTryZDy2c7igYM0VybK+xt6d5eogpct3h1I39k4+A3
KHgEF+XSSM0JX5SHywgQhgvcn7Uizu9J3AxQ+B+qtGteBuHVrwbD6K0muH7X2lH96pSCIHLHEJ/m
YFkbGhndWlBN9VtMQ1OtU0fhHWth+328uWBxpsEQNO5n1VQ9jp1MXyYofk8sTPJ7VSOLgOrD52P1
VnSCW1iuvclMCZSxfQKXYcrsxZwiKSo8k6+pzKlrWH3LZyvNgX2byseCaDvyuvfsOLAJ/Ait3HuB
1AOHJQWn8JJaVZnHh9HRFa6cXqNdp2CehouSUyROU+wM7r2TMz6U7qw+W5ji1rU3JEAvxdyiTtTe
jutQMGhFT8zOcu45mobqGmaGveq5wk6ukd/2ZmfcQV+7N8Rw7ZZNuQsSX9xhFeHsJM79uhUxm6fo
mjEry2qfm4iYq+RY2vln0C2YCZbV6eCqL4RkD1uCNb7miV0e4V2+I2xKjonGi1FZQ3Ouy3HaFgJ1
POuo/quVgneK0+5qJjlpV0ytdZp1Hm4stoXrwhegjBtQ7q5mbc8mZlTrlrmKlwUnUnTkJi1kpVdN
GMkjwqKCVKiZKTr80VWZ5iNj5KL4Hjeajbcjlo1fh+UgdKt7Vfnp1i6N8CpL4ubSedm08xJuWJmV
1lWqiJEYQoKeteKLtK3RPJos/g4lXCu24k4AW9DA5OtQ64/4i3Gy+c3aNgDXTCIND0NsfcJtGTKA
8bszEUJOsQVZ0L93zTR5ayFDcktLzXe4ismfOsCaQb9lTcg8Iqa4ZLWsSaIajvEU4m4sQoxWIvLk
RkXdu1NPwz4WMc88HuDBboTPuUrsucef68l7FM4WBuy828XMG2e2GjAHwmB+DRACwrTI56sKSxAe
4jx/wbxTYwKZPbVHYsB02gfcvUGmlaz90XWoEB15R3fGsmMQjn9sOF/NjeIQATADi7NbNdxXF7fo
mivUGBpsrmkf7bmBQ5kk3FUdKKVcrip4XwAw8HPjHp0/68nJcH2x+Qw6cpeLDSgK6Dmtp9+awhRH
W5X6ocmaOl5bXXgAFxUeS7yGtwCsIRBEBMDkZYPhxi5KLndsn8WEP7lzHffOxzZNcaBIL4nbCaxk
E+ykgRncWIQu+FZxyIZO9ux78IcDU007N1IjHdto7GQCfmGIiZW3DJ7lDCmOaeqwCnPHcRMbMU6t
ILb2RcoV7zk4ZoNxBqQ+Re6lDmsiXPLJuEeiFFxbUqvTIi2Hcy7CBIGQ15bf3Fhew8bwz+Hc2x6A
rIlFUSFswdI+yS9Np61jk5TscdPEa68KHTkvQ+ZDwfLF5GesTQAGJwotAAipzPzWlGWJm8evvHlj
4jY+ahiyayyz7X6gS3yZiiFFZkMU1dnFtvxeOpmHcKVzx4WVhCFRvNgJD2coKRCtTMIHgMURcrHz
EzF+qTOrXvfFtNQFjbyb577YeHKs6m1AatuVAeqGBEzlZz6XX5kcW2dsz4RI1u6azK+uWE21SA9z
FUTdOktrcaPsKD3opGq+2A0TNZQJKl++G8ZFS4mUZQ7PoUXbBButOpOJJjicm/5rgPSgWcfTkiVn
5h0PnIZT+HtVFAwplRHdN+gvuAcQbZ39yGyiTSyWIVVC0KDEf3Cj09S4NyC0voCsdeD25ClB0THo
N5AIGJw2rjc3X3AWQ3BPBF+SpXk6q4Gq8EfxJVObtC1LdV+bzM+CjS0S3h/eK5RKs1L2ljLU+zTn
krJsKRirrT26+YakDazNAGTPRav1wTU7FGz1xGHcZoCmy4Zl6yYRHQ/3sKyN+yoOh8fUdmjOSyqN
SnjNdaw/XkUonx3DoyyFT7wcysihvvcg/ZHi+JQneMutW47B6qvTePW4MVDB8tRGGejhecLU3vJy
EPeofWIZwyN2Kr47SxpBxWauVfu49NSVOaI+S4Zx2sQxz/KaYuuFRRXJRWopf8EPvvj9XBxZ4sI2
i13rIShn9T1QTUrgdQTkKEtD1iQTyi14Q1jr68Ypjrkdyn8QzwrrX5sIvA0BTSPNzBLq+VuvJAie
awrcmodZcpYA2m6yrSxDtasRG22atJo2YeL439HMjgc0svHOsOy3IGuepip2tqngMWWIKd4MTVlf
xtZ2X8amqS6pdvIrABXOK6a3ZL5gya3GqzZJAhYmVr4xXWbkKeuGPRz97BCHqbgxSbzatnNJnVAQ
6ceDm2XT7KgrN6GKauUwwR/hmyX23bgfY+SW4J8U0sjYFLAKXNcg/41r23Mxa3RTvZBRuHCYh1Mr
0aRQD8Y5f0nj4KnIJC+5Az5qpLnS8q4q5PJdhku5lFNIhWxTMPSm3ieXzc3WnqPmOncQbGQDS7AR
sSRcgGR8XKTY2IOFXby2DkrPU19ofzzLCNjI05Qi4zHmrp+3Is4TWOVwUPAzO0424MsRdm/AZOUN
VfYj+AmL1S7WxqMPhyE+wl9PN3io+Q8RhRS4kg6T1DpKPQunrqDSuQqBSH71C2duOAWppVozySoU
JgnvOK7CegsHiUqwmCmhCL80ScGiuKKNMQ90PVzagds9mRklPgsQse4EUr11GbIQmVsK5iBxmy8q
G8ieTPt0P4w81QgQ1fDLewq5pPKGR5hWr35L3Y4MsXkJpsJJN61a1FHLZxfmyHZOWi+WJsiB921m
O0eLG/YOalq6j/LEr9aB6ItjjzbmbUYr+OYq2Oi9XdjQDYhH3Dl9AFtr5KNXksCLYaLZ8oqqe8Io
3z3NswXsfu7r136pqYlOI+oQVdS0dnUxsxMuoI7B6iuPbZdRLVb+knWT+nel0w6PpoUAlYFb/SY6
oubxGqirxqJr2bSV5s7ra6t7sjMaeagTDeHnqY/KyZ3rtz6qgg3YNyrSyHWhwtRCc490CFLAOFr8
TwD18h0uHZ9KqZF8UpWvROrqQ5VwFslGMg0hWS1czeFydCUQP3dC+TTepS2fJ+UHJAXS3nagcc4x
nN1Tqvzq7MV8cC0H1x5Lo1jXQTU+Bi79C25n8kuXzjskY+26xMl58FPak2Cq9Hd2xLHepoFuXnKv
vB1nv/nCtpg2xxQxfjIXKeiULHhf/tHKWAqW5VXP7qK8C1LiCJl/Lt+BM+ETWm7VmU6WB0k+bdCa
NK9CzsNubktmt5kJqHIYCQ/BBLLc5yaNEzAaeQfdhW8GliiX7XIGgl8gGpEeW13lTLiR7LQT/bTD
5pqBFu+u8NWVjlnwzCNTjY/L0J5pfbm8pXmYB0Nd3JhO0+mUvPvotCuHyweAP6x4i44VpntxLCrC
lAqXB1kReMF5iDyx/mjLjNjgY3CXSSmDHj76ZYCi00DtcpwW6ylJvrcBykTN7QboGep7tJpmZhBB
zNTAbOb8HpLjTLIcSyXqQx6FAzm9t3KAT5LAfsXmOpkFIl7ekckygOYZsMi6DidGHxGqcFpqE4no
gGwjzLgEWUNb07YCT4g9vRQ3du4tRhPTbBk4jB1KwpZJjHZz+QxegQGF6Cf5Hmd0uqgT1ecKZ9wq
stviaCxNLeJLjjU6KfbYS4e8CBqwjvtwCyoNJG5V2jTZUnPEORa//qNv9hFxgb1hZlbViYsM1fhm
mnopU/wlnqIoeUjJzoRD9HFpIoDaNS4teQUZ756Qz+rc1JAgJejgM6IU+VzDezggVmCWMSw1ylQ6
S8AAFS67wJ7D3bC7r3UR1q+kOhGiacrwPPmcs/WU8BEmAkOJWTl8ITlIRaJiSlpoj7KoZyNKzlx5
K9vlGO6iusPlUDAJClOfWiNv+fGwl2RBYN98SJZp4yRZHa80hfGrFXBJuHrovg6StWliRfGNj10A
qfZy/eQuhRcn0arweDvRMnX4KCsCIip2cV7l9+U00r0jIt14IM0ePp4NeLHbE1qh5MbnyKffZ3hF
eKV748eG4FEB9OEsQz5hqXL7AbfCuA5LVo4e5pAj5E72oF5mPTSe063SgS8yZDB3VIVZnbUzVGdh
c+OUy3eQUC+9dN1EGjIpxhRFE1g1G5Xfo5ooTzDJB2ezLuwHjBcctpxjz3UXNC+4GVmqRxz7H6OY
sWdYFNgsKOMqIVZoZpDRcZo0a8rLfLfYVHaynhHL9xSZJTc2ybkO06cavPFamWP9WtgGg8GJWZ2T
RpRoPQWL45FJazPU2/Kw5+L5OGZnn0+Djh1Vfu3GT3RTCqWnvQSGIDWk+28dNOc0y58bn2rJ0BOt
4tiNfJgmx1sych/lCAifTG9sqK0drjWDQIR5Yk5hF3OZgk4R8jQ1BcOb5ajEOQ6YJHcgarLa4atM
BdMGxNaODHk+QGhgKgiqzlpXPdt5P7SsB0f6wzd/UZr3vHT00Dk3bhpS/LHrb74Q7k7JIUk5OGYV
Nxn83OQGm8DrOAo+NexIzhEWHrfKmPMZ9AQ3gwKa5DNVSQanlhwpHspmHVK3DCK9RgXAIUta6/hY
1+C4QkUM9zjwhZOkpC+5zSjz448fN6YqMx4xBgrddzHxTMUZ7B4r3c+3s22oXZlkKWKkmhs6deUp
9hdo3Si4st3GhxisRaovjaephCdf7eYO1KWraw9dFI3Dx4BuEX66Nh3BtFQBCrD/CGFDD3saON4x
+Ngimw5D4L6g8ko2epmA9zSy20GwHF8R0hqcQLDW/+Aw/Ai8+n3k7du+gxMApYT/EZj1lw3kUDsk
amSyP7gpw+G1pwdx43u9Tf4bygflcrQlIcU37Jv51o/rcpt1wjkg6nmNo4repXLkqXNGdVVNjXwe
Bte9GVN7/syRoHd/P6C32J/8y3w+wJGOfVAQ/fP7iwWYnvuj4XQHEA/o4zvkPaqhF4Obk9wYA40J
0woKUWukKcpBfWxMRhmLRBsob8No9ePL/vsX9bGV+PUTdISPo3h5UT6O7d/q/XjgSobf0R3K0kGm
CnM32nTBIM96AsLWgiTd0L3rrXIcZhPRwJAta/h2/WTp5Nwxv88mLiqn8DgNIlF/BbDo3wVe3Gw5
ZSkMDdgbkGmEsfn7V/7fdCokBeCAZLUDsWpZZf+yfUbRmddxbPSH2LDlKQqZ2zC5p3qUmWzv0OCz
iXCIIx05E187xVOElDb6wqEXf+5e/rOq/KdV5RIa+5evbfPWv/3Xtw8GxPVb+e3//p9L2rFCbNO/
KhzsHz/0E+QQ/oFFL3RR6OIvZRv5k+IgSNzCxYnN9v+vKJEv4F1etlx84ywol1/+c0Xp/WGajCIX
czPiBiQR/86KEqrarzcrC3rftlxTYM92fEf83ge3lpfJQcbJSQtyTFbkLXtjv3KzyIYN7LnjixmX
/rUhRH2fNmrJ7AhJLg1Kk6dGOGRby0/NT1mfa7Vt7Tm/wZiV5SvPqBga+u1+DlPnRHo4EmSAEHIj
gjkgY5irmJssn/ydSkRyNRZTTaDKwvQDZnImAzi/Je4j2JdmmOwXAvnezQu3R6JpcNvSbO51mrTH
3HW8y9AhmdeQCoy1M6i+pQSmQVSF7T2lg11DmCU5ej37JFw7DCf2mWGjdmVQel9Ll+Bh7NvzcUCq
TMrBm58XwUXnuDlWkLD6LX8h3k6jN+/yaPZuJjIIYjZsYWGul/b6uCQvH/LWNt6nupXf/SYNb5ys
Co41zppv8WxHJAuBD7pNk2ZYiof23u1cjDA4gtCg5RlieETu3zKzNtfQYJlFk2KNhFXF3jUuvPiq
a7TxXnkELUF3qe1rQ8vqqFL5PIaz5FCyvX2eBOPnpOn7TyFMLNIJDN1+Ye0RP7dGnofrQbgYZAiK
Hla6CgkGCqojT2YfsA2y3WMiwgVGaFvtm1TzNIDrmZ48xHB80lXxBf1zfwh1CrzWTdN3bQ7FOTXb
G0PH4pS3fXNqI62vWKGN60r43c5nPWZvgLQpGI9qsFu+1Dh/DtOQk5VPaeBfK41uZ3cwmpTlY1Cq
S483OoP87qxoOCO3AX0mzGRP/HTxUFdu8gQfHkvcVDUgGxUbPWwJAnSfEQkTDxsiU2pGLsCjbN3h
MrjhkuhQmw4WR2uMdommcypihT4baGSyKbTDDhhTwfSdcLShxavrAPqpio7opSypblMPfJ0rlX+O
2xrvjlZ44dqgvDS9kZ1tw7EUGvuJerp2KeoI0mnix8jXNjggYI9fJIlBFASNgDZfQBSsG7M8aBjz
0Id9AhbpXq1rXYrwLo4U+ERExkxuqYDVuPFacY2zYXynZc+PrDblesqAY7HPHViRVcl8pXXv4YIN
++pzWGfRMwux2DhF0pbZNqx866uczG5YUMAD4Q6o5bejyq2XPiyiak0HOdxZQL9eide012EzWW85
2rhxPapeLUv7Ijgw/EGA0wZhfUht1TFgdKAGIVclgXaILOfRGc3kSpqJ+4U5p8nj3OWiXfutLg4N
wMXXDIHFJRezMo9zmIcPcJdqLFmZDy7XTQoiuZq4q1kUVeWbiJPwc5uSLG9OYIobYvuswVPfRNMq
yTVh1dU2CqKKTLOhs9ZFyx6aL6tqX3ofm+OKITJsy6juWWOScYdhUYTnZaexafr2zurQgqzYdfRb
yldJ5HrrboOi0UDBfSLbx6HbzG6TblxAVls99RQjteWfUPMvJPkkC/gc3GxfDwPHWkss35pVkrkf
aazvbTqcfZ2a+bwxwj5yt67fmi92noRbDfMTo6KJ5RSWeEpSad8Ux1ixsIPEPyzxRU5/jzXF5YP1
y+yJQbtkE2dhjeJEi4YjLLcqoBmZmtfRV017cA2ccdIMY6xzpupu3K413mvhI9nsrGy8VRKtfYTT
IySRzw5b8sXdcWewY371YM99g/g/vSi3si5OB5hgS+w5qZ+OIK9qHUaOvElUGOUbeqJyQ0zFeELE
HuK7MZtPQHObDRvG6ar1IF+XBSR8r/JPbkNAIBT64i5kqL0ZgcYdCaeItzB55R7Q3ENMpMYeTUi0
WnpRUK9Agck1zFW1DvvR20pz1l+1M84kl1psqWpnKPFNJIC8CjPIbmY663G4cgussT221qlJnxg+
FtVB+S667udA5R7UyKR1rL6nulVddgMF2ljZYebdWNkU7fASt/ceO/V7z/LjW47FeU+hqo9jPD0K
t6ruJUOM+wEAIbFeaRY9gpmsmJm3AS5Qv5pOy97kMag8m0Nq4rYK0qZajI7lLTgb4qIYueO+yt3r
MC67dT2ifchEG3Ns88hbz6VKrwc7HHaE9MiMsU1ZXmehycv1cgM/Q5HwwRRIzaYstMn0azuCZi1e
PqRu+4J8NcLwofvokxu03jFLc/jbgxGQuDVGyTdHG7DGjXgokarL+qxMFZGH1TSfNNf4MeaNvzep
1JDcWrFnV8rEKpL6Fe8m1F0tASTFVqF2masIW7B6vOTEEWzzXnAeDamlr+xe+0d84GQCT9mtLIiA
FNJ2bqIauAKHbE7TpKMjiFv70s51TMwe82butQHfovZRCvF5PrT1ItfOdHvguPD3VLDGTY52wdna
9iTuCjDmX6Oe6UM6G0Skt3LG+CEY75yU9tWdnbfTPlRheBytoXtso5qBniXGw5JsodAB1sAyGz8k
cmWiBV5p4NYbMHvJRFhmCC/NgYbItshhbY98lGVNypxCFi6+H7gD2g/nY8eDEfWOPV3T4b6bdRq+
W51DgKboEPgg80hezSnKWewbzb5yErjj6chRw+WX8JAmMxOEHkqtXTpm+S2yjemVjh6jcm95LzaR
Kje2IiKmT5ZDE0Slne71NAm9bVvbrj9VKnxObTCO2zEJkuZKdnKw1mYVYMQacWm/pEaUfxJW2Mlb
UJopwQF+KBnreB6Oa2KCJYkRHt37vgmtysS8jAGd1rzC33qubU0kAaADuJaM+pwEx3FDaBbph5UX
rfHq3mnLrrOrHodsydjDSJ5F44j0zfa4xdfoo0yxbSe6X/STaHe0d7GsmeyhfR3nqTmcuGRtLC3+
WHlo3mWkX6h956c8N6r3bJyxoveD/wAopzlJmT7IyldbOrLy6MuuWfvDWK79er73Cv3CAfidfvct
670X4BbDF6fuqCBctASrTgwvfmhkB6BOxS1ioy2sPePMlwMfsmVxUOW9/O5oMVagOiV5CJN0gpSx
UlocWmzzd46YcrWmE07gNICOjB8Cb2i3pbbxVOAgRjRfT6I0frTy/2mh/qmFcoCk/V0LdV23ffJf
mzfMmm+/tFE/fvDPNir0/hA0UKawPPp517YAF/0Uii8achr7kOH/n6FsPyWfLs0XYkyWQrRUiFWI
Nf7ZT7niDxLVIafwYz96rX+nn3L9X8FJLqcGGnVEfHRVsHuZgvzarbOOaDpv9u2zNoUba4wtJMvi
l7CZH0KJRVAUwqvzMYKPgcCrhuRdvxDb4CETSa1DNzbGOaIX3CrCH3exktguat1d6rg68HwbTrBG
/I2LpOOqHirC3ypum7qKjasebeBChfA+jUEzf0aaROjBUGfG3mokSpYuk2uvY7XKv2ftbO4+EmHH
iFwyGfLw52cYN5NNtqA+nLI92SEFbCKjO6jeN3NXbxDOotKimTlwqzor9gk59D7vZEEtjQY0N0ks
vw6YlzZD1nTrcmwRaTiVuqAQp4nqzc08mu+J4aUrWRBpjrTM2ilT673AJI4Lyt4blaieGAJmSPJy
lAcFMclze4ML2t0acd6/tXbvIPYsg3VDbXhwSo/fXy7mdCXJeCRyF1T4kN772AM3JQTvQ8PcB8mk
Yn3RNOMh7rObVlHSyC7XBDil1oqnMskVZuNgNREO+ZyGILV2IKyGRxvZnP4lsUIyc5zynkgvsmJo
R8NyOECXYDFQYCRWIUsil+Xixo7MvQGBmbQw9Sh65EZjv7wJwvM2/cDMqVBDvG6F4W2LYPhSdqQH
zXN5atjTXBEoCZXAnrfgXXZGWjQ7QbOH+408jFT4/kqS/BNG4YmIUXMd5HaDCy0yHpWD4dUxB7Ht
lsABaAvzjmF4uEK2oo64qbMH6mN97Fif4jDGH9PNlqD/MtSGIFt3U8HEWokARNFAmph0PNIWrOy1
mRv3ih3/UVVRyRrTkZuBMm7lFCQw4boE/UNLXxTGNs/kA6ETj8Gsz+Td+at4xGBrEKm7tUxNyBRc
ai2yV0aY7j5Do0SVM6GMDDNSJOzwm6sJkQA/JCBIWg9FBxV34pII2viO9qbeDTFntb0o5T4s8IGl
10TOEHvQi6O0M+tVudpa4xIENZB/0cqdt3MSNNuMfJSDqJAgkK4WrIyCayEF2bPx48Y9JNpFa5ao
mRQj/ltutc9GR3BL7s8RpS2+LNJ+5N4K+AYJTSYBNitbEnezz63txZfKTMqdE3whgds8zTGqG9FA
PMBbQf0HvtAFW5Gm9+SyBVjRPZPItkW4mYbtg1khMrCImr3XfuBuuk5fOh65O9KMp60dJR7CyAHU
LHOgbTXTqfa2YdKTtnpr6rzc0tEktPWEBSe9k60wW3pHi9jxdRoHqMHsmK3yaF91hjlsDDtpPqO+
4lMEaMbOPUOxFYfTRkylXJmiRhYtMvMzkwyEJQaL9nJkAdUnjQ+uVpNHofPqU2446jZqBvNk9d0k
VvDTEvKsjDzZek2A4LUvPQILiWt3FKsTXupw9hk78xeNc1Wnxb7+f+ydyXLcxtatX+XEnUOBLtEM
7gSF6lhkkSxSbDRBUJaEvksg0T39/UDZ50o6/7F/zz2wHA6LrCoUkLlz77W+lTtnzc4/p4OTbGiR
FMehdUmC9wYc6cj7bpqlE6T2FkTcWPq3KUqwFSIBuoKQQkqD0z/gLjmqanCuPOrJtQ64QNxot6Nu
MRGiGxIsY+Gg+aQWM1v/N9UXl3Se7iJD3SGkXp3DqYH2Vfta2su8Q1Jzkr17nY78ffqp+9FBBllx
FNgxr0INIDnvzLDnSHqy0Nra6Vtbx0BTvOWhq80JKH6O+ip3tWD0VL+hXTdvzbSm9VG13FKgyW9m
092p0nzzUTcwS8YKPKzZ05FJtlHp+luFXlTnUQMx0H4dQKTBu6dwF5I4eL0wjCtMyvkuK8xhS3Q5
ueB9Dv/eL71DYum3DLg+OU53ncV2duzE9OSNHTz/1Ok3xWw5NLXS6tH3h+cCeEnYNO5XJxkZzUQp
kclx8Wga6uTavTw3Hmb+WmKKruvipuBMXOnyriDxO4ysxNugGfpGi1wPmQRx8FxUvbdthUYDb+y2
HfviGrGB3NsTTDEIbP6hyHDbWcknf/b8R8YTSPUrEo6xse8Q1ABK8gpw1B6vWC3LYzvY6V2XO9eZ
wSY0aRHBoggXcSfHxU4qgSm4FA/NSqt0mLic5rY7xrJluDNYWhD3inNiwvZCYLDzWuTTyxgpMgtm
90tNNGTAvBvJltmP+6maNMIgmEUQfuHf9kTf6TG6BvqA6xsfbxq4TZtemM2mpD2YAXIanXQ3QecK
WNAY/yfas/IbTOva9MVKG5O1UClkfItkrcHtP0eRQ3jKlF4lgw1AXWOVo7fDcJzeEZpJ09qjEBK7
2B2tnUmrb0PjwdjHbvY8Dqk4Lpr3OPfdiZg5wny0+JulNe5VURXRToO/E9iNY+xE7Xpbwy71K69Z
RVJEvAcLq+qOg3kdIm1brOozsVlV/9FOMY/m3LMaefaHacTU1Gw4/nn1+NTjU3B5FAEtkRnXcveV
3m0kpD82gZuY+fqQ1RlqIOvQcm4hI8dtHDP6aKkRaymNtVl2dENFV7N654i4mzHFZ43s7oKU3HXk
az2gMKquEPZ15JJk6PNdQSBnkWoJs8VGLlJ+Z0b+U17/ZXmNafJPy+uv47+uvsru6/xzcf3+Y3/Y
qawPVMHwiPCA4AJm2Pjv4hqnFS0z0lXYcXTmET/MKowPFi0TyIMCF6iLLejftbXlfcD3RNQb/0e3
DWw7f6e2Ztj586wCr88qffGAgnqmaxveL9ZFk6SY0lJCHtDaQimqpNVv5xj64imJBnGadNkODzHh
eVe1nibqOKRVf580VEH7HPElyAv0tOiNVigE6Q0WYz7AHWYzYcwmwD69h0Kk792cXSv2W5gI9CDO
GD8SCzk5UIDJrMSLUw1voIjQwBXl49BG4qHPgU120n+kBZxtSKgAhFEjNEDJYyBqkhaKBzUSaRh4
mWdcOqcmGbPp9Rc/p78TaBqR91UFzKBbTd31CrN2Gn5wxKCwtVEEnEtijGjHGcYlWkxtW3aa/60z
JT7pprYwbg8l3KN4oDoJgGE1b/Bge/qYwBwWG0nu+4XKF2aE0k0+8/2nG03r+Gm4tbjjc7mQcGOY
fr3JSnVcyHLeANXgBzsx0sk3sYcQllD6pf88ZEsbE5Lg6S/vsL13kIAwEbmUNPEOtBNxXGuKVze8
lbabMZfvUiDYY0pXj1AxnwxOxgjoEcbOWg4y86hzzCbWXpXCm8X0qFydOZZxLb3O1/ejAAI45wVw
8SFWxouE14dOetL5bUUJMdlrCu3bkoz+ZrLa6ArNZfJFo4I8N4y89u/vr1vfFXc2+OiMPyEi9HwZ
70oj16G1t9Olqva0DQdEZWhg2MO1LX3RflvRG05Au8ABiD060kmgenRf1yyDSXKIChAeB4fKzdol
wsV0Yi1AxYIsWogRBkt5tdj1cZB2j54uG4gVxgf/gmrDI0ylmQGhcKus4pKSe8FrgDyorgt59XTj
dx3Yc/Sa2NVQoz1JzSoeErrhL22TdNdeZfmP2TJ4u8QypRO2ZWtd0WWNT/hZkucM3X1QAOsGycaX
7QG6ol1DsuFmqPmQ2SIIvV3MrtoLSNVBLtqeYAe/d4KJc8Ir7KJ5j0DS3xdsWN9Gx0I+HcmSIF/D
WqYkjE36jzs/0/vknBc1v8vH27NzasckU9e22M8BYUrKUhQJeXcBRjajjB1JI6nXY12vR0RClwT+
0n319kbvEyFdJBZ+Ny/flx6MB7pLCBopK9PS2+eG3j30tf2CXpKEPaE/w7iYke0O7ZgEmVo0sDd5
cVPG6DM3HQ64HXq/aMM0ttkoPa+uYoxvJt0fT94uS1Hfdc5S3newUXfA9Eo4IbZxpRCOBobZQrxy
HfuwILDYcgherhK7XYNQYdZsxkJYHycmt4EoZ4h6kUSWMzI0C+wu58EwoURtXNqDu6ofJjwb/Tqu
j7Jlo8ZO27eN1d3QiaSn7aETrrRR3PUiNun1cU4MmOvraxRDEWWBp/ngQPw2Jdpr0t2XgQnWTWQY
GGJkljGcro9y5qtfGuxGlWOBzEFvn2SYqS0iUHV+5m1pSS4NtUxO1QFRSPtAHhM653EgdUMlg5XS
hK+Wj0RnEguZtckZ2qK8WvSmftIcQVZL62LUw9RUE1cTN9A7qnkxqLuKHvFuUiElUpVAwMNCwTm6
GPVwcBCCE9dc3wNh6Z59Pr91tCMwZ0eE0i6o8SVGJAYpbw17VguVHrSzoKxAtQR6q9RmSdyaUoPy
YCOhXj06bqwvm6mQ+cZEZHkaGDBzrJYp08XMpJlgOXQbpD9MuGhiElnn8q1edELfU4JE6qh1z/Ws
tEdQNSuKw0TB5o8TpbhbFT2NUW+Rd4CU6Fmu0JJ3cjDNTlalzgFv8b6ytHkffQNAll8BPAGFbyzg
gt6fIrRqgkB51ii8Il7okDSF5MWsB1aNmR1G1gQbTKisEHyS9MfjMJoXGta8EGK5Napg5QMVa/7v
qI+gQxJ4cdXZMoz53Mm8nuGwLL+zWVBqidN7DfBPufQX5ZJlUD78Wbn0UEPH+h+6kb//4P/vRnIy
IKoAD4EQ9B75nT92Ix30RvYfoo9/G9DXlqPN8O0HosXv4g7b/GB7QLFoIAKu16Fl/52CCUzDzwUT
xnPQ+7qOkoQsEnqma0H1g2zM1zkCRFGrnWCsD/dk2pfMJKU4lsWSb92GsacObfWCqGnYe7W9bHFf
+kcIEizxeT0+MlYrT1Znlhuj7T1agzoZiLTtKgCNhKBhTEkYEcWXuLEOdk5icIQuFz1x9TSq/G40
7Z7HO/YgO5IRhtJk2kSdjVq4JH0amxXxe6Rmmw99RVu/acx12BqXZ3scukc2OFStLuvMjBL0i66p
YPasj1mdfbOavg2o3+5BofWXrHbEvh0Z4QV4C8oLHkt1RRusPc0uiyqpOWW+x/9Ich+20+uZqupY
IjDeZtnSQ0/DZNd3ytpkVHEOO5uun6WjmVMw2uhKhmlqSKLGJJIEs17Nh0WX+lZvyE9rRCuudekd
2CQvjb7mUbKP3ZQ5gULRVKIm9VnLPUR6OeTgoG29aNfrTbnhhsECBZsmaOMc/cnYbkAOyQ1fVnla
ehv7lNDcqzLL8DygIwkU5tXdZDILxg1lYVcQHYm5ebE8YOUhyGhOnvzZMD+OpXCOk+0Or5VRMw7t
Wj/UZ6uOzhQOpr4tamy0UAshI+mnoYqs5YHSEGHxNh1rT/stLybDXeDaKjITFadCGaiq7qAVCshW
gWZDLmK0ns2X1qo85pw+O8LotdYUoOVtx31JWN3BdAWj1bKqqoDMPvd2Kqv+ork94Fd6L2XSB96C
FDEgNVWQZydZSY2J9FwtB6Yc0ASEdZkpOz9rc2o1WqiVEwvovv5+XKx/Pz3m3w+T/KL1aNl8P2i6
UdWvx871CCq/H0d9oELr6VTCN8vG+6jPy331HWBiYfoaxp2PaUQte3tpZH/BkGDOzsdRV53+oA2z
wwFX84GKQSKL6QmbO52ycmKvyh08idMNJKq5aXf0DSq1MQrdeKaEnO5HRmMlWzFA4R19fcLroY1M
IQGL9No1yjx/m86D9pTkIs1Dc3GJ8e6dcrqh1MFYUfntF7HE7RJimIwuhJIxGOa8Rs8jy5vkKRJV
Xp61bDaNTdnM+u0yjM6wK+CqRxvVJjVyjL6qroDoJYe6okObLpD/kJko5n9RQt+NyTZjOWQmWENb
x/rUJrYZQuuOb7HWt7cOcgloq02zcRKyjve8Af1m0TuxLeNWx15TLId0rpo7p5PVE823Cfx2C2Us
sAljW6NWYS+ZWRYBPXOio9e4GoAp+MQ0I3pSkDnN9EugG6Rj9gMtzSATVj+jCU0ww+ldf1GDW921
ZALv3dYOEmMQt342xI9R0UwnRFImOmQtXl7/2RD/N1lVpsUe8Wcb4pn+wStH6V+6B+sP/dE9MD4A
zgCYyNgLhfK7nvH3zRAYC2Qn0wZzgfyWjZKp2Y8QJ+EJxnOugdFlJT/9sRvqIFzYWH0Dk973dsTf
gDjRofhJlewJx+K8RGODdgQhFL80D4wB66mux5zHPPAAm7yKxa0lx+b8Trv74dLcfZcV/4sYgbua
DkL3f//Pr+SX9bU8n4avi7DIMH6NFaKLgErPM6qja42ovABfnrG9+U8zV+AaT72//fPX+0XESc3g
2Lptgn1hJEqX5pfPxuHQdBtP5/VKg570yC4TBRll6bmfbOtIEQBb2po845F2pvn45y/+a1eGF6ct
4zDZ5NvzjF9jjVpNJ7iZReC4yL7/UhYleeWFMWCYMpbpMkWL/xSZ+l995P/hEiOFp7yiVOJeW2+b
H0ubvsMONHou5jZoOnc5/d8vAxorPC8pLOVYn//2CzrQWxkg84q+TrW3vqEfaqkMwj5+dekfEjzv
J9fDETjTztiWnqV9sqLB+b4S/VfMzntx9qNinQdIR61OW83n4oJx/vkF547JWRxNw0HVE0xeRbSY
yeG1xeHojTZElxldztkrKvvoou27tIOoniq6/CM2mhwGcex27qWfTaCGchBqoMSidWBM/vQym95f
3AWMG399wFxctibPPupk2oj/gTsq4R2QT6QOgp3GxnljiohwkQJtVFxzDC1b/F1XHFHnAv1GL9D+
V/F8wVZPzUC2hnOVdp51LOdGvMVWJ50Atw73EoKs+lQunnGe0qRMrgYd1/4WO51xLk2d6wAOezFC
RQYq7nOZmsEIkt/bNWIyzqRSanKrXL0+Ndo8XYzeYSBEYHdBbtFQi88eR94ZxeUyDVsvZ5Z4kpYg
x41VwglTb8j9NYZbewbn4kcX+MqSW46pkwU+upu1eA1vTgzjK3cpgbyYl9NsgpgJLfN+qubxmiFh
QT9PQA0f6LsyyFoXAjlD5QimoZvutLGf7nza/R7AjxbuSGY2uEt06+gMaFg2BFKvPkpruNPRoJcb
H8taCqk087eZIcWbJ/XpUssCBikQyIY47H66aK1mPIoeE3u6pOJN4NKF8zr7E5G2PXHkgJ3qjisr
pouyJZ+URhT59kXHC0K9jJ7MLM9lqLxRvBWK64iJmOsmcZIpny9tASf8NLaLeHM0Z7rgq/C3rTUK
azfDYfVAVmvYYbohmi7f71UyZyy1SawU9EiaE55SZDV9PFvwYXFYN92+G4eCeG4CXci2dgkIOeat
1oJ4Ix3RI1bBNpNnjEX+kwfEA6gFLJSJOACb+wStkf323d8VNzz8+Liv/Vn6T6Aosxi8TcqdQV9U
wwc91SeJNo4cJHJf7+j5YaEcMLmlG57u5hVyFuinuKZbCuYE4DqpydhsFdYiUpGb9bOOtg8tirbz
4f36M21E74UlaJvkrhv6npZ0oHJ9/fz+dzh/gdYHtMe6sSQHjc96n7j9EI6x7+9UuybYJ+vj4QCA
bQ4AkaPoZHSD3mD+GlWYt5PnXwgAMiRdY48pP8hrT8/OPWObRgRemZvTQ+MwsIuJOiDwZlcAhiGQ
YI0HBF5t6MfR6CGP01fSquSq6/pU28/AybD2xtoM/aCpRAH9W4CArxLVR9fm4s+veDbHL8OstZgP
s25J78ZZM8fnjsuf7LuqGvYdLaAxWPS8DqDCa6TL5HSUxCC4zt0jhu9kO60i8KjCVw/CZNMmLVmy
VktStZdZZ4zPakMJfoj8eTr1cT09OqWqN1BsU752bT7bInc2nZsYL51utmGTzE7Qz5NxqzlJfxmT
tmM0Tu//E6cm8OeJ1dGjw1M/nQYMmwfbq2OOT7pZ01si2tWTKv7SdiybNB/dqwpKxrnRK8QdarFn
OCtjyRc+0RtnnhavltSl/+KnCVa2TlNxGnJzA7yJ+omIYXvoaBe6bvRkVR2Zw4Zmf+yTWNuksn2r
DDc7Z7BI7EM7WizZhov/PSAbiVtqzkX3JTH4D+xparqwzXEvm1GVpAdHA0CEvi7dz13fvAp6o0/l
nBBa58ZeKQIxDNOFHmz0NCXUFg0Q31cG7lMRDPn4Biw5fsogF51KfKiPmaZnzxmK7AVnnbAIc+vS
fYrNjHrc13FkAnwI2UbrR0fQGkix0Hd8jHiH1sUTsGMX3X9eusb4VEpNW45LYivviDhoscaN0XTT
zpIGaj8YRNbnJR6Es5UVTTK/ia7x3MZ3OM+TY8wMGKx9+1T08m0up3X1T42nrvRVmCmuE7p/1nnR
GOkVklXzk9JAbm5QKus3jT+6DyZKIzdMh/EoLKUNoTW2xobn0j3ZUS29nU/b9XZSJjbsxTafSpQf
AGo7ziIDkOgQSWuL3LiwxRCUVlSdCei1PxeGxd8n9qSXH0UCLOTzGgbJmbxtonq3eEgWAmwLyt7k
Xa5dE9ujuHRl1AQLHdsXTOoI48kfuXUZxYcZH2nvYlXP0UhG3Ws9edQiDd7+a2skiQTQNl9rSy71
lvwZm8XCLmJ5ZsYxH2docmdtmtkWSuatocbo9guKFP9aMI1ddZYLNw2t0enSwRwJYybk3Eq0q2nT
JLVxptfEWgqqnzU9Qx37NJi8G6fHPd+NfDUEPvmsg6UCIh243kzPgRiLmEFYxS04WTFQNXi4Jd2P
nPVeDvIwJwPr4CDirtsjDvKufcYsm8yreeWMzQTXiutNd43FyztibIu9O7OPo/FjCBIt9ttCG1ph
FmeZJKorklsX/Ra3Pp7w5A4oG6nmqgF4PSrFyK0Q8FckTIgvlZWzc4Az544wl1bAIWN/JCeSdbqk
RyxDJHGg1RjhuFQMM+ea/fe3ZVRCFvs2yagkIk1j+3LRIZ/aQsrDMAMD73E8PpJ84m+NpSALiVkF
Ip9AzaU93RhOjNNVl379OprMWG5NMfCu07Lhs47DwktWNJTdi902BezixuntGqsNmjdmAwR+D66L
b912rlS+Ku1ILpwfIq0Wr5yfWVhniW1kbOTE8KpQWceWYcSPo7vg8gWc5VzbxBp1rIuu8VDUGins
KtG+9QRo7hM1+lPAe6bKSTXXfzIntNSICSQ7eev3uHZly/YU0+YHWOHa+cI7Sdcr2gLxBhA0s62r
xhNsmJKlChIX3yi4HL4mVXLHFR1fo2a0nBp6c+1whaJrtBSJGhSWJ0ObbYF5d6a0fHCsVFMPGKIK
pwHXl8SJdyEyynfYqhp/WWUucTunuzlPtdhAhUi1jK5s7EXgghS7YP4V21S3I+KtILoT9QACB+WN
uQemRQ3imol+ldsyOVuwLDYoBeYt/7QYNIR/VWRLc8PX316IHkqO+ZBoL5Pmp1dajyNi6BK2ntkr
gYsBsZonV9sVahR8jtYJKx3vse76J3tG5NGW1n3ssaRbxDXsDD02QrmQbi+nqT3WGMNpUxSQwW2W
GFAK2MoyRg6BkVOR0KjJv6GkEDtvqCPcTDWi8r4d6pAncNywKnyrMINpxXzrT/Z45L6mMFCtDmOu
0W+ZHA3hoMN6g34ByUG06BDj6GFyFAJ8NtGQUcy4nfDo2npv30ymqu75ttmXq6m4YucjVbzMtQC3
db/xSmcb+8WNygFZWFyqW31u4o+N5qhXWZvWuR5K2k+IEykgp3Zf+EUVOsOdVRoXKj9IQ9qofxMO
NDjr++CuxDWBNL1yRzvyDlq2fKVBxBcCfYZkO4FOJglLpYO6oiIY1gilVSQ1445nBUl0Vgj2K1bD
PqtPqjW1I4TyFkZaXnCTlgmrDeow7shlWPFH0US+4N2cjxnTScru8M9Pp+sp6adT1KopwdhIY4GO
uvnrsZ/2dgYQwWoODZ03iv5hQjEj18L3z1/nP04/AGUhQNJw59hvc3D7+bRGE7FXWd03hwLhOw4p
FwhDizkHftdk1LCP16PL+3L456/7H0d/XndVWDjklcKmdn45JXIkL6ysnprDlBXOW6+V8gBOACzq
iHNZoiao5gtSPdbidlir3D9/dfo2v15dj8kCkw/f4U0g8PjpUIzPhu6J4dSHUUQcQBZPmo/euupm
LuNQWrwNf+qN5FiyVt74s1nc39/CPyOsvxhhmfb7vOe/Q9dvk7T+qVv3/Qd+79Z5+gdhoKjREfQI
w4cI/u/RlWeTOe+S2oz52AGxofOt/tGtMz6QcWySIAYjmX+JH9jJ3gcC0HUDwTqLq7s2vf5Gt874
tV1HqK1B70OsTUG6Cr92P6JRi+GVCnHkgQXIZmZLfkkKSB1iDSmwZsFs2YJdgGYaaMkIQMNjmvuK
FHf6KCpQH7aTdc86pflzzCP/NxtuvDsTPwFkPYKhHOdXT76PjiAyRt8+ZoMNQSmxpzuckNV1JUCl
4jQsQBE1cFg7goLs7zf8f20MAVL49amjiUmjbfVBuMDv3z3dP7SiIqhwjaPSFntg9FK2cDNwx6T+
Te4zbsY9KdxrU8epxmVy3BMgo/SjAWHn07RUyxdXdS1Qi2W2ruIi7ra5o4p9X0iVbykXnHuX6pnM
LeUK0lLK/tporGaHOp5wH6nWrmKJMpOzT3mbmDOnVLC92JO8FuPiyGkoVApCU+BRvbQMxBxU9Jlj
vgIRgqrIaSAgb472GcX5VjJouiAiqGCuwXQPNLiYQFcokhO8iEm2AeOhP2tSanRm3EdFuBvDxaVl
SQEzWZ2lzRRMS7SRQqe2hsNMdCxjlsUKmOypOVjccWiDGNbQpkmqBLPnNL9U2XqK0jqSRsSYIfOW
c//sjRF6K5h2cOmAsQFH4QtwDkg05t2YFA42djQ5mm2OK8vIbC++0rJ7DlOpEWaMQ14LePIhCZS6
JOFp8rejsmS6G2i5ksvEo0Qb1ItRi7Stwx5kJ/2joepkC3dlVEfChYsYJQBjsgmFSkJYykg0YuoY
+o5+LvyJirEVlZVwGpKWcJVYIDiljhQ5Tk3y0HCtBpzybL7WTLMPKL9NLShshxgPIV7cbPYwujnV
XV7JCZ9iiyNbiYRJjcQaF4AMMXZ6lsmd7JGjYJzX9ovpcVBOzGFHXv0Ok+YQ8qT6Rxr85WWhYUMv
olbZ1ZKRAAnFzH2jp9EcFjJvtn7R9Ic5xTW9682emCo3Y6TG9kOnhIDqqtsj8jJOkeZNV75ncHzG
gH3wxgTZKcDW5Ks96sOtURuTCNLKLb+iBaTDwGGA7DFBOF3gG3FLaMCwCIhmLunyIc/eA0dvegqg
GRXldkaY5vhAoByovaB1yRPcgAFHupZNEQwZr+nzL1VGKjL0MJntTb0ev+BDBEYz5NiwGUdXzaDf
MEGV6RsZAkVz8Cu4TbddB4d6UYuFg97Khpe16+dfzwKQ2kI5pjaRrybJU9Fq/W9V9A5UAxACswX9
UrrtlSSe6Z09ThermiGSuz3420Fb0gdGtfN8YJJKXa9FFdV4XckyDoGTxHBpCEZk7LhaZAJO83Cs
4jGH2QW8ga2gr65lMqZN2KKGf+tq1zoa4PW51acVAc4Z9mK4LJrxlPD58yWtbhmUu2dT1SA/NdPn
1eT62eYESSOOflhcLVJK1O+D3T33qZPZgUwH3j1WhwUEEnK/tB7BMEFDeR0Hk1QZXwzNEBLQAuAW
JdOk0XuZ1Gc9k0q/yVIp9LMfjdQijdnUb7IDMR02GpDo96Uc3w/XySbqbAuZknU01/qBpq+5PBUd
KTbMUEdrybv9FJlRgScfVcP8Jsgs05srb4AU1lyRg7zalorZQBMf1MYyDi9VPBVph85SVG8AIqjV
Z7l0p1ouzrntDN7xUA+1thtVn8IG12Szbz2zuJ1JpsaIUqfg6zBXT/cK+d6tXdc8WCT0FLdSFG25
qWImwaE3QwiaarfHPTz0SXkNRNWFl8s74N4FNnusGBQBB2yJVwuQgEcqrDrpftIG1HYBFwdQQ0F0
IIG1ngPPRyXY1PFfueNrbWg1YbezXxISSu5iRAr6MTaB/uVjV3/ujP4jKlDnOPh+JlY13XivnMIq
Qg1bLMoOiNEYiiF+EWBYM3+2RRbtDHRxN4m1xttq2gxQHgX/o5mryUH8rcRvOCedLBgsI4FFlm8h
oRMEUnCEu7bp3Z6IWEqulbvIjpMPXo6JUa3YepM0TpZWELJkMtRm4BshvGKfWfjI/krObTk2cNB0
TXriXedhUCNkEl/DSseqRgsUApO6TIas46QVxsLGp8yC35VW9/xP4fi/GfXip1wpL/+9cHz+2vX/
ekplnFbpT1bM33/yj3mvS44Gxw5qQVRG1nsZ8vu81zM/OIh+PRvd0Vo/mlR3f1SQoG04JVG4MCP+
ed5L+gbSbs4R7urUxHTn/50KksHyf5RJjJQ9BNLUsiCZfz2cxLM9FlUWJ8eudNUJ4AbbBVFS3cmi
4xOCk6FdhhW9vFguXIoypkecTmmIhmM85An9mi1IeZdd0ZcPbFSQ3a3Cf4IiUewTX0NBkSq/PtUT
UbLKKft8M+WJOBIT68qdylS0bIRmj/BAPME6bOfCCQd/zkPRlNOhjeyrysuZypGiLunNe/FHo+po
RQ9iZTE42Ys/jk9wASLMicRPfFzQSQA7xaSfDhqudhbK+3isDeIqaWQHU9Wt1kQNCsuiRe1FzG1K
FCNyzVDq7kBkpXafRk3WwaOEYSattr5ZxrkKps7Sn3FiDJDt9fkxamamOLJL7ljRnTbwl/WTY+zq
4J07KRKWjFxidzVWJ0gtH+JEYCW0ABrSxE1DUAjGyTfSj3Vei1X+NNx49kyjpOg3WqvXYcxiy/Oc
2v1DDgz5LqoN6z6yLX1CNM+AiWJQ8YkLT1vomUSkh0IS35rNYATO3BYh7zmHntDbG7vG529q+CKj
yXpWed4cjDS5dun37g2VEBewDH1IkWoXoYuuhHVvtBmJxIt93WtyiALQZKiRyBAMohLGzbgaZro5
y4ImXYytNpAMZGezRVeoQ/nvj0Jdg9I79Jn+CjVGhIrPss2j/imqZh3MpPw441Sl165Xn+SYzVfQ
Ql18v+jpRD5vY6MXYZHF8YVITasCBIPbysvK9lxUeJe4ymXiBshkHcKVOucut6AdaQl6rkhG5j2N
zwyaroOIbWm+9mCesavNi7ON2jS+WxjSXE2MpmTmEMPrGdN14eQgRg0HFlilRfeG1b9AXKk21Gv5
EUB4FJ/GXi+G+8lnQvuGS7cDbdAqkDiDce+UDXGXcWs95CRJhOye6polu4WdiN+gZxpWyhtl6p/G
yVZnrUEzb476VybTn9xxrDEAI047DpmNUB9D3+1cuEYXlnL2CONM1OOiMerJ6AFtHSA/6H5LpcqD
Dig+20UOoiWsFOP4KSEcUcd/oVLIl1qLNTTPpEERDTVbuH25TTFq6vdDvWAO1RP9uml9F1sVjo37
oTHvRmG8Lp3/isaf8Yvlb6Wrl1RzTtoQgegmrdwPiL72Oj3DZ0JBH+Oo+aqb0OJJ6iWwQtqefhDF
MHi3SUFpARQi3WSJY8JutowLv4HjiNUl5w5nmuf443Eic6HjZraJs1UxHfibzu+WeO9Fk4wxgjWv
Zao16iL72eUtgfHRVHRHqEJNwzZvbqiuh7CjxbpTur+fbYtGZ74M7b1JWQ6UITJQoyHkyiDH6lm+
TTu0xQFlnrgB+hdt3ZUsnxATvm2bVdfvalpoNI73bMtyFoSQnCrd1XBCd8k+9xjGR8zadmKl2Psr
z76yieSiZspfJgHtvsza8eSRL2CjTyRNZyXjeyskn9RbcZ/UZb5tVoS+M67g5CG3cZSVLYQrUPsQ
c5o99SOtPaOMb8YBFu9GZavnb+X0i96TN5Pea0+AtBNVnKhJ4pAxdFMEaVx7W4Iay13WnJx5IuCD
ZOCa7EyYsiQFiDUzoBB6fUO4KscBQawK0xv0cnSvsbu6x5xuIiuVbO8tX1qP3ppK4GBWDRNhAASZ
OQPvI9rT2FzXLIMl4xhlT+54EraxKgmGTzS2M+rfNQaBhDq5M9dshGkZzsUSz98UxFL+r+ti/oiR
+bspiK8p6giMAWLjuAnSuoRc+tX8D8qHTOUNkEt5nRbqExsL1gMMiAcQ3IBxiojyClfQSLoDQUD9
b2a1Zj6QUtVdE0jq74bYeIhRVx2sNSQi1YmLkJWX7QuXJJsEnkqHACgw2GC3lctMwVjjJkxZETyx
RlBEfp4cnRFfNBoe/eT0nHTZsb0dCUEmdZzhn4jwTLeTWVwiZ5k3bhe7+7HxKdEimX5T6axqMEue
DXWetRfnUBH6ltkeW98olyAjpSHUJ+tOwvzX6onYbsEjepOs4RupPnmbvGD+Pq/RHAJB5BUjiYiK
uz1NZdliakYSIGo5QXhrxm3GeYt8eEKHljX8Qy7+Z2gG5TEW8kvrxySF5OPnssS9rRszpyfFdmNI
4hRkFx8UJO6QdJwzGfCXvqssJgl49D01iPvRTkmE1rpzPGcXtYaWjEl2N3FdryJixnkai3Pskgw7
OTlpJ5ztyJ0APuzgxO9kyJA5hp0/4Pal+TB/hJdO14MIbvvScjhwOA/3M9kqHTozrCMLEl8znTi5
97o1Q+m14RDoW6fyFn2bRNDGH8h88rUXXFbTHKau6y3h/2PvzLrjNs4t+oughcKM1567OYikSGp4
waJFGfNYmAq//u6CbEdmHDm+z3nJShyTze4GClXfOWef1JXWFpm4wok756Ige84JUahTK+IPeU6m
ZresJ1/m6c7tSGidywqr1AazJWcDkzPvN7UennG1tu8tskwJc4Fu+Wg3w/yxrM35wmheMJrnKA4u
ilYncqAzAGyVjxfKeyeW/oKi2XlMOMjrI70oWTGD3PBelD7w49/LsOGEg71x9UAgWIb0UpolpR22
u/f9cKJISw8QrME4wtN176QK2gNOYYFgrGcOZcXymreAlze5yucDwY34Gb91s/MRZCnryiWbDlp5
Tuk61zAXd6AOYhCEXDx7mci8NvZV1wxlsqe/rwEAYSkKVzY8ucyDK3m2bQKacjLMAwMYIPxhFwxV
VbxbAjkOZzNR9AQmuXE21pGMGZlDvjFtJ3wvYDPQgdMvbXogGBXu6yBcuh0TdG+X61kPYflE7ObM
zO6DpAPBF2aMhUJPpVtoz+4RrtZ86ALTOy3rKKnNwV5sTPpoIJvqaVNBdeUu0hOoch1GFXoutTDs
OnjSPdpwl1q4DnqCRbUQM488jQARMOCCTMGsywApgpnPwCivPFRcdkBtsS09Kzg7emAGBD/bxg1q
1zYe9EStWadrMu9NrAl9/4nFe9nbfEhXdSh+cXzgOAovGlUn7LdAQOammmkxItk/oWkolGbX2va9
t8Da95LyfdVKmMFenuDKcZObxp0aEjWMCic9NPTW+WFlB+69XKeK0q0ok6+8bs/J3L4E6/wR15p6
ZShGRJw99xMDIv8qchJmltii/WtJcsHbRbGIw5vSdO2tpfxPvT4DKn0a9PS5EMphvLVm1zx3llqw
z+OX/2yD4562oJ67U2r7rAMQH26KTKlvUH3jLelx8cJ6ml7SyRAwVhzv0zjmEpZfV/pkrNsU6gD8
ehrAe1gPqurth0HU9t71JtqPoLrvYWOHR8JAw97Fm3W1+ON0q2Q8PUjM7BsgwTMgR2hkVMQnL9Qs
wSWw6to5iLQmYNfgEdi31thvyxot2I76do+ZxTtYo+m/QoqerxuZYlUhTv0BMB8oeNbz7Fe6ouRj
WJnFp1iYjAtJ3oeXWsV06/qFeWFG3h58rtcrKjq9e3vppy020PqMnMsLEPjDgUI/n4INyN7f9PYu
EwgK3HuginlRVoeJufExK4zqPJvsxZuwmB6xldkHw+z2IJSy92ncEbajdec2w495xSIBGgw/P79l
hBWJxn5j55DhmPw2+xwc/l6BwmBqM8Lwq0vJvd452VWTskcpSrNlA9UXXxMw7+D6cXvs03bwfh3B
Lr3ihAc70BThfMMwc7YPU+fUh/+d//+r878NIOln5//Hb1X1Tcpv335Uj+zvP/W7eiQ44HOuRpch
dfCHchSa74ifwD+yEJDsgP/849xve++8QFCIiTtUR8G1f/Y3n7ftvCMLBSiakl/3HyNtHf/f5BEL
x6wIHVPYHs2bb93XvuqQwSe3ogcgZ7x3HEG/ZuM+MqaJHG5pgknSvOXpureU2payVTshZ/vox5F/
aktqmGgqk+XeYuTNrt7xHufczPdealYU27BGb6fOJgbhzZ+IprS0atmu/cLOQJytxqTTMHQnrG4x
D+7Ifx1oIDqPtoyPzK7jHVamdkv5XwKRph+OCk/6xg9tB8dZOMuDmzBRLBgMYLNR9SenaYOXqpPl
eSADc6BY5DBIRBYTHv12zFL6Kzo0+kqlxaPFMI/UraSpaYNEV1OvPrRH8JTLharzUKd2Pe+XKPAb
hgVlU7SbkhPfTc0j6Yl2W5ozs8V8GKbO2lWgrcdBhDdmBvMnKOP4CyI9fjE7H8nFDuMup7meJJjZ
HTtCN6cpxSbV2eq+bmr/3KFlHDz4jmzfRnrI/RC+PnOPes7vjAAsox+R/xZqCvYoUDRm0Tv8gbMZ
qIzWMbfm4jgwAmd5HuRiQNZexIUuHYM2wIqFxWoXlphs2UmguTetl/jJvg0MWsqgMj4KrE172Fxw
W6PSPQLXKA9WC5LPXORy34yWvPEh6G3ywXr05nL+qvLB28sJZSryc3m/5GRvJ+Ux48B3vTOaWT04
aeb/MkTztqnUFwCC8ogolp2GEWIV3qvoeaQm5EDWxaNqysvVzaCs7CZ2S6D7hIGSLdVX5T7Q6yWP
l+DE9qQ7YNdKd8oE0U9igscNYyVGQR073a6afo0nFR4WjQnatlFZ7blvnHtHTRLUStY8JYPInoK5
Vi8GKhFjLejNNwTOx6vA0ESQ0uRLTkO6Sho61PBSRpx6lpxdrulV720x1jfo9k/JbDT9xrCd9gSm
Mb+f69a4kC0f31tlh1GmTdHvmsLJum0qjNI/DQYHgUMHOouzIhmtfLsM83Tx0GCzyhrDzTLrLLzT
BJTeIUxwHrPKkxrYiFU00LNZcYD7bwuLeK09Yc7A6hL7mA4Zys/WUt4xpD+FLnb3BDztTedZL3XR
+tF1axdzctWI4qMHO/ShrF2ObszkzjIdnMg6FmCQcn8zMsMJv3LwaNM9XN2FXNQs7+TAuflrWGFM
u3YqcJ5BPzy5jT6toFN2wx6IzyMzNtC5HSUbgEXDy1T7FkpTJAuF7dRrHhp2XBnmHjXGkL941D9Z
xeRAfXXJl/e4wzy/xlIq3UAaONUyy3zPQsnnXo4gBSKPcj3sGHFkEikGmbM1obvcwhcu/Y9EymBb
7KWrxH1FajB6pQ9bbqkrCDescISfHMPZm0P9gSvXzTcB9LGJHZojmDmO2lVj9mH2i29EyjjRioPg
49YF+Mw6GIacPgXtY47mZHBuprjUflIs9jkaPleKiVIC1qbHCFixV7lDknRemTn0+ZED99iA0UE+
241GymmWlsoo3FduzktS1IQJrYTN+mgzoimxSRbYrE3grEfWPl6xzyMcN0wR4faUMfCjzZiGVf0e
B6JVe8QX2sTur/Jick1SziMkH3/24z1anvd+1uMPV8O3TQZUQHddPuOtJyL1WGi8NxFNvZ+AJm0y
OAqnY+aAAq9Cp6U9ik24M7sRMzfNDLcGm+JGYSXHyh+DY63h4hWU8WXljXfCra9nDSGPiE4gdfSQ
yQuaq7mpVmL5oOHlPRr2JYBn7mqwOfcqiUL6YdN9F9e2cTA1BJ1hUbb3LDr4tjjhjQ0M9OoWKaV+
CEbfu+29dvyM8AJX3bLDK4Xpd1O0ndjlsxMf+65f5GZZBqBmpVzU11a1v/CM6m51IAUzT4SvGIkr
2Fhma36IFxEdyAAET0AG5b3jGBEPh4q+H0If7+s+wPhmMJIcMb19XSwPWTcSO0ln4ZmlMzoBYzc/
5b5Id7hwg8+jaOcaI7XVQN1u5yt/8ZcbvPnBJm5n6homlX0BsS0uLoUYt5joD71ROZuZjXK27e0E
JEA22s4+U9Fy54VZhhc+PEpQKE+LX/dnRZ7+KCiWOrpj6baACsBQLdLAWU4m9b1PU32262YroKyG
JT60bHRB0IGbidf/MIcOdSGMdjcx2I27RsUwrJYk39M+Gh/hkpD1kDlNiWJyEpbGxflk2y1mvdEN
m5cxsPobYq3i2zhY9cHtF3ufi0jA7Wjtj8bM60E+iXecIeMDLn8mflVf3OYMQp8H7sOboeu7OxcP
zTXezAo8QZVdQxlJj2SCx1um3Mz54TeeimX80gZOeq2cJPkY1YN5G0Ui5JdIj52A7pQaArh9dWmb
t3KmqmubcuffuRl9yXB0updAlzpIj/H2vPT3HUQvSNll4J3LUIb3ADGWK0FM+ZcJDX/TzKUJFAwG
PYfnj1HH0Ym5o8nmgYE4ih4ddVbeBQwEsEhWkbmfiBnczFjxEegk5mae/rgqqcHbOSJBLJ2REQ1r
6AMgf7GkAg5PemigXspx9kgNEwLbLmGgoKTHVo+BEkiPtzFzT8T8NnMKMLByU8Ow2dURoRNrpoRn
dhKY9r6ZsRJ0SJwAv0ZPJf4HG/ILDkuEjzROHqVHB+D9//b3/83+niGkdgz9Z33vjv29VMX48kbe
++0Hf5f3nHckPNjHk67TwCW9l/9d3tPeMdqAuChXD5i2P/0u71nv+Ee69p7lINQUqX9t8wmBIhRq
TU6QhtKWrn9gEPvu3PyTs9PXmCpfEDVD4ONg8WfvYcE0YCkbE76jX+VqxykdN45bTPYtD646ZBXJ
aOxmmNqVTFq9NtwQ3+vOZELw1Swt+sw2KUyDK1v2hbtLsLkbG1yLw64LvzZjH72fPFgmpRLmzkkJ
QW0WQhEUWRhSEr1Szm7xChCchk1mgh51xVbKSrBB7rssWY4GHOXnjj4WQtiQVRAqTTzwy/IUWQbg
FYfCtX0XahwLI/QWurqGtJgrsEXMmt2yYlzyFelSr3gXU5NeyKAj5yTVKaW5/RtIqPjrpMkwMz/z
yVV1NuxCTY5JVoiMWIEyvh2SyB40Z6bWxBmCesXVqCk0aZ30N+MEmUZoRk1kRsyx6x5yDZYowIM+
BydoA5BtZs24MTTtpihL7OhEPACdaBpO0PExC4PmDA1XMS90VQzMoCHoWJqlQ3lnCPEJvs60hOVd
r5k7zJLKe3rV6rsMJ917KnYIxo3soy50+CAkanZPPiX+wcKGx6yV2gXmFrG5Vz4qw6bLG547lWt+
xHDWXw+180m6cf9BSFkFR6x5gIMsI4txG2ueUNUN9jNyhnUge0enCJQuwENLFN04mkakbDNnGFMt
QNZH+eB7WMv33uqH1s5oqT3SDmZpf7wrtXdaTmDtHezUDnPnmskcHmtBR/lnoX3XHTUJ70eZuVSb
eXtDBv2WcwBHHu3atrV/m7xjRJwiq+7hmjs3uWN9JFPGcFE7v5X2gFfaDa4GfOGe4ZanCau4WYt+
m+dZ9sB00Hw/aEd5pL3lmE+Am+G3KWkD3iYDCmu0+tFDbU3PwsjV4nT+K2LyVxGFxqFeHe2JNrdz
kaPEasM7m5aSHV1o7wV1ibvcthwAqO59zdW2Je19VWvzfKlt9MTbPi1lSp2Wttcn2mjvasv9pM33
8YANXwwEeQptzXd8Pz432q7vFg3Clrbw+4Fsd5m29XdiHrfFavUfW66b1f8/6yhAgwkJ9EQCs2NN
CuB2xFui4wNKBwmoGHAIFXhOqYgYBFExpwfGqZO2yInFIYqQfQ8mTN9jCsogQfjBItwyfWDsSSgL
5EGeiGfhcC3sTTdLrzxE8vs+SKLk4+wszKA5YTH8okoUIxLVaYrXH9Nbnn8WxtMGyk9B/G/cdgAy
uz1xSsP9BFS9ys5TDXB1U9RLNoHT4jBbHbsaNenDmKbOBC1uNajR6IRbDQFvzD7ned8tFWP9deif
aAFANV5IU/WqC3CZxfHnUqRxgfBIPS7mmLrErr+qCbNaBActseoMAeWZMRJzFQS02bKJj0+qD5zP
w9oI73+vh+czCvEdFENfX/CNEXfFYJj3UDymtEQXDOMUnjBQjD56rDgdq63ZMlDYWn1n4cQ1xLz/
35P6v3pS25Q4/exJfbsy0bcvOGHT6uXHcRyuY/2jvz+r3Xfsxj3fCZjKWWznGa79/qx23tkkHxzT
FI5+5mqz8G/PakZysErwV7uBaVv82A8jOfsd/6rA22+Hrqnt4f/kWe2bjAT/lBPABUTODOu4ngya
DN7//Kz287ktaRTIKJXUCQCBGunvFrax9CSOXThr0ohZU6fuJ96ZI1KMXQ4FNKDpjg6irTXBDjrY
CwSufe3WcXsyilpMEFLJ/KOtkPt8ZUkCORDR2tkwK7+t3cI59w7nPkoW6aHGMW0DhBTsQyem3Bgp
C8CJJRva65Amp8+VrodszIXMxJhJzrdTReerSCyH+ZuOmoekZzVo3fO0Zy1ojhZPcA7tuaF/xI6I
y+VZqu6slsQm/EJeeIKYRjBIBvNDPLucu1Mxfy8CjnJqLIkgz373PraqvL7UblcHFy/05asMOFMX
lU6Ii6Qy2NbHRMgbB5SxKmbck/mgoyxNqLPPlhV3Jyah4pGxK2k5a57v6toYTvaY2E/LREivsgnh
YfLB7uSVUtzGVsv7bxh3Pmdewa8GBQ9b2CeFKY9kuOQrZnE+gcqprcdUFoQ3Ik0dmO2Of22NszB/
cV8ULlxqTWP+AFdM/LVTwauZdkwdaMSmZjvYHFk2Xjjzrp2c1wxwMX8mnsx7D9fI3wC7+dZDlL2q
GOPd2jkhuWCMYE5P6XyTRel4tuuQNgedvCTvpD9Pb450mHEuia1zXfNPvn+hhckeCnp7REBu0N/w
GvrjK5Xyk6eo9SZ+h3lhN+cWkTdTFnl6D6SAt1CrjN/S8MRKcTYUpGXdYuBzoXRJK/y03hJRUw4U
X9/wYw5+fUnliOYRmx/ZETkQ6csFZOE4Lb8mkPCJvIwVtI9ieuBU76IiJZ6zLSJy9UAXs3sMTVAX
i7k1townrceKjNnnNc5buyUXOhOBITqwm+A3LYxKMZgkEX9boi+i3rTnu8SD5AuXcuRqsDqpjWx2
79v7NeULn4VJT8HWqN1SscTFR79AsotG/Vzyp6Z/5cCtJyt9I26TqeUmpPeEL7jGQkB9RhiTvcwz
hp2XKgs1KyWEnLeHlsD1Jrgtr+uG/f3JzyL7bGQjuUk12fzdKTrwsilpSiOwruuNyVNzxcDflq8z
m5UYnibbMraNXCfACIAdKHKZgd2DfXAHMAdC8sv61kwJnVoh9gfaWzHWUpmgc85dQy3PegmvMUhM
zdjv9M0OcKj5HHkkozEX85FMVqzu5phbgTqPmhr1jGCk5Tnh8/eobE+vvI28FGjGgWZDfA9trbcE
IEuysyn+hO0aY2tNFo5UpO1nfH3dqcW9B4Z68MQjan70bGTQITYNyQa4ny2g+YKBeIFrGAAJdp30
WCQuoi1PVt6OSV9pKme+0HZlEHCM4gIzbG5yBhh8PithYU3v0ovACoKYYp/9pKYUmJLg64VpN2aC
VPEb6kZwsi6MAHDE4MvEvsvakVmqwZmD9TReYH8VjX/y3M48fE8Tt7PB1DUxug3t4lw/Nn6k6bBI
NST6tMQdBt2CP4iD/PxQWlQQPyg5NzcUx2lcFW2YtuJexgRBa26VG8BPRMHvcbzSwaJEdi/rWTJM
kwh77zYDnyDRWianLf+SleTt59yM2lPIpOVIkZj16NtE2D0mgBE1YFgUPsgwJDE/D3Sl22xHr+c8
54oyQiYZO3IJ4jGiLqK5xLVPltWuSmT9MqL1lW0WLe0OzOrtOPEtFWnkvMjUYmlmZMg1xQmDC1x5
C18rvnP3xaR5B4wGpuzHdlDiMXPVpHaowEydSrPmehESusvaYj7BBWbU6bXiNkUyfyxJZXS7jIME
JT3w7bkTRVGrC3Nyfj01BfIVfB5J+8Tl6l5rdfW116WuyK6cZuhOg8AneViveQdKXrs1e97z1mr1
9Y81SNwO6Rg+M3ViCEOZEC8xTjD47sfWxS5hppL1jShvsIOaqq/HUEn00jYInw174Yv8vqRlUpDJ
JLbLpYS1rRvOGbtv+htHZ+r2DQyuO8fj7iqKPMwIEfHxMmc/rHdcOQbOM47IWWzn1u2Sw7qy1nVC
4HrCUf4smNUB+otjlX90J5t1onD0KiXGKT0ScXFfkJCBlAxteS+SwSIMXr3SXReeuwbT/yZoET82
KtLd2CHZ5ttpcVnICvYPBMehqGG1SggrEMVWiTqx/NjltBMxEyomgTUEwq1XL+FVCX0h2Vh+BFiA
PqSwuF+ygkJF+lmDbdEb8TOP0u5EJXnJV1SZ3DW43NkhcE/i62CJAV8xWS55o7bzXuuqfK5j0V3C
aB7I2KhgQoTxbMzxDrWOoX4QSa8qHlMVN1c8Y4I7IGZmxL072oeu5WzfCtHfAvepr+RQxNsRu+NT
6rdANijS+NJCBDSsusXkELrbrve3pp9xD2yGUpTGdOp7dZbJ0Fz5WdiV0R0Ne/WWYsePtPYdmka2
BwOE8x1Gh01W+g+R5XAQRrBCT6DapQS2Rl1eyaqKi4/ZMYRYoCHWrgEKtWOgs1R4uyAYbLzWybaN
1mfEKtVAhofU6OT2IV+lHB9RhwzHdMHvgtADWg6DICzoRB2Uh5nzFHJZEkKRAwcIC7fbVW87y/tg
7v2LxBRz76dzq3u8mIvQz/3kaNXJ0PpTqpUoX2tShSC0jGOk3sdBhmRlNjOEnBy7dodp5gaQEOKW
NNz5pXDq7Am15In6ira4Llrp3HOGq/ZGL6eAWFgXYjK2x1+ZuIS/JFpNk1NIJFUrbK3rp7sAde2g
jCw8mSMJOKU1uXKV5xyHcf5gy+wm6JJM3fB5ea8ootVhGaaI5zg1JnE6PRGvaA70wXRHP5q+ALdB
okEZZEatHhJXgQApwP3ZObkPq3e7e2xgCdufCrOFVhoJtjwa1B8yp5byJkiT5b5clIt9YihxPRvO
MQrxvkBsdvZxKx9bnTLbdKvAKUvs2v0SsUTlJfuTCWkvZt9wGcpOXBhsGSc3rOU5R5W7ru3F3PKh
VUCRUVZnDyY1OnWwN8IlhxDBnIsrJL9z6KHz2XUaSy7e8xDQ7RdjRe254Z0LreYibmxtnMonC7Xl
iFOZPasiLzPH4XBy8bfg41YGCaCZI33ThTcLjtAhLS2aeCrzIWfGe12ron8iq2Jcq1V0NlYBemLv
+ku/ytIRSZELRJX2mKV9/Slj+65ZFUgUXN9ATKg1CU7+ZBu3pofaw5PX3+WBc8BspOPyeXmeTN9/
MfLy02xoGIPwC9AVXSd1ZQLCuvIxOyqttptad3e1As/ijxfMpcgmihP0+cp9bbRib/VCk01Q8Vmt
xFllnf0SkS9qd1Et50/siPfsrjt2gtoNoLQvoNcOgahlRWHl7/Aj1wIKTmr5J1O7CsoEBVFqp4E7
FWK6TgbDp6fJHjLsptIjLd3uetd8GKe8QHt0i46yTb8FmPyQRgKqoshKpzj5ixzjVxb/+JBkoHDg
YTW7iPBQs42TaOk2dWxHx95LDBamLiW8mA/Ts5FLRBzlRZa3SQeR7LqGwsksafc+VRG0GnNfpHY/
PWMPLs4Lk3lkRZUf8CYsEKJN/mfmpwfPKsynKZ4DLnG7rB3jkrp648dCWlKPB8Qvvo7b8hbeqvxo
EEe8KrvgxssrMBfsBj6U2MSxz6N7bwbOLv0lJy6afpQefTLnMoc8fjFasegYoJ2FBzu0hxYXqNB2
t5iDW/Q+ItTEbha//WZ20zr4HLUFizos2qlRLN/KJDnhim7BxoENcnG3VuEY5iamAgfLMTbOwf4c
JLiODhaeNm8bpIEdH8BluuVVa3b8c+ZvADZMt4RfNXYWpBZ3YA9Kqx+7rWrClIUT1OHZlEIAURdT
0+2UNYlHkBz477R4SiyE/dkPJ/6/YAnab+0skIBdj8mYh3+G2dTbGIsPCqoruzY5NV7MAzOGUF0M
G+Z5nT/jObZl9aFJisA5q1oTQma7lvmFqOL4MDgjobwVmmWasMLxn+rHNGTQlJIq9nSxs7CbSDW9
SxuQ2VLooyfsKjArhGk5vOUwVDC0Mqd4/b5HTssJZtiiDyWAT+cHIpSovtQC0DvPY+UlrfLwuiLk
i6vQ9Rs2ZD//ONZo9Y9j/xDvBjoCM2tQvL54C/4bmU4ZthEUp4r6EvpN1TxIDbxrePrDOWu3VYNf
wptl+1Liz31oew7duHE4ytZz91BW7d/9RX/1BWENtVFifRtrE2rIj2RAw6U9c+ABSJkBXQ7ovt78
0DNbeZbMKiQgd32OmyxLvjq4ps4NUQIq2vHWIYnybNlK2ejDBLyfn39Ub9EQDF1cRkIaFGBh1bL0
//9DTHxIIqwBRBpPUc3MeVfWdEV8XJxlkJ8cBUjw4JQh+9ga+hf1AFPOtu3nf8BffFcAsMleCUf3
mDM0/vNfMCWeqBcywCd3RnOAAyYBrgyhiCw9MU9ijilRc0ztNImv+iZaKpIEMrqNq148BuYgbhnQ
cx75+V/1Fx9LiLjumhz4PCbQb76uyh4iMPlOfKrI3B7bmX0jmLKa08zIWGVL1wN75qFc2FYbY9z8
HdaRodrbURgvT2ouIIfHh/OG1VlhIaXDauEzUQWHaPo6FWkH2QZlxheSKJwD0LUC+zFH8z8LjYGq
HCw4VyPkIeKnngIWj+zax8mp17OXpo2r7NeV5UcvD4/on39c1luyCeuPT8TaQ6FihBi+5XsmAlMs
nlzjaCc4UvCyLlDkAlRxbjXt/mDhD6/xe4/Gh8rSqLG5TFgHVDosSPe0EH2IbfrKyAMYzK8Lh//K
6sR/zn6h4v06HrItDQqZuowpDSyDOD3VuHDKbeo3Y7yPx7Y7LUrTPV0rZ3iDxwriTMCB4HV9s/+D
ifwNTIRzgMWF+p8146f+Jflx/vzbD/w2fxYmBZuuCYrGhJJKFpQb/bf5sxDOOxPwTggXB0Ss6XB5
/UsrBk2PHKwdpL97QX3d1GnaPOfA9kD+cP/J4HnVgH94WEDiQYNmbWZGowOlb6k8NfyrpFaBugmZ
PC35NmC3oA6gARjGlpBx83nWI4OYk5x0HfkqlEqPM643irSr7tS1E9AaDYrM2Lfs1/ltopR7Rwmm
5GRSozxFQb6xJ3MYqcApPSeaYJ0rdrPYQEfowE9JNIekJ2iBo0Mnnoi4b8wiMt6HpTOWF6DkHTU9
Fke24Fe78blrThO83Xk8xz46WnSO/NnIIGIG7fihGfmQPxhV7VtMxJhN7+NsosaOz9Kx3wcM3rYm
L8vxuDE9rBUWPhGe8VDyu9JhHjsV6S2D6uTY+tZCmQmdv49VScfG0tf2iTdV74plMH4hyZU+BpnT
seUqkwxfoAtJuGvPi5uy/6yj4SVKm2+txSB/k2rPt4dTdBvWI+dC4J+Lb1WXjAJmF9D4kk8k1aeJ
U9eV5S9lJXT733ybxPlonGn403MX6Ojqg0G0bDF3zHGz+BA5jWv5R/IzyXAcI7Pu2xOYrkho60o+
kqqgJNhMu5tmJtPIl1C6llWO5/8tCP+NNAXURt9M/3lB+JjKr3Ul0+pPq8L3n/rdJO69Yz2wXFaE
Pwp5f1sVQusdypOHURtByvFXwer3VYEVgM0CtRr8P2uh2B+Lg67HoJWMsYjH4DMgX/5PFoc/P4hp
6g1d38XVzsaNHuF/WxssYSY5GBTvivArt7rGSLuCm57OcNaEHvsVitwfH9Bf7OT/6gV9fCwhQgwV
T+LNbijnXTdWU7pXNs663TomQ4iFNQye7hQTT7r9+ev9WXT7/gZ5bvN5cQDDwfNmpxFmiGdUtjlX
fp14L1nIC9i6XlW649/t9P68p1pfiq+a79rVTCLzLfsZ8kgSD7lwrvISYnDqZ0hC/cJgz7NiIOQL
DHCfCrbb/wK89hfvkiuJBhYePiL03x6PppZ4iWl0zpW0MlTDoOGMRFZZ+25jdhA//0gFGusPu7f1
jXIF4nwi6UnB8frA+WFPPdMITFYuda6m2uOF/KZjrDxlJtv4sffRNiqbOdaFXAAbHNUlI3ttoXmV
IEiMranFk5//Rf/+9gEmaJy9dmqB3n6zyaffIWLGGDlX3znLYcmU3gRwf/x/vhYPbFhhXMJcOG8u
qBg+QMHjz6EShrn94IDr9PuS46BGVv/8bel74V8Pbv05ewjWwBtcxOTAdN9s0tO+gU1YD87VGCW/
SosD6mCVxt98m3/12bEIifXFWKXe3JBYLxx4LYVzBVQGZF0wcngPPGKqYtHyyM/fkdCfztu3pA9i
FnsRPsK3sRS6dwUdXsK+yqw0x/4+8poiMlAWik6ifYExf2F3z02ahkwWEkSxmHru7w+0/0gP+4sr
2DOhKVAHxK1KZ8CbCyayhEVHae5czUFvXey8Au/QRsjgjSG5QtuwLPd5bjEtUAvCyG69eV0yaUdW
kO708w/lr74BXHwheiffNBxDPrMfbqecGnM0fVqmV1Q4G8MJ3X1AsWOYuP/nLwUjEYce20rbentF
zU3Q1Z3f2lepy8cbhlpTNwq9/Qs8vomfv9ifl3qWb8eBga+LNC1e7t8u3ybpiS20jXGJIH8jYMEU
+lzZiJSrID9WWq35+Svq+qofLi/9kpyx6eb0sF/yBb/tJ2DS4liMRsOLSV776AQV4xzZof4iFUMt
l+z7CH0ypiEVyyxEz3zKuQfFZlSgdcmttKCkePytKwg4bYRbtVgcuSLA5YBnRf13H5K7br//dUu4
PPiJNvlciDQqAJd5C+dkF5g5MynfiyzM8kBR+HKoU4+KXiHzgWxCqajmLIqsq6NtnTXK2wt+2T1E
OPRolRVaXC6Zcmwj7H+vC8TY1xmpEORKsmh+MD6HZGd2mRiZDWqHAnlS56VNkDcLjzOlmfFjnRZ4
faUlRpkhPE7aLtLD5rgKYse+dBkfIMjuTN3hc6ZMwENDfu4XfPRbKgFacRLS5VdDKadkuQwZRaEB
pxEdokNqe8eianmNgE/ak4m6YwxP4svhBEyXZIoALxN6hjervq2IY2IcpTHDu0yNlo/6GIlKdYIT
91pxkWdF+9lvoNhc8IOpB6y2NAhYvYFoywk6/SJUyFfmL/Tz0rCJifMZ4BLXXp97LzmGcAgygEte
lAjxmYhGP6HH0X0pVW59bfAanMbWbx86D7OiO9Fo7qcxOhPrL8VfU+jyQCVwz8gTesyVow3egHyN
rT0j867+BuVY6TGy8eOs6qRRW0jB67QwhLH3IGW8PFsj+PPv7pX1JCbmTr7mZWxZG89Gc11khKM0
QMd5Hho9tiTXYp9BlfMplxla7aKNCwSJJLqpfqJWPKmJAIC82qgy6bJTDGoOsc33ubIdvBeKwLla
/EuiNyZIML91BFAfiJpdK2/eYwTGTkJSWdy2actVgzMPN42n5WeAMA0Z+TpQ1XY0I7DTjV4vjdFv
qS1wRuDX6Bv8MTYdoOV+xVh7dcL9V5sxE45Sd1ckRqnZ1et0OaoD7bkgJ4CYv4ZkRGVzLY+ZwdAQ
iVwj8uhuwJwPYltoFFrf46E6qILn8qavOIJvG1I3Nwud0PEWkdd9GWtg2V4yoHnJqsMBS5qoY/Sy
WKdlmTAGWLHnfKnGsXoMllTdFC0Eh5bqFrHJjEIE5JPN7pIWNSdP8Gn8lmKeOSIu9YBZJvIe8cVQ
g03CE5Kj72bqNjAhSZROUuOzzcNwC7kA7grMo62qFvWYU+e7h3LYQGUzdWqAaxL8I8nu+76R8L+z
aCi/YSrpfw2chciS5Q+3oefi91JzxlF2yFmZtgt+4z1RZvIcvaGaTx5zf3kgK+V95ZxJqAWp6bqW
1B8cTDvwyUUNTbqjcas6jvVQ34bZiKTDRDr5EtsGFGogvTeKxPWxrRRVC6DH2mMgJ+8zBPQer06z
fOGcXl/osAawM0/O8qUq2pzAtLVsJdwLGI+RO+LGnaovGQijfleNidzlZucf9WYU+WZGyN91XWns
W/aAG5In5YG8RK8XJmwxuGkfwIQb5ypvm3PWJfKg3EF9ixju73EhGfcqrMtPaT5iGyKDDo0wRbij
uWBD8OyFVjzuj3QxdpFVJtth7MShJOuddYFx68yJyfJvR4h+eUc2Z6cRwTXuYc3FcdETfTDE+ptv
pmt2usEJJ79ydxSXToCmIl7IKcJo5wyQs4K6kWjoMtnBKYfvU9bDU5N7LeUUlTwMQI22VWJ+LXxZ
f0JSo2E1FCAmjcjeDQV/B1pPec9TCdlxYXn/P/bOazlyK93SrzJx7qGANxdzMQkgHZNJJl2RdYOg
KcJt2A3/9POBJfWUdOZI0fcdHaFodZNMMhPY+M1a3zrZZjNu6ljlE3UIkT1Vjlfeon2ob4ke4aJW
GNh2r3OEpkfRM24Juc41w6ruCGb5KfzSDeLL10yI7iNuVQ4kNADaw0+5DLZYZBYOXtnQ7ScLf0ya
TCWoylW+hr+f4aRuKdVLpAFs/dJffVHrO/g8LkQdi9gJQjoRFbVrnIqqTbXc5WnHEcRpTGG2ToKU
iT6KmA5KOBu61sNQm9z6fWI1e3MyswktXI6SkOgRfjVnYAGQE9/+wsI/pp6D5Q7cvloDKbRE1sV3
lutu/TnXg4nPxulwxjudDMvMHH+AqgdYaeWK9c2zI2QTiSf36ExYKpdTnIJV0rLkTQ7da1ZbEApM
ZMJ+NHN8PItF6ZX7dKkZ67h6AgulBa9tC2L2knFs9pliL9vZXf1ZXlw4G88xx0fAY8WdHdefulie
J93UbvJO7/acq47w2Yf1odnX+kdMyMXHkqbjfdw7fHLc8VnYkGuBzD92RkIXknTNOxTSOdpWKqtg
GgWxh5JoCzgLmIvQOKA3w15azdeYL4w7e5lSZdMWeQ/ki08hA8y0SllKYv1CfEniempb82ZJF3HT
aGZ/V6QuOp5Kg7UzKCKE1mG8VZ49XHV2DbvBivSU4CDXQLvG/m4z9svobYpGcFygiEe645rHeRze
oloZ70cyii9a36vXLbyX7/lo43doyfvhWVmyy21mIz575pxetwCRjoo3emQTDbF81dOxvipYVYVl
avVXrO+UaGN2smh3GkfeVqGYZVuu6To4V5NJ3jYRpfHAsqreDyXxi3WaRCd17pdLl6B/9YZ4fOlF
1wC2kdJMj1M6TRZiGFWB9x+RlHu2JxyWOy/p5Z4uVzllJAg8MgbTgXiyjS1XHIiaM250x/PIE/5T
Gxp53df1sJt4EF6VmSxEUKN5BVGl0V4kHG47OJEaElMqC4Vgc2e4xPoAeqTMImuN8RHtSz51pNkC
FD0B5OQYNdTZwwSGABcJbwEZGONZpV93zrxYm9lrNDd0hWNyIGrjj0onSnfrKc2yjWvEY6bZECss
7GUveye9k4XWPPbaLJ9cMZvhMDGpXbI1KQEXycZUk2SlLmVOYNSjw/4yWpIPteh4DnUqcdZswVOB
RQe537DQpxBN6LS+hQntBvj19Ki2o3JtpR04odRojK2rGK2zKUm92TbSwatf6akndz3X7mckkulb
jSLxHaK58zHanZ1uVfwH0pfAL1lgVMJpN5FrVJ/syJs0aJNl7vfQbz+tZIpvZVYQFbqkskOfPyEK
rCoiOrELwkc2ERBiky3bG0WMWairdtQFXrza4xeEdeiYKyfZWL3ZuVd5T4iPYjrDM+BPYnKceMlu
VIAC6iYC93VTosnsNuBClEvCPtTnmS01kxnuKKb+aUrYa/0Onv7PcuQfliMkbrLy/dekL3jtXv8X
+dppN59fix//+7/+j3h9ey3+JM//+S1/zEHhqTOrZHkG4XWV4tMt/qHOd3/DvKYzUXLX5uxrKPCH
Ot9iE8IOhJ3JqtJyPBYnfyxJ1N90xpYMMMFvoiPztH9nDvrnUYuFt9YGHsBvgWWPjeRf5xKZVuum
NExl7ykKNtA0m4mk90z58Mt7cvuzq/s1E/HPrf7Pl1m7PcyBhur+t7nDokkyYpdB2cvFJPqtKubA
6FX3phgHCGZ//1p/ab/XPwlVpcHOB88B2gk+vl/HCnwWGR2LEe1nrfJuVLsdrm1LM47molJQk/2U
/MMLQjn5c/vNS3LMrxGBTK00+vB1cPjLJGPKpdVoThsRigpXEdJ31Z0qMno4ABTU8r7LU+OJQZ5B
gmwfDwZORbBEO7sa9XLXWHHvWwOqzE0/Ic6owQHvvWqi8J+9Vn0rp7Q9NZiAd00Ue7txjYcqMEr5
BA0T8tpqxUUwS9nRnnaPWmeXR29o660SFex75i7Fsp1ZZWCQGLSbG7U40P7PYcOD6qIr5vLDIxiI
KFqzfXLq+Frt55T6TJR+XwsA07qRXzPosF0/IdPnosu++FyMpbphT5096irQZGzmYms1Sbn2IoO/
2o32ahVRZi6NvnMhEmzaZh5DgFhYozpDXjlaV53b2h2JM8uNV5BGyl7YI8KmFg1kwx6J4LbJi1Dq
IJZ8l25RnHANThevWpJ+ozYjgoIWGZgq9fYlRYw85sGUANlqNs48xqN8QUJuzfKUlHW2dYCQEA0f
cZ37HLMqyASjKN/61qlfsj52vyF01++8WIU9P6rS+0AoW2cbzWsd9MD6XOUbJUvheg0uqdUsMJK3
HNGN5acs529AFLgE5ZpxdXJYX1/NfTk+ufNKpIzSNtB1wbWXLTHuiTSzblJDu+OJoPrRRJZy0nh2
SNhj+1I41bCtJrVDyYjzD5W2XXy0674OfP373GZ1EDPguoqxs2GiWaykCCVvTlJG4rrBg/DNxA9x
Mcp0OeFkAfwhJy0/2BAhFIgtGY5NpVLuTTuF7W+q5n4YSxkac5qfmIT0H+j+u7dcY7ASLvGC7VHp
Uu/IWwAzNrLfm074I66bcykop9nef2BFgC/JLDFSOricefzoSQVNRVSLnVIj010Ib/blNOKc0SG7
eBFlmVN3VxkDewN+QDyzOXSzV0bAEV/sEKTZG0FS2XMIlK+5i0ahn2zyYaxpHMG2u47Jpc3dM1n6
AG3K1FGJDT+mAiui1Srdda6Xy1s3AUDkk7XeagTkN0An9CBfuu6usTrFLzv3rmm8NOyt5VnpW+NM
gqMe6vMiz4qzLCHl3Xhfll7vx5o3bNGwXzAyfHNoqfR9mrsjtXpHKT+/l3YK6Csa+r7CEpATwYJc
uGbRu8gMRk5c5BZEiH4mFEw09nJyRzFPB+ExFiD1D5gcD3OFEOOnHFMpVNxJ7+XIxlSpmqBH4pA9
mEgoV5s8+HF3GB+cuUOqr0lMftYMyAJMfI4V08KksPEQrJY7oqpsByGkGbtbYkF160AlKNWA0dUM
7RFrEyzwuOjsLdnjS3w35BZfadTpEJ8ZifXJpioA0NzGthJDqKjtRiZXHiVWlZIXOVovep30LZyP
MlIAxLUkIzxl/ahQS02ckR/O6mPZJF3SKcccC0vf3ucFLPtmx8gpf1GsOr/3hiLd0btxDFeFY+0H
tRNPDvCSFki/Dhlw7G3jCF0NlyWQGIzHFqLCndUZxnHUo4YM08na64WiOiAS5xRG6doD6kmFFA19
O/+zE9lYaOd+fLf1ck1Q0EpSLHKS79adPaM3s2Tr3OMRq6VaHtMJpXpX9IijydOIuNldNv+NubZ2
zuBoW40ZccBYDxJPTd1bStWdNsoM8VQBifJ9avlvDVCM+4X5TbahMu/rgGjD4jIZZv1jteaR3oRW
bpuvDWYNy30JejsWmMDnsTq4qvBuhJXar4INTrIxxKBtI+kUF2XMHRBtbsHvptg0DLwZXfGpu614
MtSOPjZn0Re4S1Hdx0XCRI+YUPooLB4YYdGABV/P1v9Ugf9UBaJg+aUK+e9VYJu/lvJV/roPxzjJ
9/xRBnq/UYrYKqAz1Dau90sZ6MFa0Jjb26AMLMKwPWq0P8pATJp8C9s2MnURGf6qlTF+Qz/DV7tr
WbUiGv6dMhCm0J9LGA3pIt4KFaoZU3R+07VQ/KWEYe6pm7XemwdLuHiKLGU4g0IZdkuUTEcRN9ae
gykjrm4cZ2Ct0jlZudnEG3KxxrsK3smmJzXulWmBep1TEJ6XMqLZzcCUbWwSSoNYms45EZjs52xI
HwppiR0E9PQAS037XtURPLDMyY7UymE3y+aNExDLKBanlLJ0nNqN7OvlXa0ZOadRbOs8QHP9HtNH
fvRKUV5FjiF2CPk3zIjK6wrQLELviETFjPAtbZAjRsKCuQzWQQMjc+wci4YaZxOJ6Qbzm9hhCUPL
JmOIQ4496ZdJ6b2zk+bqtTan6vVsEHi2GSoDFTGWn51W6fGz5qXeWVPyW40At2v2aw+LOlcB2G1I
U43pKRQrtfFpzDODiGKVHmtDqftoertbb9ZIZshw7rEznOSmXVMmLaHWH+PIixitkZMmhFKUpVj+
iGEDIPuEGHAHQj7be7LrgtEccTM6s+Z3mt5/q9w0uun6ZLx0ZP+9e7ianlcAwiXO3XlvIGiHKESW
BU7dlOm5nm6biNGFOtnNW2H0UzCUsbOtBzHsHC3nz8BFB7u+FAwswOc1udl/KJ6xIcxj9g2vvtLL
+IDvZwr7FHZRjnUqkFZ0zVavOCiucoCtlQdxU1GcDG2za4ip/ow9SLUy61LmNea4QzIRHZhkFrca
4CGdQUGWH5OZ7IjQWLL+Cutr9hTPqffiNHYRZqldH6Oah3Q9jM2DF5np9YIG7ZrnHNE9PNHTb1Fn
ylNGSN29CSp2VyCT9TZjU4HyngT+jFwYxmWZnfQ6RiC1ZVUgxIaSxbkrWcrAwiLUIkilMZzsMVVv
vZZrpYo7O/KzxRTv/TTV58i2xR75sQFOmYKnqO30pXed9Jn4SO1cxrV1KVyx7Kdkns6qMhhX+mhV
+7av4hvCI+VDthgeakkpDoXSH+oyAgTtlZZ7JoBSfykRZl43kLRwHxI/kyGdLBi0S7EFc2TdiHq8
0hOA9gz+WWqoHXr9GBVf7zI4mCEHh3odOa+NMf4A6QQ7mRkjKPrCOlRkD2x/Bpg7pf5kmPk7/s06
9pXY1F8ct3yoBmN5QpY870DQqRfkIzYwZDyoR0uRqymACHrE/mTh+aNiN68yarNbBwQ0aXeG4b0j
ioO2NfBN8ZKKRzeFYDEY7M7gGhcw5fkQR8NID0RP2YFriuIegnr3Zri0LWxEWBlVJQEno32sxmZX
st/xqWoYbqUiyy94q8WdFYm9DQ3iaCMbPph5UQWyhuHbc1i+dJWXHhyrwETLxCdAmE72Uomjgoe9
+WOZGvIQ8wwEYzIzVq+t/NlRlenRKWvlUjPkJqynZtCC8l8PGlurbxWCk0ZWhlcNDUDmk9xsdVmx
i+SoXruuR+youAxRNDwr0VgFuW1ol0yNjT0ecpUBOtq3M1Gr7bvRgdal9A5GdXJ2WNincBBar4QJ
OM1nhmdNvcGxLPA0O3OFXXaObxZZ5TtlQk6zQXro+O0XjsldyUwg7sKe1QbksKpnYeR5wyOjJLp4
DH019QqEJ6w7KOYEguarSpmaayxoaqgBhcrYeAL4Ik2KSFqPSmp113grRwpP5zfKXJWII6mGlZpB
sF25U2IlUCGe9i7WSqWSX4CqJVa6S9opeeCAr7LKWr7aK9EqQ9dxq0qCMdAQQrwamGL67hcGS3eF
HRYYu5+8lZJFHlbyjVYuPWE+/e4tnb3nibj4cyaHs4xNJnrDmJ1kZpd+B8vjVPRme9utbK5MHZsn
JUrFWeZFHTIQJrt4pXkteJ1DayV85WOh7+2V+oWPqNoSfqH/WJy4vx4t6GDmFygMqbL5DDEnfex0
FjwbynpcKCtdrF85Y4zcR1/RYI9pK4WM3LeVQQKZTO1568vEWoJ57ognWAlmSFKBmU0r18xwAAYa
OesnTzEtkF0QuXdzbPS7Mp06vFpL/Sj6aJdqUIDylZ2WD1DUMAjQn85fcLV+5axZANfslbymQZw8
kn6Vfx8bPQ9GevLNoPG4TVdqm1z5bcyYJhY/Teu95DZ5HEU5qs+C/Ig9J1NyiDo9mAFI3C59przX
pkPQ7EqLK1ZunLYS5ODoR1taWXkRADof49ElK2hlziVf+DlgqmDcZ8XeGolDgPHcvJUSXp36ha7r
vzB2YiXaTcaoYT2kh9ClcmWVKszjDRG64JD7arQKPGhlr6acaKl6YWTU8uzPsvihtyhENrhGBbsl
w+suTdyIfYUHGkRkvcKqF9nCYnYit/n0IIUfBpHglJ5G5ZTqyALcsrhly5nvO6t/sVqcjpy1qG5d
OvO3vLNfrDR5VaP+k93pi1tNd6W2UMYvY83rNcWhLR3YNE36AL2oPtaJ47DjyfWnPBvLd2ZA0zfS
sV7cgZxPLnWM4gRgY9VP1f5YN2TrdTthT81iYyO0wEVs2H6zCE31qjNDwqSS0wRYNujHqXdvm66Z
7WdpRytg33D3Avey90JfoTO9YVrmR5W6wyRfL/jIagxbdcP6quYApfbyhkAjHGnb5HNcHN018RiO
qR5Q5OVXWjyXx75NnRdrtprvTI7j7BYGpLhyEnxSD4QXJNFOQEanr5jkuLCoijsr+yC/TiqPVgMP
n3HNEEG9VtK8OjRYjYJSUecdGcnldrDlN9rQkcDcWATqzCfZxea3iYj4PdEaDtbvjnUu/umttxpx
WQce09Y8sZ9mcKMqhMPkLKefFIeRILXIY7kkIkwImDvyBFHu2YLGJ2YMmo8Pbz4PdMvnlk/zCNl6
0yXp+Grm3nxsVzOjNBXwguWEf7Ffyy123hikLKO9StNDHm1ZI8xkfEXd3hUGoNoGW75ksOrPkYkF
k91t1ijxYTHj7tBHUXRswUIcOzU+2fD3sedq9YkBSBfMsdN87w0bd+Bkzbu0GdJtxvYwVGIMwC3L
83BEt0ySTZLzIItYnlp8zPterVnbCx1RBaT5T+gOlNF1XoM+Jx3I0D5YqtvuN6n2pSPfe9NBC/YY
NUCOYAQ2Ii3Ez3nlf5q4f2jiHPqkv2viALiUP9679L3vfu3jfn7b732co/3G8lFdXTFYvuDZ0Ef9
Ps53DCKxUCxCuGHGzKjb+1cfh3YZrhQ9mk0P97NZ+2Ocb6rwrxE24Emi96Iz/PfG+V9i219VVbBJ
V3PcKqF2LEB8fxHVWcD0PQ6aYQ+tRgv0JOW+WkqP2J/uebbzNxfh46auli4s+8mDWmPLzTTN+dFl
cw2JwH1wBzc/kuKWX0+9OA0uJm1HsSlLW5ilqsLhmw0erEdz4lQlKcI0CjXgtDQ2gAG8bU0cve/Z
vec7nn6powFNf8JBkpluHmoNtsWYecqGm2bwMwYzvsrzJchy+YwhmAcAhvwGYzoJcdmbrdRqIAq+
PNc4D6vBaQ/10D5rcIT8xSKIMlssJSwi50kZ1bvM0N6Glpe3rfpZVOkntxCDxoq1IdRyOAQMRfVy
NZ3XUxeqbfNsa5m36dYx76jw55Ux9K2pKNVgUCBZt+4BN1oXRpK3Bn9YGHeFsVmy/FPPFcIBbd7K
ym1loDb8UDHwFpiMQfkTeBtU9wAsWgaQAbBIAon1EQtQ60U6qfOJXu1xWNTbSnCA2o3N/5ubl9Ht
u3D9zozwbeQUPcNEYuo38cxbUAujC61OW3Bmi4sH4zEkBYfPJF6sK8ts+PVHQw/7hl/IIJQnUJf4
MZfg+iJnLQ+r8nMum2rfGK3uE/hDCZHPegx+IX6PhALntvUePJVewihFTTZlhsatIGWXjaSLmmmg
bUUF+hC5Uc4+gm7oK72xRtuxH13ePWOll46Wc3A15eHrImHv6Qaz2cigdrgOtNm4QJZI/Vb1HkY6
YV/P+QcZD5eBJbYfZ7l5oFPwtlrWy6CKi+noeBAThnq9ijq+VvWccyq1PGgqqYcEe2W+HcGpXnQu
rF4UtV9Y1pnr+XPycqoPnV9djOkbOzA++4V/Y6tNLK2mlMHYuZIBX8X3rFBD9uVuoDv1cq02uHJa
2T5/fd4F8bVQa7isupG0yjjhkiEPiI++obDo8U4fVS3+5CbnquYs37gJV6frcKlU670QN938KBL+
1XazN7KV+fxxRG6oK9Jzz9tFzs8DctsuHBvuEwdb8nFk4ned0JL4MKGenZwfaCNf5YbjYsKhf/56
M1ArAdFV+FJwRG8F26QwUp3mKHRphWjzal/kklBPmsm7Qma1r9cjfHNWcb7R1fV2KXR4lVifgwJE
U4BOht8hTuSVK5Vpx4hFOxlNBCIKEV+YO9yUtIqndCTDhZEEVxkzTZ/5fn7t6tyohspBgI5aUM7G
IiSd6pPdSHoZEuv8dXsR2bzsVY2Iz4mIt6CvGKOSJkNuTcHHbRKZdCRCvtxN1DDhoK23Ye5W/tdn
qxT8+eSinmzQCxwhXAJlTXgpSJuatTqf3+LkKEjRDu9oG/JwLoS3tY1EBKPC5fx1AaxXOLf4JTWX
cmfMHGPewP1tLh7+rfVj7nqED13LZcRsqQMGpkWvNXb3vYXV2V8wePsQocHSewanl5W+UbjxEWj5
J/2vQWvM3YNcI/XB72HsKrXoSPRYeQIYMJ2tydq5Y/amxCnbfWcsT1Gu52h+uCOwPgHfs7hPsa9r
pxmixtaxuchKmDQnEot59ZLji4QcBpEcDtpCQzyZiEEEscSQjE+RNg4+y1zbdzrVQIBmyU2jy/Yw
2tINnBLj8ZQWKqs59EKKiDkUyaQLI0BlAQBPbxf1+iUxPHe3kE27qzsOEzgjIEAb/uxo4FcY+zVr
x6mrPXo2/oG27OfZpHu4vL5u2iG1B2YJygM/O7lFVKQGrWVe9Hndd0Jt31j05zx2Ri6mZqq3knrR
zyuhBkmjlidkKtO5d0BWmhZvDYI80qt4i4njzoO84Ef2Gp8riTIQoKdOBgpG0I1YGyxHKNGtTjkf
2BWqTDdqPpGzbpyiz8IvKUuccp6Yiki3Wtu+u6pihaWixX7VOE9wDaowV5JbZezPqAQzbH1ufJzT
ia2CIpB/sOMhvknPR/YS5aQwXsfu+j23BMGqqOpMOyQmkuCiZWmzNz0jPoDGDsZLquoPVpyLQOI/
zK7nWPbkz6h8hIZKhPeGnBuirDK1IWysSrvbJDZtdsgUn4zikHAPmT+T3hNOLINlSLtcg75pQPXX
GPGUrqo+2Ha/m6la9ZvYmPJPtzGUBcUQuFl0K96E4Kpsq61X5JNXb1qlQT6atdzzGfKpIOZRFOia
G117Y7VADjegHZxzZGPOAaK6LPbdvHTKM1S+AcJoPIhTlHgGMU3I5Ah2nvMmPVuDrZNwyI5DuSuh
rqK1tR9+KcX+PwqCvyjcV+a6iYAfhbuj2oxx1vn1L/Np4Sn6YrJT3zvpTBeyJJ/ozFyOIPehJwCc
y4q7zky50v/+df+qJvh6XZNJDe206hjqX+opD00zWqe632vj12HHPWikxEePSk5Hmn/+/av9VUjw
9WoQntgFaJ6K+uPPfyVSXcVMl7Lfi5kLZK0EvJxBaMzg7eff9Z8m4B+aAIAELmKa/1nQc6jGP6t5
fn7D7/U/ITdfCArcSV/bmD8sjQTcrA4LOlRsaIxQuIz+sDQa6w4HnzNmxy/wtfkvKQ+1v4G2h/32
aib7MkL+G1BsNEB/3uGoK3IbQyObItZF9AF/Ub7QdHcDOX7uUW2K6UrJZE2Jp+d3k2HlHwXcgcPI
aNzxHWHF8YaZU342jKJ9ITtL1lSJUrnVYgeJQ1LPw61JGNlTvujYyxrkde8JNImY+TElgR+VPbKz
ZlribQ9YOIyYqz/NVjde+rY2WGXw9I2OSeaKj2GYrdPQ9O5TMlVZC2gYovOmo7Oag7KaCr8zxkPi
melhsAYRZonR9Bu79CxE44VBqIpmix9kViJMF8s586aBPPLGvOO+6NmiDnX02UE9u4mV4ToXwLHh
bKXZyxIZzasZxcO3CUaBr88y+VQMBt0bL7aahsmFgxhoIFV7mg15mzFmQ1DfkjHnteb86RSKcqnK
DAaNMxTxeVD06GCbtYOzmgA0RrSVYZ70JMszH5OP5qEV75PXpY5LlCyRDC28a0ChjXgijrVwd2gN
DaS2hS3uZy1JbnqrJ6eDbcA+HQERQexzj5jUhp1aTbURLNjJ7wviT9MdxAXhMP1NdKoltjzLJsG3
FQcQOr0P+ORT7RMW7qgAzYf+yvZaUi+ivDn2Uc6DT2r2im0gckOwo79q4Qxv0O/TVKhe7ZIix2ht
Gw1Ofzc4xepETap9rqjyLVEi8NUe44cKwJZd3zeCgTuGJwU5B8JDsCJoEJVVjqh9KRPdVaSYfukV
YwvpolhFjPaXnlH70jailWSdFK2SRzLIUD/GBUJIcn3amxJZgc9ABJ2kYcNbMr/Uk5DuuiOjdjSV
9iqvdNFZyi/FpfqlvlRWIebIs9Xkab0AUaOu697L1rCp0Mhof4r6KSN+qWzCxZsz6CulPbzWyN5v
7bEdgmpVgXpfglCijowtejFkolOqjTdLJ+PsqVFx1Q+XRSHiR4TaonQdi7EhvYO0nNwWOhs88cGn
q48mrVKb8t5OZpkoEgVOO1cp0CqIcedYNl5QsC/caGY3vIwWce0uLovH2OU1ohWJLZZ7U6JcB+Kh
WSzz2BLuo1JjEFhFxCZwh9KAMh6bMWdtZcEiBYJ068PmgfKZjxunJE0Ro10VSlBvVOxEhEBuW+tM
+qeUXJlNGxtFIHLtSu887bpSNab+lXkHuGHPjsI6LbUZ+TM0pHBSy3nPGJP3fd11FZuBdMagdFuu
QLNs1LNi4ZsJpOwhhAFc36bZ0h0RAsO/ymbnYEzeeOqNJQ3GpsgRuPV9h9hjaXBBNf1Rz/ribtZK
kwq2sq0d6TjdneIRv5RwY+bk3S2u8agpHANAOj+w7plBZtvJpkoz+aD0ujiLcXJ8WdJ/pZOl3dO9
cGq5BUm4njS9jQox2Ke4JrFujCGO6GaHDSO/NczyCXCu8ONlzVJEH5918R37rSQsKi3zo6Ys/SxV
8TtNUrj7drELOgF7fber8QEfG46yYfYOTkWKoi7sYefqmX4HykoGHE90HWZrsXwyi9CGR0SjYsr+
2vJyNWymbIKCZhHFKUzz2SElKGBQSHZvnSRHp++cB8dhGVuPtoCwH0vOFKfi7NikVqQwYp+w2kCj
Wm5I3eCdKxnpLgNnYx7X7r4iNmvfK152GjUFpHIsWRtE+tL7Xcn+bQSR78dp3pwLVu47py0QGbf6
K6uWGYhvOmwnljMby2u6sJDA+LkNy+QykpIZRgvzAB+1Cu+2bmTcqK7iseYDgch7bgwM7FloTD4b
wvKUWom8ySh1PwaVyQyTeIbXna6GqluXQWY6PTWtWzw3leveJl1cz3T9ZfecueSIW71yBnJW3mhD
D5pfxOoDGQACqp/ZvRABYN47zVReaLvjcNYadStqs78elo6BiWpKArdyBauOqwsO3STt71PTqI5u
Io1XQFkswI1mZADflNfw0yTaAku7YY9FjhKie+6qcb6PtYK1SqFo6Rk7SXdiOT2ckCpEezUBEgkd
Og8q0+XIFMSveUCtU7CXt6jvHXcDBNXxY878wMg6DG1gTpcjHNZkWwCuOae6iB6TchmB6deW/D4D
G2KhgYD9pBNWt5eom1jmadMb03NE8Ea9PBiDoft1lCE7B9YMGw/b2WMTj/qJCf54WsY1T10A4OB6
a5I7y+61ez0e9O2CZTKYR2YPvo1u7Fvd1PLWWICbJLJa+4v1tOeJPr2CZhUPRrIOSMDrTSHigxxx
gLn4GVflEYvWpetnmd3EraExRVQbG7kkXDnaXvV5VmD17KvJadNvpqVHZed3ld3zJMrR9t0sVQIp
DuxSEfYawci0y1PBiGtaPtxuIL08x1fXtima/MQw2b23LXvwOJn73agWDyP5BLs0B47LRRod+CgF
cealuBj13OHYc459rNSsaaGQfBV9/6mP/7E+djTqxr+pjz9ek+rX+Th8r/U7fi+QNU37DQcy/9FM
nuK2iQbq9yIZesBvgOA1a6XxfHF//iiRAQipWKbXHgvxEcXw/yuRtd9QumNqJvWJAxOL878jc6Ko
/kuJvP4ElV9rXayYQEb+0mCR/dQwcovss5WYyiFGF9BcsfIjTp5AORbsPP71IjfK46R6lGpQLCzv
DRzCj4S5zD3Jb4QJkgj7YHOnfMsdJb2irJs6nGMunHDqC85rIOpeFYDiBb2jiBXDk8T4rh7VsiH+
kGAxYRRXuZfK3TCw9jw7euI16FOEu01lUh4KHK++wxLUJ36GOq8QZrBKwbZJipkoBB15ydEhEjer
jtFJGHV9kr3e7WZ7aI5YtcaPRRPfTVCGH6Yn1RdBnN1Oxe77vS1y1Tetwj7YhnwlhUnj73WTGcGT
3iZXy5xMe7UmrpYPSjmXmRJNLPYHEppdoib91uNoaX2n7rViIGhZdP0GF1R2oySJ/m0A32X2JEqR
RsH4OE1UANJlddf1DRFynfoNhaP3OFnTfDOVsDFr3fs2Ta4dDuqM9HMoLmam4KPrW/2M7rk99PgY
Ka5TpAFDNR4sO0mvPUW8eh0VBe81O37G3FeUGIjfK2V4k1DTDnNkrRBbTfxgpd+GS+ZqPwwWL43v
yrbae3r6o+918oiBzD9bmss2mXg6oNy1G5NrJdzvut7zFHEIhZzc6luRFt8ahZcumxr0WjIOL1HH
6Mgwyio0AcL6Vr2qU5jnDSwBisHSmBB4qFqWybQ3kZrUh/WKfGwGksRdLUJEALUj3zt6T3I9G2Z2
xmw2WK+ibd6pg8G+siafgPIn1+I7M9fy23mWy000JhT5i9mcEpTecsNM0eJVjCr0HMxWZgY9lEeX
kd4z8RMnq6jnUzLbxjUP0Wxr87y4Hdum3ZZSTu8dyptyw7a4w2qr1J8erkYGSKOp7QqUC6d2idL9
ZJXy1EXuAkLWHuOPRBeKT5iLtU/gSMYbdtPOlYafrNqk3f9l70y620bSrP1fev2hDgIzFr0BZ4qU
SMoarA2OLNkIzIF5+PX9QFn5VWZ2n+qufS1yWFg2TYIR73Dvc139figmEtNrn7SzujDIeqzosEjM
a7pnc0SPG1TmZGxTM62mFZFFMbZk2W97adirVMvh3ZbU1Hd9jr4taLnbsVxXZb31h/EUV7woFGDq
iOCgeYrY2VCXUuL9Kru53Hhe5jMaSp1TbWufzmzrgSllwuwOqWBgYiswcJFBaDeVqbZuovsvcY/+
p6/dOxUW8SX3PLnNIlv/0TN625JS73ykVTgfyZ3oCR/s8QwPNbr8WrTDq19aJpd+SBiri0SCMBU/
WhXpMN2Vg0bsoOeFFB6kqat1vkilp86YL5SF5WausCI4zlis29E0Dg06nFsGrmPnZUP3bEu7vMZx
AY03wVvPniGK7zRlToFN0l2+8nz+Sg4FiB4Ymd+scneogrnuJ5qTPtmNLZqgmDC2p36s2HIMZK5L
Wyf+k3VRULdWeJZeUV8cbmIBEvwb1gnnBnB1X2NIfBg6HT/c6B7tjq91kJBNfojDfNh7g0NaU25o
GzGIhr2f8qZHxGjqTLFofDOMKnmLdVGtNSclu2eoB/ob3I2Hgn3N45hUBngwcLCj0s+o9Td6UQ7X
yKrqJc80WXF4EorX8XGXdiFXRR6bHAr0TJGJDmmuxKcYbOdeWVVxMERvHPKmA2krGorzQpEmy4e8
I56GmINYQWRVU0juh9k+zr6cfhKHyrIQLtt+AqZ7RWaVx3yKsl+bpiHxrNjpDtewWhPd3ga6Mbd3
sezGJ4wO1rZSRbRycGSc9bEgU7PkIPIjOazDlOhEs9TlfsJ1t9LGzN/UFgqlddLYzncuwXlv+b72
UyAvYDggyUlwrO5XEmrlvcWK8NYgLlspZH2LQ/k9mvNoU6E4WBtlT1vRNwjiyfWW3405ak91nt0a
ZLZH6SOEMusa7WUWtZe5sMstjPL5oovYf2iwBVRsMcJ5Y0VOjfSxjFeYpr11k3oEdrvS+ok2pMfh
M36gyliM7EtiQZgOclU7tnaSmlURL2APL2pk4m8JNd8cb/DXrVk6KBwl3w1adPDJMINFnI5neneN
Aws1yGDH1lua9azAXKbCIsSSMBNe9T7kkbVGxPaEwSMk0GUy9oyMaSyxzNqPcSxGCOUzC1M/u826
OFA96MxhTOFsoAfwAReG7a/duL8OgC5etNHOVzSRQEroUi5J1kxFoFEVP+uRUx19s3KPEStijxM0
9Pecm0QstPqpcTXzRszmhWKyxaOsZ3cdb9jK5tn7lkxGfgwxOvCVQHTmC1ZNMy5439NuKYp9Fl11
ydDeJEneKiIPuLnTgctus01DebvSvfCUpCrdlU7THULiOQnm1WmBFfkIfKHktsuJBYhalrrGmFWb
ET3cKSL5hasoHN5lrKud1uvO3dw37gcc6+wHaCA6ogaYuJnbj7NnPemTxXQe8siJMp0VdavNOw8n
9kI5758IW+2OtpO/J3PSHiQJbuiD4nLX40LZd3PG9GrUouZINgJ+bugetyYqystMrsDa4+YCKp9c
RYT+FPPycPK5lXEjiLB/EXGMRWvu7VOu4uRoxPa2NJMFwaE/pI71PGqIUXUvzzYxSbuBy57gG9RX
tetar3pQXkuQQKPMrV6FP7004giMpIS8wEZioKjfN+CLT9KyhjsEmdEr6GJoB01frtWcMQ4iJf6X
TZsicxp0KKDuI94qe9uKtF3x+pgzJea551TdoL59C9EEBWx05EOiyhNZuNN5dGi+cf4/AXMojlWC
0s4ilmsX46vfxmMavtXdNJIcG9dvo1Yw5fNhPpa90R/cIem2mdO8DYJzxddzsY2YHqRWlG+YN75r
nT2t68kkyttL5qNPR+2mZOyNLew1psYo0HJyU7MyWklPL1dSd7MnPPjFI0VVeldU3uJxEaEbxENK
y7SEmux8N1L3WWSBqzTVzhv1+jwwvVgXGO53AGwB5kgjOrlJwbHDQGUfkYSBMHFInEtFuvFBWpnY
jl4HdiQhjw6h+BsL7gQqQW2r3TCI+QE/dbJKbRDy5VwXW9sbxvfOY24WNNVMkZIik0IrHVVF4EyV
RYT3PH4U7KLfwNCyiZ+b9zwCFsEL+QWyvdomOYlp8D+0+jDhkVnlScpSc65TVpJVmuOoQ0sOstFI
EUayMBv6vJKkDkSfIelia4vWmCvNqVsGETpwljR5oO5dtbGO7NkAWqCHiht0CMVxAd6suITVWoKG
24empv/yXM8OWnQRQdcixC2dNtrgSCTwZOrIasrSqw2LgkgBfRrvwrDRV1VhJAedj/ptEY/ujTEM
N27RKdRwExztusH5HTHOW1dD1lkBWdTuayX1RaAAgD6IZ/3qIhgn7GmKknsxtOIDlWL2MI/MtRFM
ZCuTKdQ2LOasEI/eGJIpSxSPJ8uPGMY9/nZGVn7+Dd9UmlrH0Pbi9K4dPb/8Rt4C71oJ04g4V4Th
VMpBUjtiZkKZCbdfFUNir20/Tt31JKNirbVhwpQrmsafylHyc/B5hdQI9is/U75pETkrk9GrA5AI
zBSi90bQLl587HqvOleKX102Tvnd5JtnpqQl8CdqZ9AuuNGiydjFrq0QHaux+KxDnQFiPHoHJAIz
32A8R/du53ybUT4EVW07nxZ4Jkx97qzuQtsfNvbs17d62eEnTl4ftVyRATlIwktMBLZI5oZub2Wt
t5wGyPWq0mDMQgljDE2OTDlO906dWRs2F8adXjTWsdYBc8T4oyENSHK4nQmBBRGb6k5PVfk0xr31
gk6EERx5XkAuGqFhYNAzRhu8c7cBK+UqztqJaWz4ECXw4CGz+uQND3607hOmDauWpfwZF5uxQubX
rGvSUaqgsT2nY4itvAePWxhpz1h1B8bs1MiNKvLjmCfJt8jL2u8tpSc9EzpmkDjRI6O/Bm8nb3YI
VnWn+S3dl43z4V4LUX4GqCX7jdMpneCBpnoMw1xv12R0JuiQffuQNnVxayO/DqJKVM+1rMUripXq
tSij5zB39ZOFvCMO5gIlgWkohQHFR0rc9fqdC4T2sUfbWaxDAALuuRuldS1k9e7OdZYGah7himhS
h4c26Fz78RxhRwZV6zyk2ZS9JESVPnnJEDLvRIKM+ksYO1qh9imtO2Z9kO1WOMmjuyaPFGudqNgm
dcKXcCT3GepMa094gGtqncVotA6lPfyYqfqo+DVkCnU5TpfK9VKS1CHJ3OrIpxKr5roCi4RcpPE0
HA3u7B+GlEWRnOfkZCNJPuRYwO8zGCRQdxweJl37kXnl/MQSPbTZocMLCgitKIl5TCdk7UvElegH
YsNBZzxoUzmvs04RnWD02a1Y6iRz5rmqZwbGDBijIwFcoDGofFdx7Jd7mBgAbGnLSvrPpZAVdn2y
TYrruNDt5QSLiOGqBkgOTZzk1WvZIuV5EGnSmKgZQNSdK2RohKeWjUQXK50G6h0jkflTmwp9uAjs
L3uH/DR+w16bXtpiVOO3edAS7letpeFtL53emDCAuw5yN+k5Zj0Od7wltedtSceTzspsRIkb4v8B
GW6k1Wrj/RyNu1BzKzhO+fj8h/HP/7CZ/yt8DtATQkOMay5VGdOdZff5x9W8qkYy2Ewx3LOmttfk
NRFIabA3w3eied46jN6M3Nz1yQIctLeaVW9tKTaeG55VN2+aEilir+38OVmjJdj98xf3l4X6b6/N
MTDmOy7eO4Pl6x9fWy76Cnu6MdwrVd+7iloRk37/L7FW6Z94A4RlgaVhWaK7f30D7KQdaXr7gQmv
Hiz/OFq2Ldxy+/V3+fdI8n8dSXr6PxXuHhh9F2Xc/Hkq+fVDf59Kei7wYCS7nrD9RZq7TBh/X90L
9vMLBQNMB2RX+JD/WN0by+reBySO3peeepkmcpW18j//w3T+5juu68Hy/83Oafwrc0kwIH+eS6LW
ZWHv8z3yMYGiEV7mln+Qt8ROzPhGNPI4ApJgu6yQyC9r2jtVuYx6plFYQLkS/1GRnpKhLre5oPTe
s0eMlTSQezAQYQgsKHOO8+xaoKT6ckYsr+vjtYNmZu1wGk7aNfWT+qUqqKjRo5oR4qIwc1TQG01P
pUzIb5BhCTSCLtdnKyDI3jnBEna53GCNH2YxtxbrSBK26SZMsi/xpktEeGV4hNaFyczytOqHzxbw
g3u5X7cECm6iWSdYTSpYYqyqATNgLBws4+QbrYTJlDvnwcK2nffdrSHobes2guuYQg4ZGyje+FEl
yXQFbdbe15GR3/IEvdvGHUtNEhc9RnZQ2HpEt5eoW2YDO+K3r5iIlNM+Ghz/aMCPu+PYBe5u1Noi
syq3dmETattIIoPaARkqUIGQUIzWNV6yZb0Rm3X2KIwRWZe03qJ+Ug8sPf11MZvmpTOS+tCXpIBL
YZDHODfsIhx3o00gDkZksRfT1bJ7pFQ3W6emBffBoo/AT/lBGo/aWSz2YBQUODVygEwg56tbX3Oo
owyOozNlp3U/SJihtPJzd9KHTcUK/z5Udf4r6R1/i1h4AoMXeysGYc3NcPwPO4S4IUIRrhxNVgG8
SebO9vziW0h7ayaURB7ax34gmtMFivCY1I15Y1M73kGeHy5xo1dXlcofiWHKd7t0hjWXxh2jqWlt
L55/ByEINzkmuR7VxmNWpzkTr6y5hxAiVyDa8O/76bXOkvZeG1OScvjGPqUjyDurMcb7KW5Ioxtt
dII2r1Qbh4hdahh9mz0XBgwYbKODDV/SabPuxi2olLgzJdnQk959Zvz6h6izsqvbFxAapzH0b25s
q6uHaIIRWJgwfo/m+d7SGGkmihsl1cdyBwutuOkGT7TrdO3JSC3rbsqMQNWmtaV0b87laM7fmQPa
8Yb9voTVATZPWWlW0ez31rqC9bejcI+2WoW+gjj1oy6dc983lRsAysgClpnJyktG6q4iQwPQ8Ayu
R33Kgw42BjG27bPGjSCb+ebFk74N3TurXxTHVfE6DV1ykSZUqDZ7FmAv135m3ag9sg04649Gue4h
T8rnyUTZgrD3LXfrjBwyg8VeHhsIv5k+FcsnNX1qBKogEWlVMHf6i9X5JJ1PfrhXQ6+dB7DLm7BT
0RKr/Z3DsHkwMBJvCfcq0QlH9mGqGuvZcrRhNSZQP3Kir4inhMuZaEeXki0IY+M7FrBq07lAzjK3
Mih88eTEpxZlZoBMeNHe3BchLQRhIiTGW/maWS6Gz0HF23RgK29RCt3AIWdX5dnRoU94mye6sgOc
5vGaj9m8g1dKYh0X9o6AIuds1T2UG0RC9YSmec0AcrgOVvsMM0zba9WEuNgSsuALVjbWoD+ytoBh
uK4EffFlCgczJz/TvieU6geREDA5nNn/llAVbi3CdzEtxOEF+1X8wOr6vbAU05oqZ6oai3dH9XYb
yFpv3xos2zsdHxYpWplxx9KTFtyweaR1krl7Urqo72R2mTh2Azly3mVlXZYrt5je5g77Gg7RcNWj
hDjF0zi9EV2EMz6P9eqxqsfHQsfcjQI5fyhziYKh96lLL5EdioOp6InYllgUe5nd60EzJ+VBpX3I
1L1os0XG4t/axP1FMPmwioxRbMloJCbKRqhUoUmnrcKBn8PRJWy3g6pbdjbDfrXQdsXC3fWMNt9O
8gsbBnZzgYjJ35BiU1+0RwwRckll1KqPFCHEFEgLd/UG2IdBf1B7KE/Ru3r7tGMAchqt2rmOXNiP
aEP4iqQDjx6Tqt5+bURcH+WcE3KGJ9P+0fL0g3Trqog5rBa6VjA4yr1VBJvSJEDFOZaG7h2rKdS2
rZ8U0T6s2gO23uhBEtL76CGCcYMas8ZOogfDasly/bvCsrJB80G2YRzJd4+qH/6fV+NniNDPnCKz
RsDlfom55qELD72i0x3Mvu9hB8y4gDnafxWpRWkOZWo4t33TXCaEA/oaMxnNMwJphGSJ3RGbbo1z
96IvarOq1uPv3MkRbpK8OzeLKi3sbf+XTorFvJZZaN60Pu1fNHx39zmSNoD2rKkWlZv9JXiLv8Rv
3aKDg1UcIxDrD/mikUNyhlxu+pLO+dD62P2BjnzuFm0do6nsU0v0JDwStYa7BE7IcMVA5jxzj5Ce
+6XSY8WJcMt1VbgSqZDRoV40fSldjcVhRBq0nxb9ZXRpejCKS+0Sf4kCjS994JdSMFPoPfovAaEB
wOTgd1X6abVVelND8QhPx2M7xWN5ZGGVr0Uq+bIqgjse5i/JYDM03oQdlIXCZjJ8/awyOXy3h2n4
iWG8eoOq3W9jk/1lEPrMlYKxmrRjLZL+UticN9hLau3D0qfmYaoLhNPkgDX7zp1UvXe1Qb350ViA
3Z9D3PQCUeE6iRP0ZL6bJy+Y/iwr8EqzvWGt6XD7j2Z1j9E7O/Cdi2mxDR0pymTR4fPK/Y3p1vr3
0G9DC7qjniLm7jV7BzImvoW+0ncsslysAF2RBJUHkoHjmYGvLXo2TKnhnjCnV0chW2ftKBzfU78I
hAzmr26mCEnyamtT6eSVOQk2A1uitA5Eo66EJbcQFGz/lGl9l+NzLdv16Cbq0LhWDYwqK6Ax1knL
sDDqGrHqRuCr2HhUsWktOs9AJdX806GAOoc62yfTcH5YkfSfXFnk72XUlFh3M+C/HPEIy4iTKrXV
4KeciCxm9UPs6u7Zny33rbfrbK9QgkaE2tq4DeBfmD/cgT1xGwrz2W+lJDE7B//MyIfVJwTIch95
I/+bzl3q7RNTTjdyaap+NRpSvPc+FiIkd+qN7ry92n7LKiwZDf17h44Fd5U+dDxLetMFXuGKT79i
r7QJcyfSjl6ZhK+x3xZPqNGdZmuSJXvXNd1EX6lpEGprYD3AONNDEqUX/MiAGAr3PppQ+UmgZL2n
bXBXsVyaWv9qtb6Oy8CK1pGfs4bEDG48OBm1oYcAdocdy1aBXffWDx8kBdF5pYqeC2tyWcvlA8Nl
oZliWokmhnKbRdE9/FrQUcYMySIBnjFbdruelZltO13vToINoNPV+U+ZGIvOsXPcnw6UNxn0TQFt
2mnrpwhVwg/HKsMt4CPAH3yayPdVjcBJGmMKEMFMAZ6HNiOduI4SOE6plXwq3WfdQvNZBEqTGUeL
OZxL1kYvGZrcbwzI5E5fDCy1CLtTzU6HKWzqLOqv3F9FOjViPkRHb861ZlvUFSGMsY/QqzCi9LXx
XFSF7I3ZAsjYhk+rlOFs2IrOd6km1HFA/nHib5idDCuOP8I5brd53Lb7XFX9NvLN4lBlEbSVdH5R
EyvtlTBE/R6xoLmYVcVyDHjpbxkH/+6S/5cu2UBV80+FO0zqUO78GVX59x/6Xdxu/c0yhXBtg5AP
tOQLieh37Y5uotHBfGG7mEuXcI7/3yWbS2oXsRaLft1g/vJ7h2yCNbJtxqH8IcvP/WuAIps2XP3B
2CpQt2MY9ZcESEOY4q+kyhorWDE6ojouA621aWXblsTRLdh/78oBKmGI+xHuVHjVs71Ja6fTnsih
Tj7ZehklJletVgvhK/fjcAcg2cQGP1XZnRf5cXJpnaJ+678c85T0RylY4LSLn95fnPVk0sf5kfVA
unUW533bJ8Up+bLjF4sznyDoxaQ/iV0Esgx16WLhz7/s/P2Xtd/TJcDCdvH791/e/4lJBPG7AAGS
LzaA6fRstnzGyvF732rytasJm9lTQqbRVjUdwgZyYhFMbkk/0K1Vpy90a6KVSTId7jOJqMrdelU2
q/sSBBjBn2NTo/QvJu67fds4TAnRuFa6lh8L22J5izcsZB4CB22RKHucXegzQqRJLXrOKe9IXGVy
rw/rru9dsSJqRugfw5BBC9iknAYDvJ+isQmfZRwQpqu8q2c2FU5HZHBQeIbGxrT1LZbL0psrS6zt
RKEpTB2SedSqZsko3TTwkq6ck0+yjadFiNlCXbfXfVTGFpIk6pKdkY4hk7u81Q76gHSBvSp7BUTb
ASQ+yqBFMCU1rd9FtjIe2d12rC8aHRC1KIaryAZ76/hqendVkm7Y4mS4qSbJXJ0o7d7L0xN+YXNH
55AfWLx1O6qgit1wUZLM0mfdwevHldvJdJvnRbk2HRk92Ab3FjbHcQ0pI11bLQ60xIlK4KZ+eK1z
cIFhodGFpWHmLfpO9ZAlzhPU0+hqRlVzGWTvXjNKpe8yZwsTkYl5rJUcrzwPJQHsZfycNWN4yYyS
obVUmoHzroMHQWw2/U/s3vvYgp6lGk34Qo72oJFj2QbUR0wG3No8wb+DwZho8bwGS5pOz6piNcai
HxWSI4rHZkEEBWS84k6wk8ocV6zJ3HFVkgx6KGrDWYCCDZLNrmgPwzjXu4EO8RkEunnnzy5LHoFC
4BvZn82EGITme90hZf4lBsvJAtOdF+UzbvtNSmBkMBH0d6njmXX1YH9LKpeojc7CK22O7kmwYKGU
Bu5dBGHd9Q9dFBl3MP7KvWWhWm+Tic+6y1iCy8wpnnHEwfYPXfVjMOSLoPJYtRDLjnzS1JUKwsPU
KO88T9l4DRmCHAtrrDEjmvMrivQ8X8RExkdS1vqdNhfAoKrKdI+0PJgKE/Wz96twD+i12kjSYfgE
3eTRT73uFUl59kI2WPxiDm1sY4r0UnRhhY/Fhm+Yo7W0hy5x4747tNtYOYREIdrPvTjbJbU5wWwu
7OMwNv5Adm6aqICf1R5EskiA7RmxGfS4+FKEyXgkNX2sV2XErrIX+A+l7Y1sGFoWkRYN76YcOgXO
FB0x70uLYziTq0jTV4iKh2Op+8BeJ9t4tpA7PLRa/RTP9WOiNPdztEtGW5QMCLxt9AMEJas5+ebW
iXWX6xM08tYiFCRpQsQW0QH7n3ue0Izx1eiaxznzCJao9fLD6XRaSrAhFzP05x8EJbKpEQTqYHAB
ih4lkfUUScteORVIfbqhaloTAxadLUN031tbY0WUgatPczYxqRBIjcf6SCJK9N4g3P6ZDcyCmr46
GV3I7tAZxrXsO/PVwIW7NzWXWOtxGKaTMWLZtlJnoJ9sDY1vnCX1e1GN2rYuqbrY1nvllYkDxaFq
BUHH3Sjue4LtQsac6PyX6gdqvyHb8VYOFkEAaTSYjz2atx+wg0jx6OKOaALEWQxPQupZADnEmhMZ
/t4h3bjDBl8TloTdgl8KEfUSiYIhDDoZjLJMNc+uLwgoIPD23mXPPJELQ2ciTJK+2RDJQ5l7RJ2r
SRApIozyvomblEfULletPn5U3Hk3MTjTIdLCZsVvioo/CZsD8ev+rq2s8aS1C+cOQdYH7kj7V6lZ
n3BijBMr4qbFYptPLIFB9NcJK6xcS8/DKL2zb6bpSeqlk0BQ+JC6US270ZJmdnwq9foRhA28JlFT
L5OxQ3q4I7cx5EBqydm/MlopN5pjoGmyaOv2kSbvs7SPtlYXh+u6qMVLXNnWLkFOt+X7/pHgXb7h
RR5WkkSabxFMFRIQagpIkhQ2NcFw2dku2SvaTdGfy0KP9towEhvi5E67s8jHvPLk5mvkZEwqMb18
VnBq0MApkVH2WN5z5ITWkVc4rY1BLToyRQWfpXZ+QX9nbzMgvgdRtMZKBxO3Rp0QnzSwbhjNinLX
dmPHdH1svxt1LddsEDH8u+lb24gfSaWQ4nM9nuB5Rmgym0FeLK/ClAOaa03cLUZmc2x+CbNP0bhP
3WOiO/YGnHO9KSMv3VpeyVqx1sLHuBfNvaMj+Bx8yGRTE9cPfZSYYpOwHgdVZOTeSquldgAjXMcW
cfXF8KPWreyNHRtiIzIAPnOK8s0EZZCRqffGnOdnncbNgk1wgdWk2Pht/i+ELR5M7Or2fdzqBx1+
3LqPhbE12lhg9dGSDx/PBWen1HatjbTNasLsmrTAio0mibeqTapDR0ECUAJppQlGaeuOVF6gx+wd
usv+Ls5LNM/ZiF+rFZq21mnNVqMqe7rnpvho7QHIoEUT0kU0qpN09kNvViTFnGdrUPvCytNAV76x
LYX9Uenq2nVY8Iu4IAEimXcc0UQvmdqriMnwkRIWf5zOVBiZvsjCStZ59dXVm53fVLuZiQsYgXQA
NlLcPK1NjwTBR7Q0qMAq7JJgvQqkOFhtmjlbAkazs4nH7+Y34wCzqfP3cAZBh5lAV9PiMtWx3LY5
YKO51FArZdPV7zsBSDnNdk2rSqLRMLQAfabrl53YFVDzOIRdk0HuiOPB19xvLXlI+zkJyxWo0J9V
6GgbGw1iwBAuRzitbC6yVHIfANYeDIGnJp+qjavx+JUNYKSxL66O1ntcxuhxersTqG5Udxjz2t8z
DdNQLs/eMW+naxbbb2RMPP174/h/CUAVDn3oHxbN/433evffaa+//cg/OilCKV2X3bBNmcJn94dO
6gsGZOD5ZetnWTZN2+8+CLaCv3dP7Be5nBbfueksuQH/EhaIbfefuyeaJ9gTLqYHxzY96re/+B6q
sPWyJBqdu9xQnljRsIlh7Qimb8TXNJqi6CcVeGkBUth84X1ZTPgQa1uHxrKeW9wej9lv3UPzWy+h
zWNN3eOFHRSAziTVK3C/2o/0t14kr5mJD/ftb33KZLhYJK2GWXS0bRuQPqceLMwHt+21tWKXoSTR
JSviutxthmyW5VYVrZUxT4+aN8+cWFC/1KpClcnIYtGzzzsmCY1+KkaR2auECCjU0jXX5z6rvK66
4F1IH2uyDb832WwibsV5KHAa9Ym6o9eT4YZt3qtGPGzJHzE582b0M+LL2LfoBZqRgsC8MvYe0qpw
vleuOyBsKIc3ZEXY7uzW3ZbdhIIIGU4bJL1B+V2aErxFW2pql855dkjQ1745jV29Go1plIEoY/+j
9L2PbFzis8jkQb+eTwf+FZ57oNcPsR3re9/nfG+TBQ4KUIVfY/rVtUsKOaz0adLX7UC0csDw2s+B
p5T4wqzQmYJB2P2eUPv80jFEJAMkZxYFXXrHNpizqzEmsmuSqg5wnY0agyQt3sssiT95HuxrkuI9
2PSloT0gsWRRajs1msxRnHCMF9/k7OJD9rrygs/QXfWohTAFEyF5tuzeeNEIRrUCpzLMh9KKurWv
8AznLpsrrpz5LkP906/jDsyFMIpuoy2WsAFvydYczHkP0XZENRhW85s25WpLxaztkAnNB0KuAf7m
hnuQaBcfufPC+06rylOpRV2+s+g3H8ZudnqB1LG3WsPBf/v3/7JDsnp51uxFCQWEgzEfNU7vW0V9
JFsqGopjDsEzK9fkLlWJv2UzzL0h0D+hovzqcsFW0fL++0T9v52o6Cf+6YlKqEr3kU5/0nA4Xz/0
u4YDKxjVMkrv3ydNf59Nef7fbJeT1DfQTXi2WPQ3vwO0/b8J5mICexnkEFKdOYf/ccJCduBctAXy
DoRazr+i4PjKb/7DeAq4G1A4Ax43+DWuAuMvB6wJaaj25jA69gLb5wobnHsdRDTzjBctsEDXP/b6
j4Sy9qAqdM5szDz/1pd9u2c53+/MSlQ7HamrvvrD2/g/yLOYPvz57Oel8ZfjJsJeB1ZE/2vo69gA
gUxh0x3cHgnnA7MD/cGbHc56Dkk7DURXPsbC0qxNXIeAHE02t6pHiYtrPPwkV0BcG2F7Vb1Rk5u7
L1SP0T3bwqHlwG7E91yy54Dg2at5iyNZ89aZnaALB/HtNRri7Vbz9kMazmtLTwskH/TqFiuVEjtd
/SSnPsI/quXgUn07q1gON9m0tlw07wGlmH/06k5sSghCmxF+E6e7JI3MHzzzMgune/JLIN40qXB4
OMGzKOiGBJz1lOs3KzRLFJoWOs0VoxVqZg9FqNj2oSGzI46GLN1iA4L+nKCRuRaAyvCaDlSN4fMY
RtqOqUV9rKJE7DrI4h+xLusHP0d0Q48MZbM8KtT+31yIrij3xmnnNl2LtFj29PDAdWJ35sSl/3Lu
K8ucTkUkt1qMSyCgZCxvmuV/180EbBhBaeUaHKd8JZ9XuYHe2cNZi0rtyiaFNb4LEHszxP14itwZ
8myUPdQTk65x9gu0rYMjoq2XahaOAWTWvqL7HHFaztzMeuzcdC9Vtx5l/ioPvfxi98xwYIDVIj2j
WGjMpyRiGTEKLX6Y52qD29/YVn42kKynj0EhmeOPDuUq6sFiq9xWpivBgHXV4ADdMEUR+9EM1QaB
phaYM8OTERfhARjDsBJV5Fx516s77FD1NnEz/cg0xodk63jMWcl+WYeFnr3SnzffShf3fzUwoiYr
TlOPhB7OyGiM8WT2uvsZudLZsjuqNqDbMfFAlV1lU19vjLhs8drJ3trO1cASD76mfE957APTqMcV
AZpsbTn1b7qLTg+dYH9nD023YaHn76wKZhlOCvLTBqxHc0EqnWzzmu0NeXIRrQCPdE2E4HbApz2t
GGc6rza/yWL74S71/G6DyFm8GxFcaVJKp59GFYXnilX+2hvH/2LvTLbjVrIs+yv1A6iF1gyooTd0
uLNvREmcYJEUhb43tF9fG4yXWZSTSaaipjkIrRXvPdEIwGAwu/ecfRofVUE/rBUYh598iWekMjIy
9mYvkmZTDtYEjVpRqyW00jTRsjpt667MOpeA+jxOzFBNvWkDKjCcOYAG2h24eARTsKzU3hsb49Sr
HJQNI/dx3yPpbVe5kUVnYSqKU7r03D2oo6S/9gsQpMfnRvkZtJgb2M+0swaE1NnQoDKtijMvQ/G9
quY6PXecJDgB1IxjxyXYh/hKd4kPYb/R7wAPWFiVlDdcy4IG006mpdinNLK8aJifZD+PkMVae+8J
+G5QQQCtVAbWJ1bC4SfxKW6zqlyBXTAP52I5VzUp/ShcJxNnn0Y+FIH0uo2DNgKNMC6A/sLKkWaM
Bq3CFV44KndGr6L8bMnNNVfe1Pf7MhSlQ/s0A/iS4GNAsVWKZtXHoXnZZvZwLRpO4Ciko35EqdJm
lzApMUOYbgQWr+xLykZsNPpNBfjhQrAcnOYRemRkPFl+z0aovok7S5XbMTPpr9ZDfabVChCetGr9
MnaT8g5InpZtjC62Nzr48jPBHMWhYUzRoZ8dTBxmFF3F5pB+q3KDMFYHY0w4dchkqgHTKQVWb+W0
afpMODHNjNiOkajQqxBXbTxl2o8l+BV9DhE2NyaEsngrdbxVyPIb0ZzYeu69NLNVH6bcGH5igUKZ
Mhn9jaH62ocfsZk1oSEgJ5jV180ELYmqI/s08npCkoa+uXUsqvGrwBDRteGY5veSsJYbOY254bdN
G14hgq0QC04qJRRSRu1DOen4MG30EM6uWbKDAtGlj1Ht1Qbd8LE/V/iKsA1g4Is4zLvI7VJwBFSs
F2i406NlAWCp+t+s796Np0XDSS3x2gjNY4jQ0+cztCbWSTJZyb5JzXFbDw4CJCqk+0SmwQ/0FAZ/
MOlY53nJSXlJVxNBBNTjiGle49cx6TI7NaXmkA7RSk5mRN2hpZMEGw2oQA/84VS5Qrw+Nl9zI2qh
DcXDzuIie0Nu20g8JxatkMG1gdXVo3Ufo7LaJxwWrjxSVhk1fzahRjIRndS6pIB7BqGcJcfJzsLJ
DZ5p0+89ybEfj91ItFCubVwdB3NV2cnF5GDQtjk48Bfm0bwseNGpmsbucIEUU19jSDY3eTQhD2z4
I3Z17SEZ0vq6wdp3CvvOztZtFRU/bQcUXG9l7Sk+dblp0I7sln3JU6al5TOz1KFiR+4BS0cie3c7
RUF01uI3hGvuQky2XOpqKwe4t0VzGxnptps0VI4DBQfrZKJVgqIfbdm9SJQqtrWo0yckkyHcEw/1
PLSTkA5F0mrTDPFY5ThFIzlwliYJYQfustfW2BFI7EJ3ec8WjseFf8pO+ktNt9ObSRe3tHucXZLk
mKssu5EzaTuRdd7GhDGulmP7ZZAWNiTzqHyYgDqfqE7LN6XSeV547qaSlyUpHiwkXPzMuP9lGkW6
hTZkLx/RJj9369Y4a1nOeIvaiZLNjMdrxb7LpF7oYtmgnG6mj1C+fraaQSr0ZNBTGBKvOtB50uSK
t06DN4QAMYJrHQwEZZV1foM3W12Ui06VJMD4dnwVry46DPp+i6a1a9ub0Bv4WKOkP8fmG23GklcM
bDlt1I03tm2LSyumeebkNi6CRT0LKVo+U6Cun1yvroBjzJp3kDYlSDaYDiZ2lIHednoV5TaLPtd9
leoC1qdd+CrgreIM6eOozZIDfpL0ZzXJYTh2XqW/zasMmO1J8918FQcDoEcojGYBJd6rfFh/lRJ7
i6q4Txq+BLT5i9rHGG2PJLsGES4ZhFRI7zLLvR0XlTI0RQTL9qJddpuUhRZaIA62UmTJeRNN6UhJ
WeYXCfnv943p1TeGNciHOnATnJMhp2lKbOh8DPIm3FLW5OO1DQooLcx1CMPGzCejllG3i/PKuDIR
eEE/r7C+hp3ExV7odrzO9FDfV26S6eui7EGEW53QN2NXR5Y6Fe5kQsP6n2Pdf+dYh1BgITH+17SQ
i5fhf52/jPHzH8iQf/7aPwc741VbgOJ8qVEJtPGc3/5TdgAaxLGETrT5v859/+9ot8gOLDQBHG8o
JVgLCfs/jnbG/0Ynxv4RGYN8VSv8zdHOWTwib452OoU4m/MNXXHHgDP6qt1/o82vEzsDzFgkZ40J
qP/RLm2KXQVZ1fZWjzzaeKwJzZBMfmyVba7tSzOqnIbDjASMMyARIitg+tVY1CzWml45yGsJwzwd
UYy/1E0m0X+Dep1rv1ChwHSJ53KY7FsNIYPbIbnrTLNqkTEsEld9CiGrbFMcUJF3qceakuixu96w
tliDmmq6tTi8oDnGmwX5wxoyWLOzrdFPazgA4U+L3UXgi+Z6Zfa5g/SWmBagS8Rz9xAu3NsIn1U5
QLVzLR2tdm4rWvxJUeXtXQueE+NOYluZTodHqpkwi6p3TQSKOiLR0xhDeLflAPCMabI5kXU1XTlm
Vsj1PA0Jf1VM2vxQQfOLz//nBfzvvICw6pb5+F+/gOePcfHyR1HlX3/jn3dPUGe2BAYzy1w8MG8l
P6DuqRlImwLJEk4rkfb8R50aN43j0mWVNE7cJTf2P189G5mQs9S9CUHltTExsvwF0pIh3r55QF8J
jQUMRKFmqaoch5JNHpwhkAqzjzpw8mienOOPfnM3PiqPvBuC6joqJYO6KkWg17rOm5c7GLpMC034
z31goVt0yfUDXyC4pf95z/+NUZYLfTMKjLxxdCJGkcVDqz2U44tyvqrzfHEhSwfgzRAyLm0+dgzR
zXTFrqeY+NWnz6/iqIlgu5g7F3ubZxNT4KJW/XMIwbEHp57b+AMN0FWvwTyJq/I6J98RnFL+d9a9
f0bzDEt3UZaJ16SDtxcEKUixMW78qcTho7f8Eedy3GZh9U+s4fP4f8IXatLZhNjks3ji5cKWIGZv
MR859nGFTG8JBDBHgwuL3PBuTEBghElvnOsKN8fn93Axcr35mLxelWFiRaNe+RqI/Oc9xJGsT5gl
G79oiu4sJWYBZzOBIME4j6s6HPMdRLfpb+cG17eI5izLtakPekcPDq8Y7RXsOP6Ez2OFTxdvLJlL
5I/yx+fX967YuAxlojYDOaQLZGd/Xl9qadVcVVrjIyIHBJEF+Fm12k32qUkpCR9UfYXagbzYbI7O
u2wcvxj/6GP9en9NtgX2YvJjaVr+/ZtZA6a6ivQ0bH03J5ZOFFygqIdvn1/kchHHD9EymZgY9lgi
pfnnIKNRKmTEZuMrVRs7OUT4rkMiYi8ykzCEeYKT2eO+2ZaYRk4+H/qj+WOZwjGhQxuecbwZYXsy
GmiBG58D4LStLAcmYKIhRpeavjiWQnw6U4RU9/Nh2ZO9f/sps9hcrMlHwTCOrbRtplVJ2NeN72hF
81xKgS0t1skckAOrjhOk2Q0NK4D3pFodkOB1J2Nr8QiS0dhNYz/s4qpp7s1otgz85W2yadi74KDp
HcQ9I7SRhg5/ieloY6mxx5sVoJjAuRW9ItzvptQdOcLI5LQVvcSNUj3kbrVJXLfdZqXR+x0ONKpl
EaYl9oabVJPROayqiTysrqT9j1pHNF2yj/RMnuoUwH9qOdhU1FVTROSDJk4psFHc07V2G2lOf6pC
zDKrdMRiQxW2I70on7+hbs42UYXqI5H1szBzeQjiHAqBVvebVs60pcz2zE5N9W0sJvt6oEGK3FRm
2xLe2t7OkV5lnWGfAOThSDZWxrmrI4KBSDLCnhv7G0sqfkjqqjM5J4i9EJ9MlFxa4zwIaJeVJJOt
w7KLroOkH549lU/X/WxBqhDByDQgs2CH8O9lKETwI6qw7m3A6szfxMAGfDPMxkvTjFqG1MZWvzUk
RBH70UzdA0aDgDUKZV/31FphT3CDHRvQA1oytcoVoQhicgSVqkBhOglgwMcLAyUAwwiCGNgCW14l
ORQn2gUKsBfVclAeJtX9Subxmz2bLx4ul58kYEHQ6bT4hyI0ea+TSZ6umogXqRjI51Nl462ioZ79
pGbFSLKKh+AEeOg6nZ+Xj/weySjTQ+457X28TH24DPI0py9wXuVDsLWchno9h2T4pWZChIvVb8gK
a2CIuPqOCit7Xj44IYnUU7B1sT0ka7Rt4cEB9u7TU2AAc4ZtXycodXI39RMn6W/Tcu5uFSzO9QzU
gYnhxs51FlJygJNAfg5rLxXZstv2ZMBeuh63E96ZERCuUZkbk23ThRrgd+0TU+QnVUaLE49LjGGz
awLjhgpteD2FsX6bFF06Iq+LnUszM5JdFIb6zrCb4CmQnKGYJVpwYQ4efq4UfFy3lN9wYAWBfUks
NBFvxMWsMf3YB7wx9VmtSePGIF1vjxBWXAWape2oFllX0sjDs8F2oEfU87WinMfBwOl1v4tqYe7r
hujprhuBqaI1Dp4UcUC0FoZSYb3ptF05Re5vO0nd3/gO1brV2uG0AY/+FJGftA272jbIt3L1rdYq
Dyext9yPAHjtxpjHX1ndcifbfiSfKKx032iNyc9xaJ/hp7DvdNSX22AiI4bBHGPncvrZOdSqf7hm
0FMddqJrPa915E1geBfxFtAKAFHWKgfm/2ykkKNrZDYXWLSGxwZY33nRhd4l9WPrLvMU6Ddq7NoW
u7VzOpjhdIV8i3CXqnGvcGYUjxOIiutmmsarMYnUxQiti+RpOZ23teecppVV7Iza6ddwSMVtRWUT
QdA0+/WguSRm6CYD1MC6IzybeF2aWSdjaNaDVK4KIZwNsu2SNtRAHlgsVL6KiAzECNgnv5xZtD5u
o5Y4irzdMTWczcix9KSaqnanyiHMN20VtxiWI+pzul2fZoOgjBqVdXQ3mzklLOhL/EwniMQm8RBX
mLKYD/y24Z1plPMBBXR9SotuWmdOENfrRBSQOJw88fac8CA70afY4I7x9g4kyxMlxhJk69IOi9IY
4ZuAhLJ2SXM54YBA4MnUNHut0TMuo3anE6pC2lYGXUBfBqbKGs8Y92GEHkT6kjteFWwCnoZaKZax
Pr3OStsFaQQEUrEKPOBImwEvSenjKe5fUGPMJ2ZI8D1pKiSclzGaanx/1WOblsYTXRMkyBma/t+t
12X3E3KuS/rB6eH1PzcL4dzShQFINIa5ST1WDpfDnIyXmNHId3HTctoyh2furkJKaoQYzV6HjCEM
sXVoSb3osKuR+pAp/SlNVfsd3me76R2A3yu7sbRtTHvjHENggp88NG/sYgx+JnZU3vfkDe+U1xU7
x5mDbTwbOt/qBcdc695aH7v0IMrukSa12rtSuBzFO6A+5Cvpy+c9ZfFs+gtP6dw+giY1+ghefC5S
yuqGBgoGZXU5+qXmURR2K8PaUw8GB6y7fX6ASDOmAKSFQtq45O4ojvDNSh/F7AMNErcGLaQfqu1n
0nAQ5KwqpMqgLN2C/YzQ0L1VHcPC3g0O40zqhYE4GwNhrd3hGx0GHHQ8etdCm1NKq9l3mRX98gjJ
OKSI3W/zRjinAUB1YoRg59AOo8YM/tTdcRBt8LRq6f3g0XsrilrcevUijbMbb+1SV96FwFHXzfKx
a1GYr7REjleDALdiGUT2lF5LITCAZGzhCH408hqrdMUEp8ibHmZm9FrqNhxrWy9eEr7he7PVKV6k
Yr5nIoVXItLCS5V0HlZhrGHCbj04YFWxI8RK/FCcRRWyXxO06lCwFW+hWu3MQBuvlEpnYPB6/9KT
dPItX8yUs1KJsVkimf71nFI1Br8nnV92tK3hRLcr48JB0XIXgjq+ojkxHeAqIoJxxvhn0bXutVf2
uLDp+H63usn+3jea/T1xqumCL5U4iepI20zQ1zZaZUe+xOV/Tupqc4OtrdiaDTolPF/jxetdV04e
bcrWdS+JnTzR0bby4WuTU5TKBi51RDsFVrt1yUQ8QQsOGKiOim3hAYvLJ0UJqc7htCE45SWWBCx2
5pRdBq4R7g3aD9gzlrk8u0SQkWnqsq9w7dPZjccL9J7BNs9kuDYg3NcrxynSSyJt8j1+WfHDIx13
pwKd6FQ35mMIWoLHP9fzedqW87lB54Ten2cBzZrSiCXQMG7IgHzCujBesChMe+KMi0vZzDPODYei
GCL/6R5/vwP7YSZFYIZQfUJmNcZJSP+rLpXJJVwC6u6WmR7sLndOk2GmSy8HbRs01XhZy5ZPN7ZI
kP51icdgnHPCqlGVBdgaDTygfJv6PbpcMBqB3Vbng4LitS5kUd515VicdCw47IFIbTxFhKIua3oJ
66Yj/yiMshnhPA45RJ/DiWUaOGMAz2l3ra6D7Kcnxo7ZJigjQ/+71sOWVxO4D3FvbQwX3u0BZVHw
L3bKKLJ7vWM65dXMttqLjSc9tKdzO0esYA+D/jRRIe1ILSjJx0LEe4haXsyY9t1hHof5ukmlPIjB
nraumhq4nDDAaF/0VU0bVVCfV33JSldgV77Wxcg7r1lZyYGU/3OH3SBUK4/G+lmnNAD5/KdXiUVP
ZVXOOCVaI7F3MZmbe5ojAFLh9yxXdCmj0VxDrYoujDk223UX57e4GFFEu0mxnatX0XEJwthyJvNh
KiYXKGJR34I7h6WUxtppGPRXHXqTFRiwiP6L9uLWqO4Mu/hhdZmxyhLsClxGusn0kpXTCSk4um4z
bHEWmLsgiMnxZl9yCgiq6Qi/0OWWHWJ0qGbgkSqarswqLkkOE/mzLLTndnYuR7O1TsxxyJd9W72n
dwU1Yo7vhjKa142rhT6rFURDrV8bOjC+MOB4hzvkh1aQxYBmr6TV3dbBxh3wtKRWoza6i3EJy6tN
zFfF9dIntdlVmaDfAOKfjxUQpCIK16jni60gQzRGR9h3qPaS6CHsesdPETjioemAg4H5LG8rW5gz
PVMdVnxuRqdRIqqrokirH1qYErNoTjmdq6p7rnopbqXR0KnJXJJyMYvPgBu9dGdnUedrEVIYMvZq
Gzl7M18RzN3cVpDWtn2Oq3qNbIEkrVmI7ShhPwcNvMYMSNNJX6dU4/QsPqCLmbqVoQC+NHN+CrvK
8hGxOF6zGcrQGtDydWOanrbFE9t74+fIcfzc8DqlrxsT0G1fJ6g2zbIbroIZgb6aIm+XaFF7otyO
VzHPMbumNIXpoTU8xQ29wSc7susB+9U8XdqGSq4LAsVOqMs3P0XD/goVS2ReTK6nfiKnkQd4YcX3
YJJ6gKmrs+715QspjLwC5exG/lgU3WkUu/Z5lLfqO8oPxycNYDgQkdOfQo5Mn5WdBPhfDR4ubKDg
qpdV/itvCVyBFGw/wk0uafui2jkYaA7PGsUJXGgcsHFXFzZn3Rbh46Qp+5tVyHybBo6RrmJ6rhel
Nr2kvXR/mKUstgAVwbmERAxC1k7WSY91gz3ezKcwguu56kCgbMTUsJIlWeKDOAEpQ1oWj5ev7WHi
VIHX2ZqRgrpAgap5Q5vzjrizHyOB9gAtEzqoaI5BrE0cio3qe2MlFu5j8hFXui1r5BbsjHelJ/I7
3BblmZozkxTMgK3UNsynIKR7nFZuB+ekJXbQ57gktJdJgapYDeReGJ1w75UGL5Jzp7vjFDOsTC0O
vmWWps74KGbo6pvkcTSs8ltSp/WPqgOKs6s0uqyrOKjjFAWMA7ktxdLOYUoV1xhWh2LdQht8wNNJ
q7aj1XLoze4FN8Sw6qjsnpGmWJxa7Gyfi0oXSEmhlwgtvZjLHu1Ma2nZTqWyXg88qrO0h6exop2q
LigEhhcYsMSKFk/SApF26vMGK8m6bRLzhvf/F+kZCAH4pnmrjr7wygoUiM+y7a5S9IDo/7Pofmxa
iw8Xsl2jyIPrtrLKJ8pgD3bSDg/2NN7OndnaJ1LQ0dWKwdglNfGDqtIsuCELxWKxjK2jqG6gBeH6
XONbA9fd6ajpeigezHhUCaW9wwMhIdgIgIlg91DF5h5n08QMn1D40ZJiJaR5ryEFC0d5x1GH7wkG
94eFDripQu+7PQJY1SvYffwU0u3HWt3asf1LZi5OFIpaT+EcAOROBzfmvk3JuQdRYwcchztGYscO
KRz4C83jpliB/C77yL6LexDdSRfzwjYeQoKCPRVmD+/EgZigrMi84gxyz4KcXo7VLA51LbBrDUps
q6wIHksvnddZM7iUCa3kQowBOiwHovPKBAvoo16s12E/FDdE3UOtMDXqzbnaK3fKr4NYE1ey1kP0
eMK8gOls/TZCjLRlMlTbposB+IEnviwc+luZk0LwrxIPojOUCK37mWB7CaK03eUst9u+giY6q1G/
DoJOkImDbrhUabmbUFTcKlbcVQdueuthn9s1WXcXdrCNRqmLgxWW004NzUPkFdJPQNuuBzaC8Dik
5sMo7M/YyuEytEmSasM6Zf9LGmunkj7eZKp6suqk+tm6CqIGdMcofSoJX9VPjaoLTt1hcVdq8cBk
a827ztTGaQ1kz/Eu4gwcFqnGNaBMqwHafFIXlJHxiTXeRTE12V2Re0AjnMnbRXGLoJ4S1p0w25dx
BN2vo5xeN7XVHPR5eJYOpwaHmGrMUw6HpLqncQi4kBRbD4NSa/ga2rQD77/zQ+biPg/ZG9sBAVbs
CrMN5Y7n1oy7DSrLhdrP93UaBr8bxaPkCDIChsE6eM0eSlA5o0ykda7xbHvZcGovgZSitiikpGRB
hYHh954W/I6E5VzhQDCv29H7XY+2dh/y6n0zTYlLy2lL8PleMwYb6CgSO6VT7nRv7BADEjiA0aAH
I0EF4PNC6PsqKDZ7Gynt0pxCmkHr62192WpJVyYMHeZInWQHchC+EaEz+6HgdOtJCvmfD7c0ht5V
mmm26DaWe/e12f52uLCpdQN7AsO1yrkDiLHjBIAIKpD6F+0WY1Eovx+KjDG24XRc9CMFszfP/xS1
xdwNz+1rkX4Kul9k+4wrjQTMc+pKNLPdWX+MQED4CtT9v1G9J2GUfrdtEWH9rnsgLUWrXW98S4b2
tYNO7bwKqZP+/U3lES41bJ3G52ul+02PwB4Du7NzejCv7ZAetNcadsoInpiM3M+H+qgdYevQtGyL
0hzI3T+nSzp2Bfrigc4S+R54E8sH4ZYP/39jHHV3AHOYgre18Q1Tnc9Q3203v/58iA8nB/MPYS5T
0ZHvJgdmwaExVeNXfMDOw043DyYeofXcD/EP/PdMyaLXl4gg1JMW8hsQX1+1dt6/etbCGSUE1NbB
QBw3IGyn6iyt9AipM1BCKBS/S/JuDSoHqyKG2GLz+UW/f3aMJ8GisZiiMTmOHK3ZW7k4yms/LyCs
2mK6RrQrv1hP3r/gyCgW0wL1nYVPedRK8kIDfQWsOZ9wJwTVFbz+surPZEJB8/PL+WAkLgJMKwI0
Z8F1/DkVIarH8zS5pc/Shr9Va09hGN1VTXL/+TgfPCZD2tgheFasXAs08+2SJSryc7xGlv4c69sm
e9TcDGRusY7r4PD5SO+dDS42ijdDHTUbOagK8EAM1fUe1bvChl01SKVWI2bNbd0X87eJLLYd0qIA
iodNiU/HE/ZTsG/dqhn0UkILaGe2nKVz+M451eM5PThuUuEOGAkIGqL5PMjYDJI9AYYgpGTM5kpt
M1Ml6iD7bLwYyo4y1tSJbM1ZGyGxiOcvLhS33/HaTCuT4j4+Fgdz+HHXj2g5zfLI3PbnNlLfPbQ2
FwC8bwAKx4/53BGDlUE6brLgZzMCDJHpxMFpJOZHEMnn0J4xFhuz2X3LyWRYK4Gvu8xhLQFKCDhd
5mVab9t0oOgQA1QLmsRC9z6UKA57Ux4gSXTrEd2TT4Nr2CjlEgU/psmGc7w8SwFg8IARB46s1xsv
HNazDMeNzdfH426Ziw9/bvUniVjyi4/WB3PN9GhGomBxXL77R3MtyPuaNuzEfUkIXeyh2ux56qMf
Qp8msyawBv/zKfe+82tZpsS1idsI0f1x57cuCcQm0YEcIVehRo/LfFsjWjwTVqV2gUtSR0T95Q5X
QXj6+cgfvL60tdHHmWhx3osvGlBWWtSJwuesO/3oxWA81BR979CsJS+fD/XBRdLlZTXiwMP/jnvo
NEfYdE5d4ec9aeq41qnkUw4mbDspmr1oU7ijLV02XIcmlbvPB//gOtlXWTCbX52zx0YqohM6zp5F
4beEcezqobgLx5B+bzI1f70NsJdFypAojKSHF/7PhYqDYBuS+pj5put+n6Zi2JjuSE5mZll/PU3Z
biCYQhiFDEM/dt9WS3JL2HcZzcUOrqqg+mIll8PgCCzt4tff3kBbt7gwKE0GraTjz1YYZ1VhZzWX
5eSWr1VTUdJIoLDbZgtC7PPB3r+ADMbWhq2BQ1fr+PMF5cGIRJdzZZp9F1na93p2fyWjdRcO4os9
yPIu/7k/ZSj0OYJLY813jr6UpMDGREvQjbWqDMJAsfVKJ4On1884OvoDtYqvdqMfj+ixFcVzy0t3
/HnBZAv0khFrA6qhVz2Wk3FnLQk7gNvhGnXm2ed38/3ct3U23otTG9AVLZ8/Z6TTcu5QgUx9resO
8I9B4KRE6upfDPN+Y7MMg0bGIm+cm7n8+zf7397VxxgeYuqTaqyRl4Sgvhr5In5+Me9XEUYxdDYb
eCMJ3Ds6T4yaOQLyNVK/sTjWctxbZ0n3WxbiOqkVXTV3XltT+cUqudj0382SZeGQoMc8VsujUUkx
VR76l9T30LauhszjLF5U6Xw+erTq4JC0q3bCJ7jSShtuMZa1itq3LndqrMN9RjPpZGBbNE9OfeN1
4DTCqmJzsGwLCKVwTtHGiG+eOQg/VK3zxW//4YNxSQmnI+B6mGn+fDD0JSNQXry6lKiKbTJ5yUEb
KXZ8/mA+nGULDsAzsMy+23Lmds1nJCwz9MYS5X7Z+3pq3LlSfbVr+ehReIK9LesQCehHj8KRmVVU
dcFCNFYW3ewgwkWojyefX81HKxB4BPSIcA1Qfb27Z7o5hp2WoiBo8XpKPlOj06lt22ZPfYIb4PPh
Prp5XNLC+cecDMThz0fkqljgNuIVndLg13Lvmlhc503w/fNhPnp5FsOuRJLLweB4Go9tWsAv5+UB
7OFepZNBnT1wflFxLU+a0HGfh6xKiEQU7Refqo/WvFfeBAq6Dw491E/0yLL71AfDdakK7XFOANAl
91Uy3/IifjHaRxOeY4/JZOdk+U4tmHGNUlRt6lchyVm5cDBNm4m2+fxmGh/NEW6iNPkcgdM4PvB7
nTl2DnU33+0G/T4GfHRCdjiilMTqMwr0cviWGG657krVX9ZTkV440O13EXTT7TxVgu4SabpGTWpW
Nrg0Zbsu+ep0a3x45yUnbN5MC5Ti0evSEEjkDHnO12a0qRWq+tFQS5yS5bZgWd3v3Uh1QhIWfZYV
VnyfDn27D7zyIaKtSz67OlQDSWNUkTzimmBheRHX8fmN/OA+0thiC4rfwlv2h39O/kzyO8Qj2+2h
mH9Vs6FOdFi4JeAgr5wePx/rg9thvAoNnUWxyq77z7FMA+8xiAm29oHxS6fgsMkd/bGdSBuWXrHk
HQv1xQ7jg5fOMCjbs6Phi/VO39w3GXDnsOTyEucHIH5tbdK6p5jZzCvLnOpvdTMsrKOi9//+Wg0D
OScVKTaIxyulDZkjbty29DmrXdRiaJDnZtfIksMl8fuezITw7/dtDLiUAYADeCxlR3dX0HJo7br0
NT2s15PR05osLHU91F7u53ANvxjvg2WT8dhDQe5EuPr6hr7ZcsCSt6OY9ER/7EMk3HYDqKku642F
LO7fGcqDeONiJUJ0d/RBqKQdqxzauW94ZXGFGZgAIqnEadwZxhfL10dz1OKFWnwIi+T5aI726GIK
8lg5q+TdXReVL45DxE7L84vD+tqFnvj3Xx8WCN00HRAT7BCPHpsxUnA327nwZ1IhV7ocbhoS3irq
AF8M9MHCjLYY65VF5Rkbx/I83zyvah6QgQQcAYlE/R6O4w6G593nk34BHR1v1f4YY1lt3oxB0lGa
2IS8+qh6jRXOQrJdnda5MTsRQCIF6heDhF45Q1NtWpGE38qhwX/p0LDpsBZS/OuQRMELIwiOUHGQ
zAaM5ynDh6Waw2zb0bUJFBzkcx/8DCq92OUtCg1Ot9MaLVywh6uIWlsfxyvHaBDs4bY0bmYvR3FR
GHD4yrwF6tgDEeIANYaXGArZHZZxvCrwq19G5HnsgBBN+8xBp9VbUX7eEyrou+C04zJt19xhwKHU
iqAooxbyUSgB7RnmiiCGyEExmA5nhNjF6yEmY/Dz2/vR3LRxxhnME2xZx+unqNtaTYK5iVbwsR7V
I4GYl7alQcwtt7Dyy3/jtWPPzWaP8j3K+KN3wYmmorbIFvWxlC81p4vBTPeDKr7YvL73F+DFwz5B
4Y8agfCOhrHHNAJl6xU+StLrqoobhEMuoMRvdKLO6UqvO8d8CJviiyOT9fG4VGm5oxyujzdkXpXX
WPQdaiJAUn9EI5AoIO7aNWp3ojponHPGqZ082Kq0rzcZ0BQ6XAULeU2EpIPU10kGbW/pHZELyi7W
AeowJly1w/hBG8tLnoDHc1Af0QOlcg43xMMJai9y3oRGcEtuCfzH2alXqUps8OBzFW4Tfp+NyqoX
hN/GVfJqsh6H+gRHF/88n5111KpkKwFm3teW89Wj+GhNF5C/wDJTZsBr+ef7G+utkxdpX/i6epyw
2KymQd+lhuq/mFkfrUVvxjneGPVVn2elNxS+6yyOXuoNa5Az289fl4+2NsKSnFZNa7GOHn019Nqs
yhrEvk/TiRQBp1hxGP9eppAhonb6wnT24WDUKzmzLObS40OEaFiMiox3RYsEkJty3vV2dYIMDEGl
ir+4fR8tBIKyP18LLHvvNr/ZNFkkuKjCb5Lm2mylWBOY+r3MmhcVY96KxBd30vhoXkg6axxg8VKB
af5zXsxtlXF/2aclI2DaeDYN+PLNsDepxW9KS4vAodQLKdKzbmI9IEE5RNkM87k4dxdgJuHa0zeJ
LwCNdhDa8xf348NfjwWRMhL1W+94YRzGoNWIeMj9oa5eLC+8j8z+NrNoJn8+oz4cR7qcFDn+Lr6Z
P29DS3xfVCHK8TmJVlRz1GMxacOm7JovPqQfbVspTuFe05c/5NF7aA0eMm4EWGC+fSNq0bkNxXVT
OgALjEuofXd55n1RqPhoAr8Z8njDmsw28WKOni+Y1h04kRcPzmcYiENTfhWuZ300fzmR0iRj+8hZ
+OhcpBboxjzKnGXGnB5UVP0eYk+s+4xoWMq34VqrtBhYlV5s43oRHGvGIs9qUP54ffsdulz0PaiX
rBAT2TLWFswGkWpuw9krN26RZUCRWvfk/7J3Jj1yI1m2/iuN3jNB40zg9Vs46XO4xzxpQ0SEQhyM
g3Eefn1/rixVVyrzZXYCvXlAA1WLhBQKdw5mdu895zuTO3pPns2qCRS2RTWhtRNIpktrszK+6SPh
5y4gVyLMv2TEneJJVGsoFJ+pN4wkppjpui9m416hvGSzN+y/eJr+6Cr4F6cuLQ6e258HsDl5qi0w
U05+ihi2bhFEu1nPYG6P9Eyfu3Qe/+IX/tEtvtgzcAy6NFt/vuwqE/FccxjapbWvIY7pG7VZqH5D
M47AvrYXYeqfvzB/8BXZ1y9uYx8jzu+qS9+ZvaIzzHwn/dhaJ83skC3OCW3OqvY5a8QCKS15//Pf
+V2v8VNXGe2NwUXlFaW0/enpirWZfAAvL3ZOsfhBMvbOvZUI4nVBaB+TKs+fFFTeMLOQbH3XKXsJ
QV1Fv3TrDi3RVhtHJLN/8aH+oImJKoGuz2XVdn9X+8aTvaho4I1ulwg9m0kONKo0c9NGDbhb1zFX
PCnIp+x87UPuIlm+lcivgez/+Qcx/2ANu/jCkWMQ+cCgzfjtGkamUOwUXVrgW85MRiMXcXNq5sst
AsvSPnK73H2XIUnEZ0Fock4TWWgFc1TAmMPNaI76Zp4j/SWxOHgb3aK/cCwut8nII4VtQm5Q9tgE
mCefkB9XLNnD2nKyZI1g0Aobrex2iVO7JE31bujFR6OS5r00y+ma1xYnCsDh5Tnxev+Q6+6rfkk5
//ML8EffnwkYHnT3MqH/uXFEu41w+c7k++dyuk/w5+4mZ0qfU+Dim7//q1BfojXAjc628dOuydCp
rqFNFTsfkGioau9i6ZmUPPhJHj//+e/6ft9+fuov3V+T6pVt8Ofyv9ScvB+LlOJgsCOgpQyMcXws
ltiSsD2EpZuLo6j06KabyE41DC2+NTrNDyA/qC38hv8Nbfk3eJZpN/9VaAszOt6pf6IEfgcaPqVl
+dlWHc2zX//B/df/+PfLZI+f+sHF9H+xPEbDGNd9+L4cvP6JT/HdX+jSMQbx6GlRmjn81A+Gg/8L
vREoUBjC6eXZxLP8wKdYJmGpPo3ni/UeoCWipb/BcKCH9VOhj1jH5SlzOX7yARkS/rTGmon0C2oe
/Ug0dZXUpACRMhhOkPJRvYhJrSWYhwo82IBJc6KORw6oOhOVYu4icl9Swo3wd5ymObL8CnF+tjxP
S25ZT8JnphmOcNpjz4gfi6l3gzR27OfBsroTwtDuZmGtiTZpldFDq9ArnOKRP0S7PfmKjIyE+VSX
lUcEN8uumHB0Np35ro1WNB/1tp48kgyN7mrIIMc+mjLq3asW44qOzdUZ4XlZhXnxtzKcLo12Qrpb
6Ss/Y6ucWya90AJDs9HNAKJW/0pbcUymVT8UBKubqb0QnEVbYCO5t/fsqgXRzUZZSVb2KH0UyYxq
O6HVGjQpqZ97CDrtV8419b1j9QaJYF2yNSYCbmp/XmN+TAMyPFNmIINhbDMjxTJtyhuHoK9sx18x
T7ObRUXYTWaKG4weyaqBTr2G3f42SdzHxHEX475pXS1YSt9cI624JEh6yJaXxK3tNRyZ9g5io30a
fHtai653BYx4v66OHdEnTwts+nvl2tFD082GtwdEY2rgwJSdHyEEE8KAkyB7GcYmoVtjuITBuC7X
ALJVjbT24ACaOnbK5Vr2JNusDFiHOry4eTx2fRfDxo9VsnZTZ7mry9iCrBPh19tJAfe3g3W8MrqR
08K4lKHrzUOCPLXONt4cRTurKowXtZhkci6ttjz4uZtbsE5HN91Zmu7lTzRg+/Ixpsvn6uu+tIyJ
xLAu99t2a/TZrLf7JLZh3RVZbhMNGbdLE3PnsKLYVP/rorUCo1bWGQPauJ70CDuHX4p9OiwIyaPv
MbJ5IOUFrZPaF9g/1LAAmXTHrtqBe7xIfBBd28a4zhFhI7DxmExCkZeTTevb2Md9c7IvRpkF1h24
j7NVL8C7bfwcE7Z7V5abEnzQI3FotxPtkxWWiXgTL6Cpi2F+FfqIX9NNo000zPc6enccvpTRi1Nn
V3WhQcyyLbkBhmwcgBrB4WpFu241CuDCmlI8VHm1Gb0qPWr5vOx1/FPcoNx4xH34pew8K6jJTlth
ltUCC2XzpipRYh1oHGR78G3vTdXkB0IN4iPCup44kAJ1mJq32BeD1lL9xlpg60mtDompKIO41oCJ
KgFQEzn1p73UL+4kYJtGFQklNQE/vtVIL2BGMIYEa8RXiLwp2lNaKjWzqi6FQgZyW6wGw4Zb1mTi
hk+fHTN71ogYnOD3wcvoP1Wu5tDDN7Fxedl2uK5C6SoT89DS7aq63pejfV+b+R1+76tFRFu/6fWL
QfwhJZui0luIbPF41/rpvlwKA6zfvI4zrn6MysobrMe2rrfePJ0ylNvgAftpQ4Io3tNo4cQUWU+O
SQMI1XwbiiL/zC29wQo14tzFpXOfahTFtRCBT+odCas2i2DqnayLlzMrEOZyohArGg3WLS7Rcl1M
TRm4ZJHzbCnO6NwPB31b0QZa4hPu1uQfi8teX8OXOOD2QjnWgOlAKZWdE7/Ldr3H6YO3QtzGSX07
4Iq4ZHFiPCrPE0GHb/llNZM9ATxkN7XaUSnDukuN2jlUCu4xN6zZKEr7V6yFL6AUBgzQ0zdoqmIX
uy0Kx5T4aobFtGC1yD/0hHmuW5b12w6/ECgqx9/LzL2LnOZ2BGGFd871jhXcZDfAwdk9s670oUEK
7bBSZpedMwNbat3JbqtzozZ6VfdnO7aTO3Oa/FMz6XdLo3VYYHFFxQbUBr+/hme5QTSPJzmDtbuU
7V2LM4krBEOw17NNZkqTj1dZb4mVnqWZsDvUyNukQA2VdQ95KZ2NUSzR/SjHk9LqJpiwIj26WvZo
Eye2yrXhjTCoFyc29kZvOzzHPYFgOQE5iTFuGBDsiV7ZgrGPuIq1dTZEXG9Hr/kocXKs7WZpL9Xu
g0ILwgMsqTsLUhuPdj3q50SYd72vrvI2eXIkXjAjX9Y6PRPCsNTa0fwvlk/mtGnB0L2spUrzbrzW
3LZpNt1N3Dq8vgNDH5ZR74uMYvGSowcPG9O9pAhZ0cpwh5M7D2uMXgeUaN3GHmrj2DiZB0Bd4Rdn
6pgEcs69LUmxyz6puh210GFII7ntcj2F28n8Edrjhs0sD5bId1feaF2A9QivPzAVdizYKGvO5JhY
t0lBouLiNvUp71MtmMcBu3lmJ++IUkAvGv3VlMLSLMf8UVhA7nHA+sPCxpqRaGw03T1wjHOdusXH
MJUI8+YXyKD5euD7OJOsZECFmx6H2dyLphAbK4nQL8ZYss8TZrwBn3ytQmCh4mindrwhb2petX1s
vpJ+rmCaCGx1WoN/eg1imeSvwixvYm1o8UA2iRN07GskrpZwirBuMgVTm7JX/ZURl1GQwm7b+T05
IpFJHp02XrZnkq+rSzyyR3SxTm9WK/PyWo/VgGhyzq04pbDJ+juCjL2938rlMA3mowVT+Z3pAi7E
qIAQscHKbl5s6YJxk2VV87BjnzXWQ+d/FNpwIxI3DTpr7O5au7wZS00Laol5ZsYPIylh2sYEcDw5
1aFenGevpYEzpdjmNdGtBV8vNMq8/sLyau1GMUdv2SKa9UijaY8w1lhn1ZBsndzBK4u5MCgIwWKQ
Prz6MV3MUidQF9OOfFJ+N65ow3jfHCbwYU9IG3kpZv5Wee58744atLveezWlrcjKKtwnF8NlqEUO
1FM3yR7KuNTJerqkvLiUlaY5QSAlF2DccMOylTmZckO4Kwuyz8eLwV/DxPyqGvk+65p75/vl8Gy2
A+a6nowiXdpEsbJlu5kSReClTCWDhZDNldKb/NguS7XL+t7ijFDGJ2Hku04SbaehoF33vV/deQVO
dpbbpL/FreTtFtepn7XF3+Gdmh6GlkIdiz7udX+R6VXZdV+JcPpgdc7haTt+COmjf0wzQQSF6W+V
3xCuPmrpOlIOGwRtrZAGyBAk4H/KQKsy41yajIcQHtVXGUTWVd618xXBGv5urMQUukn9kcdo+8B0
pOJGqUHcs0C209qEXuutnG5M8q1Vxu0Gsqdk82q18rWGunaMgblscs6CT/rYmHNQebmHz8OaTYAJ
pngvc9t5xzyJbX+5sAaihChpqNJYrbnmBroqaAoex+NiOLj9ohESpYelCaCVQuWCTC0bOEDgk8OC
k0dAzPZAynMRiWJMjk0/uhtZDPE9ntGuEScOWkFRDk+Nv+wdY/xaRY6zbQXOUsvHqNypaQ0fxdlH
pMyulsn2ib3Qt9y5g51ZOJTTQYV5Bex9svovQ2d1gYFiFbttZOJqrKIVUdTsgbLaJVapVnOkOvjT
It+ZHbLBpMmGQwnPKGrMc5Zk5mNq4aPIleMd06SojhmkacYy/v28QM8ecOrR37C2ungn5INDExk/
SMmjRxE3RNnXhFdrlhk6iWJyaTcrD4/JoXHmck1Gyg7edREUDaRdugEiIF9IBak1hB4cG5aU1F7h
jBlWbY2BaZHJl9FHX8whfwO0SMO0rR6nqqzWyFoJqU2LI4LzOUS/UmDo43iYd+Sfg6NS7It5RXSb
deejDNk6sfmRl/1jpWb7WnMgvhTUKgbhHJtpLK2gUV2orBlnnwJUrTUwmODNGk+4V/Dr5UXxOJEJ
CIw4Y7ubsf5kAvcuDP0gg00hV0ZW4a4EkVTUatpULee6tIrSr7IRIeQUyAkpT/qUE5emMwZ1Ji96
dEV+VSe9dW4svwv6uvzGAZj84KRdi2ypgkSD4D5Zw/WUtAntx754bKwM05zVx5vaKv21xcyGgzfx
hrOW5ScZs8DMoyTnT7dJePaid71tmKahht8mo5xu69nVNn7riIDOHycfoeBoquxcTnN/NnSCSyr8
xUvbEA1v6fPZyPwDsSAE1TmVGbiXkHBiKMYrz3S/VtQcudBeDW95i5WzdUXbX1HqknOdyc2YL/vI
k8N60bRtnnzTvBoVl0NojWgztatlc4Pc/lhORED5kFNgI6f6RilK3MFozK3ZDVujssXKzLIj3jA2
0Uw/6NJ7tN2EFmC6vE1u/xH18XtVSZ6fyrztu5NbRY/VsMCwmMr4i6YZaC2tfN+lC7Rj071afO/F
I8Cq8f1qK9kgV1Ax1DmKIM9rpS6uYHzfZgzSA63N9KDrYRIAO4r1s4yqkSOadtPjN/JICpoWtoUs
4uuyG9QrXVPJhklgu294gr/MTfJpypFnJILqnphG26xGK2c+mNjFa15lDKLTVBSIrQymPFNl5hzy
qsYNjaQpsQoaHQrVqUaA48htlmpxEyij0ZOgkp16NUjCDKZxsCl0VP049h7w+yEZ9pysJbDtpNxa
fmlt1LzEx1HvnQ3EvYe5QTjBmODa9/rspkw18c1O2/64JKlzUCZwQyOf5aGvonkDb6h5sMqZMUFj
vFHHZyfg0xT5sU5OQkyqdFvFV+YELbuHX3tibEys94Jawqwmesa4jzeDa12y610vbNKYQ0BJemVp
WmE8aRRW+GkhBnQXZ+askQOGg8pCKOuozFwTURFdO6JzaD7O717RE2JvuG9unHPFONgCNGLGBjtw
j/oAjcs4nEVRcbRoE5f92P/i6zoQSPrLYVYkA5kedslRqFlIrOSfJ4gS8BSFFo5bHtdi3NDsZGwM
uKGapmwDLTbfc3bcuwWBbCQ/DJtL83LNio57vLDLdS7TbYaogILKu+szzdpSDtN1MafsdZA+XuCI
wI8T2zU70UjFcJ5b/8hshexIlB+hAc4KUgdQ3IESpBJGfXTnVl85cZ7uWol1viG4g4F3qx87WXeH
tjK/1Ut/Qr8LpYf6wljSs2B1X0O7Km6yhttYXdzcvoRcm+djoI2aWDlV2oWy9rTjaGXA9+EAkcV6
ih33qfL8lugCUTON5PFvp2lTCp0UX3oexBZRz6Br2PQy5Z/yetDrafe5VOrWqbrTrACNNHMULrG5
ptNwYS+YBAxrRbkaSTkxopyWjdkGejKxKtt6tGOegJNCKpuDy3wYeVMDogUi4j461khEKKiNh/fB
zd5T10bKV99MXTXt03Y2QsrII0v0E4OBcgPvak25xZMs4J91Qzvi+k/1M/4CY+tNI62UhY3X6mAC
KXE3Z9qepN016SwyqGtR+hQ7S/lcWxqtk3EcvQ2ksQfWzjsDehjfaOjWxGpSfXljEDeUhB1xi8tC
siVdgVBE6XhIUBZjTi/fy67yb7OYwF9OtDg26iR0JnN59IR1g76aAHsc56HZ6iR/ofayQAAw1KhI
AXVyd15R5GQPZNF+eqI+t4txlJ7zZhJVqPK3ThTwNrxvzYChSffSeY0sFmxY4Yd1VgYiU1m41MM3
0BoyAHL/JanJWq+tS3yo0gJpAG3IF49+yQI2LyxL+gGJIEyPVYsxXnbTJCzQQds3zhQoIAjXRT8Y
BzIYHbWaYmTi40BhPtRzw19iJ1ekdZEqqup1SRBtEyaduxpr56gKcWx0Ak8zWOVAL/J+QycnxpXQ
QzNYhFuzQ891f8WwH4Nma+T+iqlLs0/zOrrxWNUIEGtFY4PtAvnjQYZbnO5Bs5yi3RTE6MybRpNj
E5giod3mUCfMLB8AqTeZ5YvaWJVcI5vo0QYx9Kxf9YwY3lsJKK+7ioTf0rVYfW9E/08HrW8/q/Nb
8dn+n8s//MHhgnUu6f7vb/+z/fW/obVeOuC/+Y/19z76bf/ZzHefLUSdH73oy9/87/7hf7Mbb+qX
Cdj/uxt//hzevv62Ff/rj/wgmQvrFx2yKxI9z/ERt/1XK15cBqg/eu8kAKLxdQket77DlZnY/0CX
2/wREze4ohb6EJTzf6v3/rvWu3NhoztoBU0Aygbs3t8O8JLOIkSyUebJjVr3aYb2t59NQQPMXnI9
nJOirnk9q4MjLokdlagplRYquJGZ6LbHGHllR3pvvMAhkefKzZvkWFON0utUNX3JvrHmJ3OwhpdO
Fk3YxXguEjUbU+APHqAVUkR5/Z2kHLb9OIs7QpSq13KIhmsYihGkAngYPe9H49ILj5pxk1Kl7Mgj
5iUiPKBfuXDZto7PR1ypJJskgJTKykJtJmrXmmcXLfYEbWfH7HKBMiAzMrYIRQYJN0v5lSiC+jqN
7aFgkSuma+BZLWsmrXYdjGVxkfxR87r7am4ssqtEP6ktay1/arZUqofeAwxYJzYAKqLlqe6LYp7I
JeADVoCFFo2ORl0U5q3BgerWt7L4biFK77rOx5Ui6qgLx6TwCDomY2OboV7cgeIsAe5ZZJPuUpz1
N3SdZRlqVkND8mRK47FTqnMXFY6RXnX1Dvxf2m+LyODotvXAauHubFJ9Ic8gK5pSDyRIvTOR2wWK
sw6P4N5qRdXLlYprmhPZxexLAkbq5cQzPyPNsVrzbpAAnBpUgzTxgAMP4MPqwfIvCK8U+qaqKGM2
ilBhwrQu0leCeekDR9eRmDWohZWAFGkzFzW4mP3gdletrg1JGNf6xYyrt6OIjkbD+QXPbTtcHhwX
oeWU2ctGmyDbcX5wxnw4dF3fK6ysc5F1JuOIth3GpVjJ0WCk8xJHCazO1ylFKdV87ca6K1gdQd/n
0a/C7//ppeyUfjRVW33rfrt4fV+Q/mtl+/9pwSPJ/C/Gj22b8j+ElL8dQH7/uR8DSO8XXAGXmSRG
wH9MGf+R3+CLXwB32+zWrKv/WP0uS+yP1U7/BbEHTFCyshARurb3d1a7n3VQvn0ZMFoXzetFCfWz
4KrXO7QZQxLv66lcTnrRzFsT0SVhmTDhRKjHSfMx9UP9oWC8/YXXiYkqK+m/jtQxkOLZE+jrWGpx
vnFd/1XNzPytJpW7lXsyWZYTmTg860bLQWQpCCm3u0RHGWsLukei49Qv6hnqGnlfJQrgan4ke7Wm
+gfxwphSIv9f+YKg60BGBotEasnQxdTxCpWyIZOMhOZ+OUapO/ccRJSxNsEInHw31nd8Sk6Uc4JS
9jyw8H66mWf2QY37f9MkJiRL8hucu/oCzm2yCGX3OE43i3thYJoJEXaDFR0qe+K6OeVUXvExEUNi
3VZvWNCXjaf7Mix7zdzP/Zxxuk4sGhi7fFZx39yLaOlZIClpBQU5d+nrEJuxsxl9l1aCPkRxui76
eGo41wNZfk10f4Z55tPjSI5VZ0rPvMTFq/GmNlyENW7M6n4mVy7xNhU2qPgOPIiz0XNZkEWWEgrD
0bVlUBBqCZv7nhhD/mYMvs99mRoJ1JFZkbOKNUlbxQGPK4NItG4citFbTC8Qkui8NF8VTqS7Doiw
+L1Y5vh6cOdqXekL4V+tO9fElce197KQEa5xBB2n9VjW7rZ3Fuwg47Sq9KH5sLN6OLvU6G0g9djc
5Y4paHoYFWt5NLw0uGQ8P98WTaGfBJFIW8/fqGbwMrRsDod7SrDaqhUbjjR4YJRLPFcPo06b/eh2
AKT4SOUgX3RIjNheSzKA0KoGXSrtT62csjuv7aZV7U81hC/N3ySlSMEk+eZrRqLYasQnRCBhU+5T
v+wOVoQvT4j8jhBYeTtMXVmuXA2jdTnWW02MDtUWqX/+TLphgztE8/323a5EdFdgfwsn2pJ7GYMX
0MeuOLpwq9atspg6LWlO+8EpV7Umkm08Vf6HE0uGPg1YgZtBc+q3eKDWoeKa9bM/e5zGQWhqB4S9
/BR5YvptA90RmGC9PJlG/pBpyniF16ziwLDkRwqV58lhcwqt0bQ21E/WPqaXyFRwKvaNOX5G6Pne
FsY1a1+BI1qxJnRvzFSIWU+hpCSjtZJqPA5WYl/nss03JgBtOlJxVO2a2JL7CoXwKapckHVG752F
W47UyCNhe5nM96U1+7RUKpiifRVfm6Nd7QgAM49jAq4yR4a9K2Jlo05PxLkfVPZSl0n2yh3Nt9PU
m8e+WvJdX5bqLBFSfqi4AzkWNbF7SBtzuantbqCLVDP0SZUYVpHyXEq4rshXmsacUjOn9AQTyLz1
F90BOMErscunJmJe6qXpoaTTd93TBb4aGjN9nlp9gqKMOPuk5JCeSG+sH+CZj/cosNTBlJAHtSn1
XxkhZU/N4HRHchcQaDEdzEBDuYuxEUVCbKTuR3ukmOMWIVcc6pnvbZp6sL/ZQ1NvAY7Mz1Nm4Jj1
QR5KVew7OzrBJCtD3A76avyuGSjjveGr42zD+418k06A1X/ty5GgRolVVMdrsoKXWDFIaYdtA11z
YyQw7pbJqd9VZPdHvR5TQqLnNHBKa7zNKvp8CZ6OXdX05m00j/NLX6XLhx2J4ZYLEl2TfNc/M/YU
wWCNRch70oVVMWW7kezhLQlsDi3mviKTL23yLbedt0W76Ohdqb6aZFZvF6+gXTtFurlG/2Wt6qLp
blwxlAbjIGjbmQHe1qN3+W0xiARaETjW8yjTOaLD+6AmOZySqLhRDGfORmXELwi18+0Crn4zmbM2
rPQ51U9OKvWT30n/rCFXuAWa37NRYFe+qiqRb/18us7rnrQtwYt66PvYChemagDjxo4ugRQxeaT0
cGLPARrYw7zua3rjrslSw4jpqDl2djBqS9w7M4qCQO80UHe1M38k2QjXDXZ1Q9hhm2W7dm7rd+QZ
KBky+KmT9NcR/ucvGT3KfU7E4rbGsPMgmoxYM3BeZ4MBCCbveoFuOcv6sS17n/mau5wGKvE3VfXo
YoQY7/K0YoTC2+NeleM4f50Zc8yBjGsbuqY9Hgj6GrZRKzDUdI15MMgcIRK6rp9G225vJpuGy2wN
y9ZMp+SWnU29On5fvXtd6X6bUwmz3Ok45Pt+/JV2b7a20oXhRacw7nj9cZ5aO8Th0TFd4XMGvtbS
GgFzNq70Nh/eoCALQhONkew/Z9Gyw8WP/YQRqltXLpmmCITTKLCdTH6D7VhvkBjXz14M03ttVXHx
bsaxty3rKTr1IvKOg1dqq3xamn3ie8wBpZGvZoP9jfFFl587QEfXmVe0JynAUfdYAHGZa90p6jQE
AJZkQJi7tO6Gsn9GqOusDMUwDb2EhjCpNcf+VsWtd0Us3Pypw0XtV36fsl37XGOw4J32kCS281qn
OHcnyUSbJgMQj8uijat1WSL8KrpXXSMeMc9o8aGLwKsKpZfPAqK87W1dePyXZ4Jg1MDwtTooBH7T
qXK9N6kvmBZS883q24q02tK+95j+rYQ+mVdj51ssg7Nxg4pYD+KoPF1u4KEm/GS7dH0wzGUakkhu
nHqvg9JvwK9tkpI4F+ItHl2vg3fqaszN6sreag4JVCvfIWeBkXdI5xEYSWWqPQPk9ta1Y+ujSxpo
vKKDe9mPg38vbFRYZd0aG0J7waREWWLRnFPWjYxqgJ7GMPng+0t3O+JMDEbdvPKoQLntgKORjjGT
spzp4HeGtxapVn8mMKE74oGYvZFA6+6Y9iuYGuTBltHc3qglVxi1Vb3LKFsIxKXbutjMs8dx8Zdt
JBr3mbOA8TCZfjYDrjTdb2SU9K9F5dmbSKoXu87dtZb5t6YBtJnvp3ecO0aU6wZLHjEfXZYcRtVo
ewetGZRrZlQRm3a9fKSqKWrEL9F4MPoptCu2N3xuMY+mRf8ok/ZNxNl0I7BGHntHWhlSnsbNQhNe
R4aywerP5JPVdBmbJ+SdxfWASk4FEfP5LftduRksiKyMlmYCjIW7M6rcu3aFO7EruOkrBzSH8VrG
BLGeo12vsgjZjvTh5wpShvd2HouAJzu/GaFbJQFQ2swGtE5aQjm0M3AAOd45DSHE42KOe0efy2ta
vihCctNpeDh8lznSkjDukcZW6iwrqA05TEOARvXTGfp4PxAl/KjLKn+0DM6A0BIXK2C2X18r2fnH
RV5gSLEd7XVXIdyL9cxEXFaxgzGfi/ZpP9Aan2IzO2TdJQMX7k3ac8T0qx2Ntrj9NIvMbX2K124W
aLPM2ruKBluGU+c1kBORyzhaa56YSM1nv2bq5cs0Drq4ng5JOS5rUF/xy8JIMbOch9iB6Ngb6blM
mfDkpnUopCu+pOCuaCpjSoAcDbsR0uKLIKJyP4PpWA1jYoZ1TzaAMpc30hTpE2u3nmJ64ieDE+aL
SJgbMg6vunLc6qioA2nnJF0q45jmoljn2Ci5Leamn1Fs0RbsQzPncAMm9nogffLU2taraFGBTAOI
yFjKPJTSY/BS5FyYYmTwWtCLRZCqVpVrlQdkQiaCB2+TxOV8YMp7nSCbfjKbMpeBN1UwvZ2y2QiI
Q8GiTUsQyd4Ml2qm4Qmay6VbvVrSzHydNWNiyoMKDK741o9s95rOkQyUU8pTyeP3puFtoccVPRRd
6+yUFs0HpoU66N48DYd4tILFa9jm2iTdp7BbNnPbLYFqIzuYLeLOVdXF51LL2dllNl/bOl8O1xxg
fhJXnFo15OYpZG3/0iK8+bUE/DcEiTcYlLr2P/7992WpY6ByQyiBvez3/qskoleb9l66z7CTcoSb
XGbBC62cld3D4YdST0XKWapky9blXyj4fxaw+2h+HfzC2CmIURQ/Jz8hnWXsvKh0L6aq+VgyjJFE
gibXnvTl3Z9/z4tA/bcFMPWMx/8v1a/3u1ZjivTUmZKCX6WMulzzjoDyLonm+vzz3/M78TrfCd+6
dbEj6BiDfnbPEdkwI/1z432vGNIl2DD3Tj8Z67xMu5u6kUDgBz9BhjRbxZtyYyrqcYnJHKafRHGN
kKFcf/9I/9s/+kv5OqCif7l7v5evVyW2tt92zBGD8zM/OuY6HXMD8zwkGl0Xvo12/Ef2p3B+0XHP
6aaD4ZZ1j47KjwY6qaC6zh8RNIaahLfqny0ly/rFdCyQBiAc7EtsnPg7LSVo0r99qunFQzC6+KdN
MEbAM36yZSgGikYUzcm1y2BeMGMqmNuOiWEHdu3IeediSSEKQMZJlq5SU51iI9eCnBnI1zZCNkkH
ozBU4OlJPe2TpWY4yNHX+VgaA9FwmV5Cgwo1X1XIAfLndLHqq6pd9K+ZGU/+SsDQBtQLw2wOEXUN
5hbicfWIsNZFAF77w3BAwdOMp4ZVcp0QqEQFzQAb0bQjT4pXNRB91K0Y0V7p/azSVUNTl7lZuRgh
Q60vQ0+KsMGoeW8NEyXZjGfwEzgsU6vvtiPf46Uhyb1kFmo5SXrC9zfuOWi6Ow30wH6oioyZU1pO
0Ny1rZGRVF0Z/vNYTvBTyKdH6RITlrCakbQ9T3arApRJyO3m6SrxBeX4RVcmBDNpEXVhX+UZhRaB
IjZnuZLXlYNG07JxRAzRVtx5rrK+9OImNVL7QLBJe9OqMXOOo3DtD67IfJStn0Wk2TsY5brGIoTq
6DbxJNdYyFbKGh2a/I2nknxtYG45VbC/Uyu/DNmBg5QbVJHFIILRSpLO3P0ne2ey5TaWLdlfeavm
0EJ7cTGoCQC2Tied3rtPsNSi73t8/duQIuqFFJmK9WqcOcmBQk45CQLn2jHbBu6EXp0J72k19PYN
AlCBRcnTWmIQiEBR2ies1glhTcS8tRyH6MDcDc6DuuqJNlmZHmBG2nblVzpP1sHQtfu2pVUIP48y
fQEXXSXfHKxd34hJceo46wWpau3Bxii1FV1sl61b2YH9Wo0ZvrQ6hyU98lQ+CjyGvFFNSg31nFFr
FmN2MOBtpldNK5uNGuMQBm49XlpAYq4axwmXJW4Pf65SMpNoP0eZpOUmDFVWHzHo9bSMLlpcTfed
6M0YC1Om+7HDTE57QhcepexskwQQ77anU/ewR6lhTZwRlDuQvmy2jLntx1Kvss96V2sGD9lWYM6o
V4FHBhJPElExjNWUuhxbA1+gaYQZMwV+uL1Z9O9RYg6dt1Cve7cCUSzmgyoky2+qN2Fi5lvSGcqO
3RPufl7uFnmt2mmLNl2LstNWc49MqAQIbDev5bpV0tX0ZjXWshtHIvRlKorDMKrWOe6CBFtRl5kn
IZPlWDDmshFWOfj00Uf+jYQGVJyifRaeRdQy+PamOKm23RL8T4P3qIkc4BDLsMOnYW5Smj2OvWZX
T0m7nGlDs67rlc22pFV9WzVIAtTa7ZKw647iqqM5CVL32oOCb9Oo1G8lqJtLaaXha1jFy01Tm1Ah
hjTbtxlb6DkWIYXoQ7oL4hYuRk0XsD7CwKhE4zyEpoKuaUj9JFP7edHVS2Ek5CxwUJ7SZbB42tcK
jPh2fLHqEvB9ApQfP62hv4EFR2vp56Xk+Zipxj3byh6EfWt8U2yJ363j3dimC+UwfZd9JtLtEERB
WvOVfq4dNx2E+VAZIwVyOIbLz6acw0fceHDSy7SxPmEvi3cF+Ql+RqUc0MV0j6lRWVdG2WFUcZ6m
ExkImSTJJhiSaWsUodxPFvSPsSowGPUCH0pnhXQA2X0X32hO1D9yzmPVz/vz2E71lcsaV6Y+n5wx
UjwrDZw9vX8VFVFGbR8ljfUOQYFMfqF7IrpzMhlT9FoWX+xYdWgOmUH6VzmYr81cmiqKjXYIRHLf
5Y1kT4ofN+XqftCUsso5ic06R3gj8MYOc4NK7c88WUQebLuOz0k2cGfvVeOd/hECwVFPwmmEKO1P
qrDeLDk6vqFVy305YQ817WZ8weXGDGgk5a2eVZAZB3v6rEwFxmvd6L6FOKcY3mvKsLKo3U2mbrzq
JAwui0bb+UAXyN0M8nyrZYScdJwyN0A91LXwY0kRdaAUbku2nRsw6epHSXzXN+Gz3idU1HV4rCMy
SUmvuHRohN+wz6j7YijsN4OQpuIDkXY2C7ccL2KlKFwZRqNflNz55Yjnz5aDuNXrJaQuTjE4aWn6
U1ij6snRio4lXXt3NSx+v6vVgXfWieav9HN0D0BX6sSr9SDyW1pQa6wYa9vBVAtX0zjjLPSt9Z6p
11/znFgAIyvV2pZe3uLTTzzFqJvTUpTjNaMOB/HGua3JdsQueYYoOBg0PtxGqlb7GImS96wd9MeE
5P2tXUnyLqNGZZ8iIufedCZ8ZRLFrJyCGEUkMNc+kVi9NEOVvuRoJy+hLJo7/FXBc5UG8U0/QdiP
2Bg8aSy8N/DDkh3VXDMNdTRrcL5pI9/kt0UY4SjaHYpsGQgz2P2TCQJmdmOzZceLMOMJyyw3tRqp
dzVbCGNjy6A8FoDUOyxb40wr25ynXtxo+kaWpsH72I2v5oRRyhpIcpBc4PRMGGE5arEmPuv8fMUr
gyK+C7toxH6iOi/zYhEfMBce9LJQKe1rwzbeIi6Kk82m7zGwhyZ0FavB+xMGMjbpq5lOfU2NAxJ+
X/xACf1nOP6n4VjHA/K74fj89VNDS93P0/GPv/THdOxYHwwN/hLJTuZQBl1+3p/T8To4W8zM4Ox+
ZDT/33BMBbcK1R4MD7vV7xaSP/etcKP/dM/8cXDFePNvW5JJDf0yDCMxMmtib+GpxZX694xyr9Du
QBmUQVh+iG6XtNF1riLDrJO5OA12bM7o/vGAm4sboIRWQ4HcoyUbcWiXLnjIchksbsE//7bREnFB
6BKnKWE9jMNYqTy9zRindKMhOrLE/avZ5vm5kXad+IPu9Funk/FZnyQRJMJtWLiHRd9UQC88cjPG
mcZWy6Maod6qg8zv0lQt7joC+vdOIbD3xXOYPpMTHI+mgu/CnRpRvLJOCKgWjRTdrWXp3GdQ/+5B
3bNiSpcD1RITtl47vBO1tdyrWtbcoxEFW0Q8cVmCbtooo9FRi8FUOI1G6g1CmzZUtqAjxKy9Hnti
Nx9tO4fw3pa0mpgLzXU1T/E7WhCilzpP+9njhlIBVhj0rRPZTH9WHd1bk6CURDWx0ShqMZ2acOQp
X7dPqB2U/jKAEu4xmSg91aiWx6LrU0/Vpk/pRCGNS50lNwFliE91XCTpWjzVvsd0peHn5zN8ytIk
P8txiLZKFy3HhtpM3Y2Y+f1skLaXFCne/iRQ4jvKD6lwzsILttFkS042JQ5qYcITjrNXx5JxIqLK
ulC0mGxSLoiT5+P8wJ2x36aTQ2scku1F4nffzwgDt3atjiduiPOew73xkW10eSS90T3A/qBXMkcL
3BR6RUSoiQiR5tySbhetVre1Zit+EWTFVelU46Gbze6NaHP2bUYEetSHPvbpRiwueWspZyO2t6Gl
dq+8V9XsYQlwuOXK/NVoYsqFKd/yC+7V7HHTZcdQqJBIbaYv9di2F0Tk8pRMHS4mY4hrN+HCYaPA
CvQzaca+8epGIz2mLEaBtkYAYGMyXVyLdqDJVjh1t5nh0Lq5WuKZbaMFn7/5cdAHeVOwPtmRyq7O
ZqOFXl9QBqnoSw+oKZy2k6ZQGj0w/J4q8GWw1yq55xGafU2KMLlTqTjgmgqXS4q2XbmJFSifMX3L
3A3CVnPcehQkzJBm+psiFjb3L/rOYs6VrpFTIpMomfWK31p9aaZkOgknVTeR2fa3sV1Z7LCrerg2
Sri81RmHFSTBarqprDh8dFhEXCT7do5N4W4Y7OIuVtvunqWXvkkto0POHkClcE0WtmsRwcMF1mEP
Ey1kAbclfDS6sRQ8pJMkYP+nNQdr5uHsEm1Eu2QC4JSLmJ0/cxupmGtYoRa4iTYDxX2bWKnUW6oX
UDTZpsLArGO5QfysL3mYh5cmMnVf1MJ4z+IMeZbvNkanILJRh2U/PwiRGqFXFRn430SL9syX+bFf
BhbeuWKPgTcoVKNuC9bRlyQwyFoq2Kzys4J+/mxrBcsaW5RB5Zl1HXAnidkwLHn5JdMw8TGj5tOt
sdiUdbGIpwQpwYP1HA5t62wS0IsBkgEwfCPWEjCdSVHr2wlvJxk8WU1XrGbaS9MGRe9hvm2qepuJ
0lKnW6DKEuMTfd50UOtbJpMwXzsSZyFDdnJ9qz4EONVm8RTaedXd07PUD8RVc77tx6XSyTh7nSQh
WvnmoKfjQ5NMofxshpwXC9LomTpaT/mQjNA1ZEV8Ywtyuku+zMgcWoozQWsaHlxYJf8zB/zTHLDS
Q34/B4z/tf+YV8jSDVro1++G1++chx9/849hwFY/CPxF3wkPq53qj0HA1j9YGJ8g5qAtI62tntM/
ZTLGh5W/Te/MOkZgw/ofmUz/IPBL4f4wIJsAVTL+N5PBr9IvZit+ECfA1bcqGUmYG/5CcsRFPmGP
weOXrjqRsXCC00X4/Jc35V/o6PyKP+nL31/EYaayWI3xf+tw8pcX6cpBqRwHHhBbVJqz7XbxI5sm
eBwE3Q89999OOoxVf3spMIPcKU1wUNaviLAy546UhPTPTkNMw2cWIyToZBS09RyYhXG3pz1I2U2L
ZVJxjVPo97/p395OnPOWSe2btiJawXb8/JuS55XWKHQ2icX4qOf2i2Td+fuX+NWtJteXsBBdHSa5
v/Olm0aZezXQ6r2ljY+TZTwjysA/hgiNvFZ//f2LgZX/9Q3F649YzwRr4jt31FVl/ctnZ4Q1u1Sk
gD2WnfqIW0er6PFV8mNqcTPOSMmbwVhD0wjrTuVMTDbIrWmbbNw8bTAWMzlxztNDHnJRgqZGfNDJ
vaEcHJIbWRbC+kL1K1y91qr18O24DUPlgViL8UlPxh33446FvcTU1nSqTk20U62+qj73ifQa56ju
OZ5HqeH36jw9zwiIJ3SXMYT7u5aNmWBxHwVbzJd4tkvXoSzmGoSldbG6Ir0XFprwYBL960M2TP1Q
aC6368DHcQD4kSDaduiX5cAD5ZaczACCM/9m2tl9GZuf0RuvXcOabKS26Vip03uIS4WXSAQlwfzM
HNyJn1ZLvUtrC19HodF9loxfEaHqg51EF/CvCkIdop+p5/2GiUycJ4KxmBtEcMQ4/GwrWnBMorjz
OHWuyezhK8dl53Eq2tiftSTBYVeHj50wM6+XjJHOEPp2GbIFHIOBIp8s2CTqFN0iTnp9RGAlkEA5
LKx46QZFoJvXR1PoYDdL4BvEpe081vYg/YjjiafL2D5V3xvtikpD1yymphFPZmErL1E6NJeihOCx
kdOkP4I8R0Bt4n6Pm48JumkoMtdrK7qhpL65LTPV2lAUC1V1JE7O4y65q8ty9pKRjsph7vXtEGfq
s1mmkqQvwq0SxXr/1scqdApPnbWTQjnNYxyhqxQxrcgB636fvvvVIRdrzmFRmuAUBFFzrRY0gLxp
TwHslDf25N2jSfR1T8JEu9UmQ9ALxbVATiPe9l0x7YrceItQvlDfY+KJiW1Me7ONnasqwmSnGFWz
NjeXd302+3rbz7eY46rac6pM3VJqWb+VwmLOxJTFdD9Z8a5xzP6GnX7qBksk7mK73QaBUTLudbaG
mybEjpNGoASsF7DKRzMPVjP/eK3mFJ45JhhlSJSdSa72hoUppaPRgMrUh+NVCaih1I0YFJ5aZfuZ
zOLBqtr6Zgb6lLlqaJWXfOa5wRXNDsaljlG9GkE9f2yxJXgZX5oTPb/KTRcKfWdMDpGfjLGJpFmR
bjFY2H6t1rxamK6luA6+NULME+yRKpqPkyKDN5l2UFBlCLAvCMabCRXQs6mC9QRmzx2jdMB3P6ce
1lQ5NAU9JwMrRQ+irvSIyWpt/TTkNkiE8wxXOuHcENP6Z0cfjcB4cbQFCkfXqffxNKt7fTDeQc+c
qKIKH9JSNV1OdHy3KWrqzBIvSpA27kLfqB+MNArXUgMdsCS3SlsThayDzC/q5UscSjgtkZrOrgzC
4RAoIXqpol5Jjm67iSZEepISt3Sqcbek/FiAiPVToyl2zu1pVIB6NVTVYnT52A7UNZVRJTbttK2r
0Hi0rMrxCi3Fn1nYQ3vXK5XxkdWuPMT5aJA0jjhqrPN2FBEZcy2YiOcgSzt8c0E1P5WazE7ckBYW
vQ6bbt16a8oRQosjFXdEZPKyKiBEpkYntK1dxAMAKgz6vRuGecBOXyvObS4P2aA/pTluPT3QyAZi
bDApPobWogR+kCrylhpzcLNO4i11u7F73fzYq2ZF6MIYLhXHdce1Mr573BLEJZ45ZjhCyw4i1+n0
k4zH0I/H15KTMlp4wyurmGFmLxN8gUifTusyRMletLFW0akW82osicCiwOpNy/Kkdel8MXZ2FnUb
gXOE74mYvpDKUC4pTRO8zYWX4mt5tiJQvbOD74nDWrYSpyaT2AV3j0zWJFsW2zxlRjzWpJ2XgSOj
VPa4ygXpOPuzrRloC4PD514HVkJ0TtpgvSdtV5C33jS6ORMEnuM9VF6ChsKJKGUqy5uSloG91VnW
RcRUN1AzH75La5OH8bzL5oi3f4imJ407l48fXnLynrNHQ2KNsVQNW5/SpfqDWYuNoAfgpcN5/T4N
IjqLRiwvbWH4JUHE2E2qpjn3WtWRoAcb3YF12pspkUiIVIrPw/NbkbY6m4Im3eJpbQ88H8fDQG03
tbc4t8QNsTq2hL6etf2PueI/Q/4/DfmY7xhq/n107NJ8Dcvip+n+x1/5cxHOtht9D1QaXiYyBDoz
9J9Sn25+wPKwtnFxVYALZlz9c8IXH77DK5nwGVR/xCz+yFaY2geaC4Farhx8rGCq87+Z8A39l4kR
9dGwSGjoJD9Yhau/8kDTtodW3jvxHVVvkFcIIqpTTdowFRfKr03zaoq6aXc8oXH7BAH0Qcsdh1iQ
YGBlPJ1rluycpFmWuS2e9c64j35kkiw5KKnqCQY99LyC5pEFFMNdR2X7FwrAR3V07ZZFuddokeTG
1GtlGHHz1FM57ErHDDd5VCfHPCm0b0ZYRDxu2lp+UvSUeDjH5aOdmjU1NyECXcfQxSom2IVLufiG
k6mXNI3LFfcp+t6t9SZPXYx8jeUuhqk82arySeJCAsDFiAezw2YhiAOWLH1ywjUXH+zB6t9H1t4b
E31GuE0hovvGlik7jnKa7xj8Aofl75g3G6PiN3Zlv3Ry0yKy+PQok6cL0m04fHeKjeJTPA7dU8u3
PjlbIMh8sjn2JW5URsKZXXTMrXK2vM6OVliRQ8+h26rQX5EMu67w+STm12AuAdYww2FBnoLwgR4o
CPZtOYMymfnnH2IRRDfLOE2veHg1ayfMST2EhTFsHABiBSpiwvbT7gQBY7puq5e5meCss7yBQW5T
E6y0BVXTisVaCaLHIrETjXYPi8bkksBkj9ZqQ2xY/MRq2+Z7zPetY2nIDNNwZXl6OuST72TR5Mdq
b2xatRGIMUn0zW4y0K+00O/b2Oy3Y2gI36qpFe7LyL7WizmFbkEnhq/PXXlNRd4c2dzxGMlr7apY
zoifMBfHwCQt4zaNJb6M2Db8iS/NGcPgUqFxlnnE4mOmpoK+ZKU6sbFM5lu16DEGHrmlj7LyHKto
JcbPJMcFyc4FVcpM66g8LESITVc1kASpOZexaNwe9ttpDGjsiV1CF1KyU0REN/184d279i0AM6qU
B/shrwpcf7YCevA5awabw0HJjniOHE7MgA04BYCtWtvL8RuiipZB45wYB6MveW3PlZdkdmq7GdXX
ymlAmWsZoKby3CqgyYaCBI0IivGjDtOb+sd2pHa+KvL5MIVzZEFW0OHRK5lQIW4nmU6HoWrCwumw
HuN3YDTt9jg/7W0RxvEdc5MGtaUeoOyUKHN8swMJL8OoZtL05B+Z1KqgGobTglBf+zrAE6+M+DR9
eO0YKNRCoTYlUQoH7bxQ49Zr8j63b6clH884yOnQTuHARcSD0L/J7Qz0QhPqyBQ7xv9eZvSQB0EW
uZamisbPMzm+6kjou46EC8Ou2t6DtkuWq9Mrn0HwFHyn8MaQKWWHZp270miXLV0EebcN+7l8nYJ1
7pNzHz0ui9TLnRlUTQHAjdQmAyqsnj13opnnrzOVB90SHYisLNPFLlPhDXHSCoyDUVbNN7Z1T1Yv
5AmEY7s8DKk+VPsxjbQS4uE8+bJStBujxZi44DO4msXI9xHEWZJvku+FFj3lAelcJ7tlMuQRytOc
soJTpuk0aWN5Yxu0ivi8EjqcDNpNpoWBAiEm08ptWC2Jry+mcaXYT+Uk2UeZL5xEvykFNBRDJoqz
UeIq58waTUQPFpwcqpHpfM6pGSafmtpOPiY4/5+MJhve1mxIs2lK0+S7Zk4U1CeLsck1oXSHJgxN
LzN6GHC4IMLmhv/AhGACb5sBVBcVPfS0QefREZONRXH4bNpWpboJDKvBn3r4d3ormN4t0YT4PgD5
0/HeGNRPsCFgwiqtvDdvy6Lq2dcj7D9qM4dVIqAvJpcwwktLmanrFKq+F3K0rwLwoh92wQwlKeLs
i3tG3RRLh/VPsShxZqyc7ougNc9ZDhbOzRs7127HpixvAQUDXJN1abzW3fQaTtPguB1NrXAX4iCT
3jCoXYuMnUz9LdFg7bzMWntPlg/aDYvvKbxq0xA0Ouk58Iczre6kHtiCmByNgmPdctc4mzLVtt+H
hP/MU/8wT6FXrpjYfz9PPZR9F/2X97Eps/hng+Eff/VP1VR+oPRLtWmgU1cALqriH2OVND4w0Vg0
gBNN+vEnf0xVhvUB8+AqiyJqmj+xcQ2i+6iclo23cK2KYAX6ywb1dxtVBLdfhDF6ClULrgQ/E+cs
/b4/C2NECqi8T+K1F8nWxo2DBDV6YCqcXcTiYYvR3+w9lj/y6sTGwmo0LuIzFrbSH1hUApUxeu0x
CWLjRbTRfFcKvXgYWhG8456dyCQAVdzb42Ltq4YdEOQKzbqJlaH0SXxwrxwnHqGwPSZOVpGByHti
QonOqVYCdMpQlFmU1FkNCjYOQcxAYtWAPwqe28uQAGvK+5iZzpnNbaq05iXSkukuxfFMumYalI1a
K8aReyLYVD6CgkyDEenRYcCPTvQVvruO2lJ5nc6ttc8N4zgu0jg4UwzLf8rq4U3lawbqIw+6r7wK
WbgG5pPmkcdpDVdWdUxCVGTzxmH7e5iCQhCYFR0E3VgZrX0MHNPeGIuaf4v5wPdWYE08i6wx3GhL
HHxZhEXmNtXG9qVaFJufy7/sxWRT+lKManrPgmy6C6Y4uox9UDxWLUmZrsX3ccPCKrR8s9dVprDI
plQyyzMt4DlWw9RaMCBdYYDMm1pUvJGJFgBdZGYIJpc6AptQ6FK9a6GUd0FW0sRDQEjVfDCJeNuc
bCy3NpkgEA32Yary6gKfxrmzWB9EJ2Af1r7l/dsOZe2c4O/VuyWKxlPUO2yWooE0GD6T8kHTanlV
TK6WJMXLRc7SQrQOsWMGpGGCMjUPMaTDI8Z/eox7u7ykTT0oD4uZzxthJxo39XGEIJb2ph9zLGj3
4A4AafY4+4wirj+R1K/fmr7UXyp15uHvLLUlPNib7RcY8GzouqjDOjTOznVihMEBajoPOnQQ6LTL
FG6cqQERZiHN6MHUAkPjJq77HYzEj2DPpAd/1jlVlWGHhBVUnvhTUsT7wK675dD37L52cdArJz1Q
htEbdTvfGOok4dW17Oa7Q2SlFrSqservCaBb6SlCprqrpKIZrtYI8VRos3kbtYo6hh6TK3wbnGgl
pTkCC5VBcnUm7+gqSTJWs6vwRjT72YpL+VajO3NWd8YaxqowAj4fZRxc6Nx9PW4kvRnbkLYCvd8H
JdrosRNVrx6yup7jF71qHaC4/G+FHOvqqx2EysM84nHV0+DWzvPhJh669iWq8zP5yPAE8yx2Piec
PwYdZ0RemsoxzFUbFyTbwyfLUOMtxe4Run23ALCb061K0NntDPhNeLTG57jTQSo6UXnbJhE936wL
k16LfIqCdQEKUddgeXENPQsBYm/P11uBu2gEu7JpUOBJKuWVhxO/8uNEr9cde4h0obfhF7yOMBJn
NWZ9i5O49+dumm4UvHEHrHCwFp3ivlzkqUva4JAMWus5spyOa9vVxma9uTE7RuO6nHbMVMoXIL+b
OgvYrwfLbpIaJquYwWUGiHHGM/vQLS2ydDjuCIxZz2woQZ72HNuWuS8vo1TvcXHrLjEePrYWSTI0
SRoOGVAcWYlwGxQk5xKruFGLqv2azPZZXfTgDZlk3FOblD0UYpCXZChbOsJYS5t4yO6wTxvbNbmE
PEw63hTLOa4leo5JhjCKCA/PGozWSeFvaSmJQiTrsiJBt7yVgU3wJLMvS9XcdmMaeJUeDR6KaLOr
A07JiVDU26YJxotoQWQx3H5yuNvuOGLITRzMwbaETU68zGppOmEftJQlB8BhUFbXrHYDA2hwezt8
L2O9pSaK02Fqz4WPUwbsEcG9F1Tlca/mYfeEbYG2RgSiXdhM3+AdZbs5SuZN14za46DpwTsMTngm
UxARp0jMHBgca8NDL8qRyuXcpOOhjqut4+CpBC6Ct7PqU/MosQl7k6LY176KwOMuPJoIusS7zjJz
rgqx2GC/apbtQ0rMZyPruLvngB48O9RlbYy1MovDWcQGQtaf4MWWHMCBsrxW8D63GqEsN4h1uc3b
ztmV2OreKsgoL04TKptuwKxWAkg/Fwz0N3M9Nsxlubwa/MFtKybl0q47/LDOVQ/ATb8lEybODdom
xtepS7WjNSXhyUlzSjPJL9Ze1sUg5FPdAEpQMx76BIZn10IlJhSqGWeD1YDLyEtaVuEwtwPhRUay
slOYUWHmN0AQCL73ynNXqe0LV1wBz7ofqxvVaO5FkJTXaenUs5EAfZGI7qLPuAzMcatOeutNWmTu
dZ1U30DEk9OEnXw1WjP/2gMNACeJ7cobumDEVW2K+Visa1kvmWucFozGTyUegPvISXG7yj7cVA4J
tTrQ3xWn/xbHRfhKVgiVdYYa05rWU2Fayi3fqdTTjXRwB4373DLXwROW691kJO+B6GGX1tYOT3bn
LgEdHpx7X+dhdqgdK3XftpuPdY6UPRjqIcUbvcG4WH0NcRi6aaKUFKobyX7Q+6KExzmbwMYD7S5r
RbPheJpeC02ci7ArTvnS9BvaRPBK6mghnTdGzVhtWi1fzuHcBZsqb79gtX8kUc0oxXwRL8iZozFg
3IcU6UMpYilMng0rllWvwww8xc7ECAWq0thERRB/1NP0UdFF6Ruoy++Rbsf7Mpb210Zr7vtB+8aG
iU43+MaOYr8V2Dt8kvjxbiJueHTmYGGH1ZtkE1jUhCRfF6c/4h4KuHdW1WZgKUVFyUBkYJrzA1UG
WFxUjgtCe4rHOQXXXAcuthxtqzWtQ1JipWWrya4ZaIcqu+nBXKJ2C5uscLNh3bIly5eO+dPrjL58
4JxP80q78F4HuTH7IHGGjSXKzp2LNt/i7M3dRpGfg1B/1QAcvam1ZVzQq2g3kta11jquK+tzrucg
6ZeeACFW9Btc1uVNX+tf7XwEQKB9aSUih48/u/Iwgo97WQVQ8czKpFoJIWCQItoxsdj3mjKHfpSN
yZaj5HTRCzu4a7CyNnzoJDZ2cQSoeoaJDzqXS1STISrHpPu4/rSzUSVPU1qJ+2CK+l01xhagJ4oP
7vsIoAVUcdfGN2wJ1romj/STUreCBsjluUvi3TpsQrC7lHYXeoBwbyhu+4YWsq91AAmRol6Csb2s
4A6WBIgOLUz6Kn9vMsxTSzs9jm1/V2ndpYOszrRGaYJYWEB00KhwH4MHYUFGDIavuSUxI6KnxxZ7
UHo0TkUi5UnkNQYaZB99ttlQKhBP7/SmSH80bP3n4PdPBz/0ZQ5J//7g9/y1yUmV/VVJN378nT9P
fNoH04bBIwxV03GLrK6XP458Ns0mnPY4DZraj+Pg/yjpgNc40OF5tak6IqrJQZHnThf93/9j6h8Q
5TUH96slNYRw+39z5vvF3EGVqgXvCFkecJaNPXv9879YIaSGIswUae3hpNLMEMH6S8LacP/ynvwL
s8yvoVNJYo3fkX0BLDreiV8cOQGYI55hIVHshCpKWs8cJBYkMJoahukuF7ZxyBYiZ365gFL9/Wuv
n9fP9hleHL8yJCDeNvBzv/yKkQB0D8nH2YfUtaTwyqhCGSbOozmR2/tE08uPoZNXaNJFbPjtMsdf
JwoKyck0wvAzZmd37vmqd4PMPKNW6mO/ZpNamRQKGihx3m5ueDqE4XLbtzZIGpbC/v/HL0Ho0ME+
hRbAkvvnz0ltzMrIqTXZA3TVNxPEti1oT05N9jg/1YY6ABJKbWOj5PPgsQup3kanB/RUhqs+Hzvr
SRN0U4mM7KrDwo3LiZbtIAHIoNqnWzkweOVx321nJCymLcKAu9//Dlyyf/sc6O5ykJwlGsevK5vW
NDgn2fAK0PBHv4FmRKobKpZdJt9+/0q/LIeg+Wrsp7BkmNKiMujXXmKL0T6vWGzuB4MkCdZfPjwh
62PTGfVVtTh2/v71fvkSfX89R8VKpHOJ/73DUdfaosiVjNcL4+bKHaV1lz50/qH09V+8fybKMyVJ
kgSVgXv+p6+qg7ldZkBR9o0+xjvKQ75VhhPv01Y+/v7XWZd7v35Slo5flHpZ7gt/uykkJGickWtw
ry9syxe7Zc/vcM3MMx/cnCPVulok2H6XXXo/D5Y80bGZ0moBjynqi+Umt6z6SmPeSu0aeCxV0GDX
kQ4PW8jm/1hmBedlrs2nIbSLGY+eSulCmIwc8MyQF5mqdZUtdci71O68jGKJ97//JX/UmP81Ic4V
omrcGmx99e9hP/z5/Qwg4vbR0kz0qzO8kQtFVV/304jClC2vO2vB8nrKGrbY6z6bizfZs/Xvt8ym
bLvXvXf1fQXesQyv2Sq8aGz5zhYzwbu97szJ5DKCjvqD5uQrcmrMgAgLlGWygBCxiMP7EOKmJ1gF
us+eY97BU9SSIXzndpbuxbq7D3vd2g/rPp+nS7TP8U1sQJjFe1YZYPJXB0Ckm9quNUr52Kz+gERJ
cr/AEt6tbMnPETqkl7dpeMCkgSuChobaHVbHQb56D4Zg7e4bdNMTJvszwQkr8zotBCLVlOlzxwIu
W70MbG6Ui+VUIHLmeZVH8DyE7E13VmAi1yUiAqjAFOUrq0+CUgX1serb/IUam/QbmYhyclPVwVyx
RjiJ1JWq4ZZFNL3asoAmtzoycI5mh2R1aSzUE1zE6twgYVFgs8nj8YKriSMZfUf/zd25NaeNLVH4
r7jmHUp3oYeZqmMgDr5mPE6cmRdKAwQJCQl0Rfz6+bYEDgJsJxEP1OEpDvZmq+l96e7Va9kSYA+q
VrOuA/yjJXAgaFa0ekhVTPstM7qezw1mbcjLvqdYA1J/wT2IaVCgqyAHYiLQJvBXXMGzfivsyRUR
7hRVYFNigVKRQU7pjkFH6MqhEunN57dUZ4rPrRLgAmJ9fS+nLWAviDopfYnzpQsVhQo7utUZpFRD
7GhoxJ9AksTBIJFSq7s0Y/XJ0z4EAmPDFdu7TJeqaocCgeM5SqunLlbg5kVJ7HNQoEsT0hfJVwNT
cyyQPDmQHseB2HMIoo69LRsQ8BRQ2kH2IfoSxiocpb3IkBd/FpF/5w7BvZIE8qCh8ClWCjwRlae0
G0nSNczSaLVPNRjzrdX0r2A2vSPP8o8jkEmOwCgNBVppFhnPReJRvQuCHvkgGt4EtgkOrc4HNYrk
W3OV5teBwEDB7g4aSlJh55wtW5eJwEqZAjXVEVU5WfB1a7NQJGJAV3nwFHdh6B7+DTt7wWRAYVE7
17qkmoFmRSVMi8PI7HEMeR8AORnAuHLX7aUC2xXFiPzoJB5uE4H8iiBgsmd5LP2ZurHZgd9BgMQk
ZbZ4WJfQMTmWQZEVsjZwgpX/URYYMzNkuRgtsGUeCBRl7aV9JVecSwf5ist14iCtI82CUZRp06+z
oZyODTMuvqpZlF/PO51s4GWoZGXThXYbQTF/hXoMFExDKRukUKM8tAoPWmpkjqkxSTC0yAPS5+aa
PsAlhC9zaUpSo7VefdYyurtVifyzhEpAX/NDEEFFSlJcTd0rGan0W3dFuzU9GTTMh/w4Q2aFpJex
Wl5bC6g5DCijoCIi27uMEXYfzrLiGyRVeXgvFQT/SMxn3XVWSJdRCA3aQuiGulNODnmNxqIipYu+
lOVKnyeOrk2DslVOtq6nOFJxQ1Igfl5bufagsFDvYQNbpj1vSAn+UkKRcYKsEjJXviTUUGfRyDHJ
wcFrbn4B1BkgfWXKTy2J+4UfLhwgDTm3k4wrH5UrwaduzZgd6hLLy1SWuMwA23z0yY59nc2Qz4PH
Ke9RFFh9aunw7vmerA5yDYzlYmqlX8IkJo9IpXO8bsFh6c809p6IhwS2tr4zYF+/Xlsa8yrUxb3q
rFEiiyNOrhzgeddQ4ceZUeHrW1HGk3vk0i1pnvf0VFX6ZHKBTeja9GFtLobIPmhr/kax/Ph5ahjE
wJHKTLzUkq6yLOGRWpA1kthEHp3m5JneVy0Y/GQ2BgTrSDktEmX9EbEAv2uZaI9wV9GpUaO0wz0y
us4M/FWG4vIbd+Dsi5tF7OuhsrymXpnRaaFrypUMjuBqGLT0GyC5rceCD3B6lMy5XpB4ZtoU0v/J
h/SeARx1kkcQA/zLm6aPEfmHHvq08ldg0DexR/LSzJbhVYxSWH7JfVG90VfSVbJkU5DhZrvP1CXa
BA6sEHNPEXLGM+dDqA6dfohKgTxsKbQZowWue7mO5J1EdB0A9vCcKax4i6xwrjC/6Y1QWlg6t1E8
X1I/L2BNSFZBWtCCFUkUh0gl3VrDub5gZy0AhJIn05z7Va6s5utBebz/3wSsmwc5yhr+UrMT75Y8
Pk/hAbX4D/3Sthh4fKAfpCGnlXu/9llOqiRBf2sMCPHdJB1PiFmlNg0MuqoBDCtf8Kr4ITea6m1S
t230YQSnCcFo+dr9to/P/vGAfv01U/2EFUYh3HkR1O5Tdx8ex6W/lgZ4xQZ7I3y3gWq1dUISGjgI
V3Yf3oI+BqLe8qZdGof3+aQdD/m1B/sRA7319X3v/IGYhWDkR57eHiPT20MjJHJHCY/54gGq1haB
kULnRfUFc9veNQK9JW3ocXSL2ndphAq+eE5GUCSRHWlmBfqcNEHcYxFdiRdPuWsFQAC0MZOIIVtR
vlgn5+UKZqk63cwIHaCgHHYSPTjla88I5LQASRDkGmf39PS0VX5Z9W69bEw/sRWyDdCVRvqDPvnt
VrfrAqYO8BaMLORl1dvVyjunhSDTEN9wISjgYETqEbHnvRWgIB9tqhqlmDNdATJcA9UO/etOIFs0
T+IFdLvVH59Dsq0rJPrYa7Zr47w2ANLRgoih2Q5gtUlgW3T7bZbAvhOAI++I/gZLr5yg2nfPaQ1Y
OGhTK0htQL1QZkCEeGwnQK2AxuaO6KWt3j47KyiAzzjHm/kCpwEez25YXwmmwZWQPCPqBdXTn91h
oEAL33gldOAHRGgCwYrK0xlw9zSw2A4pzhCYbk6Ds7sbKlAQNPUBwgOZwpAojh21gqm1iYZ1BUbG
c10JqnzQcPNKgPDqFZnCHt6uaKCCKivg8bu+wM2Aognhw/YKfXa+oGpANpruB1YbtiDKdLT2lK+9
FVEGCug8w+Rzfs8P+2vTEAHGUEOlGqHSIlW96l7QsdqQiXJ3sn7+gvQDB+hLWqHruP64zDq4k7i8
31bx5Lu/sI22DwfY5ZLYQSqXvyjq8NXQVdgpfv6jtlTKgHjnzW2AvPvnmwc8/Oijk9r+50d3Etlk
KZHrI2FRbKYpZOJ+/+1/vv2vPbd36/vsUazM7zP5/bfaPHf8/52B98i2UC0iz9J43Mhdh3UIehW+
Nx/Ys4PYjrdTFJQgIFWJh5qO3LV991sYBW7NzHg4V4LGY4d+GNnjcDuSmHUVwzYfOQgmo8QdpUlt
cNOinNp08N7Et3O7zr9SBZ+NR94kZy7CbxfdELjuv3WzW8D+m8+fzH7k1rUJoasVYWPT+aNnFk3r
U4Z4W2Rmmo78EYu77nac0r2rUK/pwIOx7dQcUNZM+QRbyMCn2SR06ysSvOEJ/G8QjN09puxN4NfY
GGFeW+ZcZkQM0XTYm8O9yZCVE2xON8wsHXnFdoqlX5DEO8EiuQ2pSh6YuYosm9rjznaDSW3OAMZO
MOc7G7kHOxjvDr0JA5tPOY7tkZPGkySp+TTNMNoJlgt6iY47tetd73IpQtB46i5nQRwmNc9WaBo7
wYZ3574pelheWY6iGF/C8reuIWL0MI1q294msG1slNfZ9htO+i2q0sZDv6ap23jgd2jVTjD+9SSK
J7WdahOdN/0q7yf5xd1k5Y5qxxiDn+JEF4P/HUZebUup4unG86Yj5XhbpgK/wwlOh/vyA3q2t7/2
VejJtw/066vzAa2n7Sji4FGqWmxTszx4PjeSelTD0NYJNtnXiUUa+venSRAIbQB7L0yg9V3ITDc1
yaMTjicXg/jgbKNV9wRf5F/v9gc3NE/1AYeOKNqPT3AffML6kzie1K4UKvAkqlNNTf80WdWjSpVJ
n2Dcz4ntbGcnFs8mO9V0um8g/ht+h19cIps990bD+BT+92zHDi1VSR3UQFZZO8Em+DyJk4ujkydf
eQLne3bjUQhiqnZzU6tcW9Nv8xl+FQxT8xPIPN+NSI5lml4wG4f5py0W49if1ZNr4jdG/sSO/vgP
AAD//w==</cx:binary>
              </cx:geoCache>
            </cx:geography>
          </cx:layoutPr>
        </cx:series>
      </cx:plotAreaRegion>
    </cx:plotArea>
    <cx:legend pos="r" align="min" overlay="0">
      <cx:txPr>
        <a:bodyPr spcFirstLastPara="1" vertOverflow="ellipsis" horzOverflow="overflow" wrap="square" lIns="0" tIns="0" rIns="0" bIns="0" anchor="ctr" anchorCtr="1"/>
        <a:lstStyle/>
        <a:p>
          <a:pPr algn="ctr" rtl="0">
            <a:defRPr sz="1050">
              <a:latin typeface="Montserrat" panose="00000500000000000000" pitchFamily="2" charset="0"/>
              <a:ea typeface="Montserrat" panose="00000500000000000000" pitchFamily="2" charset="0"/>
              <a:cs typeface="Montserrat" panose="00000500000000000000" pitchFamily="2" charset="0"/>
            </a:defRPr>
          </a:pPr>
          <a:endParaRPr lang="en-US" sz="1050" b="0" i="0" u="none" strike="noStrike" baseline="0">
            <a:solidFill>
              <a:prstClr val="black">
                <a:lumMod val="65000"/>
                <a:lumOff val="35000"/>
              </a:prstClr>
            </a:solidFill>
            <a:latin typeface="Montserrat" panose="00000500000000000000" pitchFamily="2" charset="0"/>
          </a:endParaRPr>
        </a:p>
      </cx:txPr>
    </cx:legend>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
    <cx:plotArea>
      <cx:plotAreaRegion/>
    </cx:plotArea>
    <cx:legend pos="r" align="min" overlay="0">
      <cx:txPr>
        <a:bodyPr spcFirstLastPara="1" vertOverflow="ellipsis" horzOverflow="overflow" wrap="square" lIns="0" tIns="0" rIns="0" bIns="0" anchor="ctr" anchorCtr="1"/>
        <a:lstStyle/>
        <a:p>
          <a:pPr algn="ctr" rtl="0">
            <a:defRPr sz="1050">
              <a:latin typeface="Montserrat" panose="00000500000000000000" pitchFamily="2" charset="0"/>
              <a:ea typeface="Montserrat" panose="00000500000000000000" pitchFamily="2" charset="0"/>
              <a:cs typeface="Montserrat" panose="00000500000000000000" pitchFamily="2" charset="0"/>
            </a:defRPr>
          </a:pPr>
          <a:endParaRPr lang="en-US" sz="1050" b="0" i="0" u="none" strike="noStrike" baseline="0">
            <a:solidFill>
              <a:prstClr val="black">
                <a:lumMod val="65000"/>
                <a:lumOff val="35000"/>
              </a:prstClr>
            </a:solidFill>
            <a:latin typeface="Montserrat" panose="00000500000000000000" pitchFamily="2" charset="0"/>
          </a:endParaRPr>
        </a:p>
      </cx:txPr>
    </cx:legend>
  </cx:chart>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Maps!$AR$7:$AR$19</cx:f>
        <cx:nf>Maps!$AR$6</cx:nf>
        <cx:lvl ptCount="13" name="State">
          <cx:pt idx="0">Wisconsin</cx:pt>
          <cx:pt idx="1">Indiana</cx:pt>
          <cx:pt idx="2">Hawaii</cx:pt>
          <cx:pt idx="3">Vermont</cx:pt>
          <cx:pt idx="4">Mississippi</cx:pt>
          <cx:pt idx="5">Washington</cx:pt>
          <cx:pt idx="6">Delaware</cx:pt>
          <cx:pt idx="7">Maine</cx:pt>
          <cx:pt idx="8">New Hampshire</cx:pt>
          <cx:pt idx="9">Pennsylvania</cx:pt>
          <cx:pt idx="10">Alabama</cx:pt>
          <cx:pt idx="11">Colorado</cx:pt>
          <cx:pt idx="12">South Carolina</cx:pt>
        </cx:lvl>
      </cx:strDim>
      <cx:numDim type="colorVal">
        <cx:f>Maps!$AS$7:$AS$19</cx:f>
        <cx:nf>Maps!$AS$6</cx:nf>
        <cx:lvl ptCount="13" formatCode="General" name="Posts">
          <cx:pt idx="0">6</cx:pt>
          <cx:pt idx="1">5</cx:pt>
          <cx:pt idx="2">4</cx:pt>
          <cx:pt idx="3">2</cx:pt>
          <cx:pt idx="4">2</cx:pt>
          <cx:pt idx="5">2</cx:pt>
          <cx:pt idx="6">2</cx:pt>
          <cx:pt idx="7">2</cx:pt>
          <cx:pt idx="8">2</cx:pt>
          <cx:pt idx="9">1</cx:pt>
          <cx:pt idx="10">1</cx:pt>
          <cx:pt idx="11">1</cx:pt>
          <cx:pt idx="12">1</cx:pt>
        </cx:lvl>
      </cx:numDim>
    </cx:data>
  </cx:chartData>
  <cx:chart>
    <cx:plotArea>
      <cx:plotAreaRegion>
        <cx:series layoutId="regionMap" uniqueId="{4CC5D54F-89C9-4685-A3D2-40C20AC8242E}">
          <cx:tx>
            <cx:txData>
              <cx:f>Maps!$AS$6</cx:f>
              <cx:v>Posts</cx:v>
            </cx:txData>
          </cx:tx>
          <cx:dataLabels>
            <cx:txPr>
              <a:bodyPr spcFirstLastPara="1" vertOverflow="ellipsis" horzOverflow="overflow" wrap="square" lIns="0" tIns="0" rIns="0" bIns="0" anchor="ctr" anchorCtr="1"/>
              <a:lstStyle/>
              <a:p>
                <a:pPr algn="ctr" rtl="0">
                  <a:defRPr sz="1400">
                    <a:latin typeface="Montserrat" panose="00000500000000000000" pitchFamily="2" charset="0"/>
                    <a:ea typeface="Montserrat" panose="00000500000000000000" pitchFamily="2" charset="0"/>
                    <a:cs typeface="Montserrat" panose="00000500000000000000" pitchFamily="2" charset="0"/>
                  </a:defRPr>
                </a:pPr>
                <a:endParaRPr lang="en-US" sz="1400" b="0" i="0" u="none" strike="noStrike" baseline="0">
                  <a:solidFill>
                    <a:prstClr val="black">
                      <a:lumMod val="65000"/>
                      <a:lumOff val="35000"/>
                    </a:prstClr>
                  </a:solidFill>
                  <a:latin typeface="Montserrat" panose="00000500000000000000" pitchFamily="2" charset="0"/>
                </a:endParaRPr>
              </a:p>
            </cx:txPr>
            <cx:dataLabel idx="0">
              <cx:txPr>
                <a:bodyPr spcFirstLastPara="1" vertOverflow="ellipsis" horzOverflow="overflow" wrap="square" lIns="0" tIns="0" rIns="0" bIns="0" anchor="ctr" anchorCtr="1"/>
                <a:lstStyle/>
                <a:p>
                  <a:pPr algn="ctr" rtl="0">
                    <a:defRPr>
                      <a:solidFill>
                        <a:schemeClr val="bg1"/>
                      </a:solidFill>
                    </a:defRPr>
                  </a:pPr>
                  <a:r>
                    <a:rPr lang="en-US" sz="1400" b="0" i="0" u="none" strike="noStrike" baseline="0">
                      <a:solidFill>
                        <a:schemeClr val="bg1"/>
                      </a:solidFill>
                      <a:latin typeface="Montserrat" panose="00000500000000000000" pitchFamily="2" charset="0"/>
                    </a:rPr>
                    <a:t>6</a:t>
                  </a:r>
                </a:p>
              </cx:txPr>
            </cx:dataLabel>
            <cx:dataLabel idx="1">
              <cx:txPr>
                <a:bodyPr spcFirstLastPara="1" vertOverflow="ellipsis" horzOverflow="overflow" wrap="square" lIns="0" tIns="0" rIns="0" bIns="0" anchor="ctr" anchorCtr="1"/>
                <a:lstStyle/>
                <a:p>
                  <a:pPr algn="ctr" rtl="0">
                    <a:defRPr>
                      <a:solidFill>
                        <a:schemeClr val="bg1"/>
                      </a:solidFill>
                    </a:defRPr>
                  </a:pPr>
                  <a:r>
                    <a:rPr lang="en-US" sz="1400" b="0" i="0" u="none" strike="noStrike" baseline="0">
                      <a:solidFill>
                        <a:schemeClr val="bg1"/>
                      </a:solidFill>
                      <a:latin typeface="Montserrat" panose="00000500000000000000" pitchFamily="2" charset="0"/>
                    </a:rPr>
                    <a:t>5</a:t>
                  </a:r>
                </a:p>
              </cx:txPr>
            </cx:dataLabel>
          </cx:dataLabels>
          <cx:dataId val="0"/>
          <cx:layoutPr>
            <cx:geography cultureLanguage="en-US" cultureRegion="US" attribution="Powered by Bing">
              <cx:geoCache provider="{E9337A44-BEBE-4D9F-B70C-5C5E7DAFC167}">
                <cx:binary>7Htpb924su1fCfL5yc1Z5MHpA1xpT56HOM7wRXA7jiaKlEgNlH79rR0naWd3Op37buMBDTx3gPa2
tkSyiqxaa1Xp3w/hXw/68d69CI02/l8P4deXRd+3//rlF/9QPDb3/qgpH5z19mN/9GCbX+zHj+XD
4y8f3P1UmvwXgjD75aG4d/1jePmff8PT8kd7Zh/u+9Ka6+HRzTePftC9/8G17156cf+hKc2q9L0r
H3r868tj86G8N/cvXzyavuzn27l9/PXlN196+eKXw0f9YdgXGmbWDx/gXqqOFFYqVkh9/nn5QluT
f74cSXFEJJZIKI4+/bAvY1/cN3D/T0zo03TuP3xwj97Dgj79/9mN38we/n7x8sWDHUy/N1oO9vv1
5WtT9o8fXrzq7/tH//JF6W369IXU7pfw+tWnNf/yrdn/8++DP4AVDv7yzDOHJvurS39wzOpR30/3
7vGLdf4WzyAkY0Eo/65nYn7EhBSMYvl0nX8Z+8kzPzOj77vm9zsPfLNa/yN98+beF3BMe2u+WOh/
7x0WHzGMKY9l/GT9+Ntzgwk64lwwiRj+dG7wl7GfvPNzc/q+f57fe+ChN//1z/RQ6R+s8eXf6SB2
JKhSnIovke1bB0l1FFOiOFf0KbDRAwf9zJT+xD+/33ronuN/pHvuHl1jTf/FQH/D6WFHKOYE/gOr
P083MTkSggglJPhu/3MQ1H5iJt/3ydcbDzxyd/uP9MgOkk1Z/n0OwepIYMg2iIpvHYI5P+IkZgQh
9r049tcT+b4/vtx34I7dP/OA/Je+/+2++TthGTmKhWAEgtfX6PT8nAAskwxRShB5Oifqy154Si8/
MaHv++XrjQeO+a+zf+Q5OS+93/9r27/xsFBwDoHDIr8AMzD+N86Bw8QFQYzAqdn/wJl6wutPzvnJ
SX3fQd/cfOCkc0DC/0DsfH5fmr8RODN+RBkcHv4FOB9AM6GOCBaYoZg9nZ0DSvOX0/kTxzyt4tAl
/0zIfPE4vdjdNy0A57+T0zB6JCQXWNHPbPIw/eMjHgPlATb6dHLItyfnp6f1fRcd3H7gqovdP/L0
XD0a42c93pvyb0xADB1JJYSST35ACPjL8xgXx0eSSqni+DO8lt966mdn9X1HfXv3gZ+u/pkcJ7Xa
uvsP9oud/vcomsojpSTnkGievHTgI4wAu7FYUnHAbX5mKt93zO93HjglvfxHHp5XduiLF+m9s7r8
W2U1eqQQVYzgJ/aPDgKd3B8vhiTGIL7tfw4gws/P6/t+Orz/wFuv0n+Et36MZZ5LoN98838ugXIE
Sg7iB9xHqSOEJaWUPVGfQxx3oEv++Xy+76OD279Zwv8j0fPPBdGvmvHqvr9ffxKbn2miP776abmg
gB/c+uK5gb7ZkF9C4vEHEKQ5IpD1v4rY+4d8vvMJPX9l8k+Pe3bP473vf30ZxfiIxZQqQREGKYFT
CIvT49MlesQoi1EsGBYIA0h/+cJY1xe/vgTUCH8gRJIYM8loDMqD30cHuLTH+6CSS8a5hKDK4q8i
/5XVcw7K1Zclf/78wgzNlS1N7+Huly/ap2/tp8r3ktNecIcZwiCws/bXH+5vQKCEL+P/I/E4LKWV
fCel75OmKGRS5R1NntnkO6NA+n0+CpMCU1gjUyCkILDE/vqzUbJh7Ai1ebYbKmNwMiIlExky+970
Y7hqREyP9dLVbmWXvn3347H3/vrD4FwgiRSYDfDcwRILoXWgtVS7nClbb2Lnp9UYMIzLUX1TYWLv
c9W0KvGmpCu/zOVjiHpj1sIJutIOL8k8VOW2H6VOaRd1J0Nti0svKxOllc542s+uXfs8X84HH2c3
jdDT6v9iEaB7KMwV4rCRDiyIHGtp0y9q1y2BrAOzy6aJGnZcxtP8uqNoTDNcx3QdNfOYYhTad5Ma
5IrbfIb5lSpcCUPClfVSJmhcyq1SxbIZZa2PgxrrjRwnfNuUQ7+ZzdJXSdSYcvvjNcCW/YMfoIKg
sJSSAaxG324Cz+gwzPGkdiVtp5VDi07C6OZtbKuPPx4JIuUfR5IQRZnkQIvlgbH4iH3TYhhppDna
zX0HzhOyO3E97a4RzxtISF+P/NXTcfnBIfq0vRWKJSgkDDYZ3e/AZ9ubYG9ME2kYLy/dNUQUnyxD
rkDE+NEo37Efg9LeXuWnklB2YD/lIFzoKZI7R6ZyK8FqLVXlrvby9scDke8cV04AKsRw8Pbp5uDE
VDkmaoI9uCML1sdL7Mm6ULBn5hkcNzfU6QQXwifW9vXNPHJ51mpRr1iFs5tiMMtpw3l37WYRlYkY
uU9aXKIxGTFddrlusxOrzbwtYW++HvPYzCldEIuSvJoWl7AcBgktI2ssSbnzRPg3k1jK3Y8XSeXe
Xs9CH5PAJj4VTUgsBWi7QMyfey0jmR6KxYXdVFGcNLmdjuM888dR5+qNrT1JBLUfg3bRitfaJbB5
q51uqmEz4rbf1K1zF21dTmXSG7rqhEFvMKnLC65m9j6emuYN78Ta4Ym8wqrpdOImjVMnMn1LUK02
xQLF1n4swusiN2QFVdB5W+cbXI35ewhn9U70nF/mA+G7sbT2FLJLsWvajKxpLspdZNScWl4264Iw
vPXUyluX8eq4iqpmZXBX9EmXZw8FJJ608XV+zNplvGw1nrpkXGJ21shOb8dM8HU7EpYK1g6pGITV
aY9zu6udre96b1LdGZ2YZo4uuWrnD/M8+0Tqol/ndU+3PGOVTypRkHSpW7GK4oVd84Ki23bwzZs4
L+qPLS5sSGqk5jlVrjBZMllEE2uK8DaWpl7FDXE7ELj0cTVX4WzplLgUuparXpZGJbQpp8uhN91v
ptL8HnV+HQVVpUVWP0Z1JM8jo6MVy8t8HcXupGkEzFrgbl0TdRzGyFzYrM0SEszUJ7lzURLFZova
6mxvz5XVVZtSJaPE28knuKHveCGmhIUCHed105yxrJ1fR7ruCVxFywUeokwn81iQNYL8klbNRLfE
Knk8LIzeu0z4qwrsZI57NKi0iz29rdnGFC3siFHXydBRem87Zzd1QaIVbYNsEkuMe21mP6S2DhO4
JlSJDzbfTfOwKQp6TbJmWENsG497bedkjkIvE1eQD9SBz53A7fXs9HmZ8SKNprFejbkeVkNWu6Ro
+iF1CJ20pMoTlDOWVCrkr0yVn2e5eF+EGe2gDQHdZHiZ15UTb+a+vieNMavJ+SqNKqHuep7JDXUO
n8VhmE4Mr1VixyWkDaJ5MlRdlPQjypJYRQWEqGFKcWOqlFU2nEYyV9vaB5POkczeRW0xw2RCtilI
zdKiptYmDnUjbK5xileQhupNmUthVtVUlqshF2TrvI9O+WLtWR9ZlLrA5/tq8uh6KH0sEzNzSRJE
qvZysQg8hD3uTucZs+PCBL3DtES72MJxEdFsUZ2ojiz1sCYTKZIiLrpk6YssDagyD25k+dsqw8MH
Efv5LR3ddNJIOR7Xo+qTMW/ZmUNRu+36Okt5hsbjAcP5iua6TQY9zzlNUBV7fGxKFS/dCneiWTco
b5IQLeE1G5HZUESKY1Tn7Zppy9JqHrJE0aHcYtGZszJYnxjU9Am38LEyQ92uShG6E9WieiXsMG8j
IX3SeVRvsmqcP469m+wFmnO9yloABcs4o8RZUq9a0shVmUPmwEsmE4KGdo3Giaxhxe4kFj1ZT26u
V6RA8+nSI/9mURO7JHBQL+YSdcOqznpRJKi14yOu3LRSGi27uarcQxGHfCNsGd8VZW/ODI/xbYQA
X2jbFpd1PQE6GQHyWTuhROSqgtnp0HXJgBGAGSTqG52z7m1V0XpVo2ValRHgwoi381bXmB5PrKs3
ba6GO9t7fdyV3H9YogLtdMUg9jhYZNcC/BLaZieLYjCvmbYXtFiyk9g7yFwTjXEqKK9XlTXtWrkR
Vl6XxaVCzbTiAyXrrl/ImnGWXy5xm/mkZgvcQ5T2b3IheDo4CjOpB4W249jDkiKB86Sn8ZKnfV3x
NVUFv8QQGNIFqsvbtifLDlVCpyoeshPAKjxtM6ESwJHuZBSwXzEt5o+Agce7cnQQ1y3pTipQ13QC
2IZsMWq6bWYifto7G93MMECxijRk3iWLO5j2XPD3U8ZdnmSi6G9Q3MJvdT7cOES6lYsL/BZJfupr
XG3jsbNbX5FlSgAv0lMe0LbvIChgN9CLkXZs0xZdOG5qItJRV8XG0qxYWzPc4iwi6dT3ZcLria/j
El25zKgxqYt83Lp2nIstmD+uHxyTXXHmfNONsJt5n/TBDHPSNw6tHCUuO1NZw1uIrLPPEyMJKy7C
REKzHH9K758p4mdM9kR0Hmw7uzIvPjc0ff34n1vbwL9PfTa//3HfD/X7p/MvjVQ//Nb20e7Znj/8
0n42X58Fk/k8uz1J/ObDHxjrF4J2wEmf+rL+5OLPEla6JzhfceUfCWvp8vKZOPvEWD/d9IWx8iPC
BLQqEMDPEvqtAM5+ZqwSFPM4ZlCqiIF8QrMCIMfPjBVat4CQfmovoVA0xwjKUJ8ZKxVH8DQAYIAn
JSFEiP8JY40xqFXfAjcYngJlFUCLQbmXB/BUjsJaO+cYOOts9JSMVkJmUxyO3dydlRNdB5O9n43k
OhlkXryGWJenUMC0p2WRDxfUijKBCEA3PM5wtnYxl1fFnLenThh9a80MAAVo+XGX9bcZZGGZzkN3
j2hbu3LlwMCvvYvMHelFuGqbCfLMSCL3gWfGntoCgD+bA783qNNLGojn97QF1Jfs2cNdL2z0WIc4
vIaE14RHaIZTcXVSejZdFDZeu8anMg/VKarqVm7FmJnbibIcOFkeDexi6EHlgyhto9uI8bZPlsKM
61ZCUo8BuCa+KTu2igkNF9gFvZq6IfpN6L4ZTz0wWDCLJWSHw5SfVS0e0qEWHUR1oOfrTE4T3+AO
sSTz9W+sWcwpJIw24XJhK+5Y/dZV3qw5zhjAPAiJOqPTHSHVfNNYjgFheshdtm3aq0wtKN6GrGDH
CADYOwjbkMJ9ALCLfLGqy0qzpFvGLr5rfTn2aSxCpNaLW4o2CVWGuk2mcl2mgCZ7ctmVdOk2ERRz
bl0n2f3QsmJJgGe371jO5BmwTnwbJrq3MgS7PCmswreqBnknmQlQW2gxhGSqWw6P76kGNuJsjy88
FLWHNO596xPaGt2sJbBHkshCmSaNXGfqzWQGe4qdJjT99KvGFfg1a0EeSLoBmF86Fw3cw+lcx2et
Ae5N1NI0Ke+b7K5isi5TPgh51o8MCJEu8gWv8sDVnbQ1HVLTZ+oOAGWfJ06OdoStyfAtwRyW0Qxj
uZ1iOyzb0Ct6TIue37dBd37LeunKxAW/nCozw/hzg4Ek5Lhe0ootsKB4bxTSOVad9vWii5NIzjCB
CXchX8d5BdZtxqx9p4GrZEmejXUDKcXRaiVDrNlKxlaQi2zUU7bxfYby474dyyXJbdV/qCobpWW9
wGcI5vDYAtCs3uqq6rvURmb0YyIiBBeYNPD4IPaLl6AtLMlCarCgmwL8ZelA/GECpIwAaHtMFg8K
kMiHKGVRC4vIBoKuZDmKs08jiniow2aMBKRijWFvdiNwrrSa8uxucnUvU8p4Hq/YRMZlC0CV3SPA
4TJlebCnArn2XUcApyUdD26XlxVn13k1qHVNu8Iel7R0fp2JgdK0IyU8P6caljUD8jsrMi3esL6a
o7tPs5QaWP5Oz6w0KcUcJstbAbssIhRfKKdNnejaU5N4MYGf62bsllf9VIMIBdUZcCkUUvY2qWbk
L/pZ2VMlvD2dnYXPai7zKpEq9yKJLJDv2kawIYBIltt40hCh4qpzO9YgPG/KrtUfl4XDjqxEtN9T
mGib5DySzdYO42RPY9yEIS3aOqQhrvtp1SuAJ34R0w2aZLgaq7l9R2Gn0RTZAUvYp6bBiWKqPesl
MJKWyznhJOrGxBOv1kNjcprOzscXAsXZaaVmdQfOFMWKAti6qYq5XxLtfPuuZ4PPNnFFwqsRdvG2
mmSzWSgmKRpzDti99w9VRDFNNCSdO610eCVF1KQxcbCxiZscLAYMcCZAJ4DVNbWlyWK58Wk/OU1X
XBnfpWCycdkFoPq7Cav4oWsrkMSwsZKuWTZFEBx8zY7zvGLH1OztO4ciu3NxDBFk6OwIAzbT5YQ5
W7MxJ8AmezolpMuwShqQ4I5pKOnWalkUqYOMcW1wa270aIVJxlpXNomBzr1Wdok3EcDpRxY39CRz
fbmrRok/aB4vdzIfQrxBEALPOifKR9qF6XbgfD5uG9OsZ5AUU1tGr10VuTvg9n5lurq3iVYSgCyO
KuCxkT7DQGbhb8FskGzmtcnR8ljOeQ0nYNL+VPIprpKximeWNEtG38115U/7CYBjqkB1BqLq6vMG
muJWfJr2CDL0APzKbInPeN5dOOGaR+hXLNh6kUBZkzB384npg7wAEeoGNxEJa5AqqUtrOXp8pmuI
5tfAfotj0HdBLRVhs4x0XPmubs+nwdikjobsyowOoskcJ6aM2uEGG/OW5hMGDK38km/HoaRnbW0Q
eZ211N5NhXav9MSuCj52NzOp82TKPQaWiuNXJu6LRA/Agi87aH7dlbEGVpMX6G1OpnDKMnm75ES8
GfxMtjZw67Z8MlbB+Wh1uxtd2B/8aRda1aRDS668z20imrbga40KdDbZRadz1vXo2hfWrgOJ0VpX
Die+oi4kxdgX7VpPyKBVkRXT+6yFpv4Us4FXG9QMQ7ObO62HNMJMrwFk21QG1N8SU8t3JXQeeEiF
FF0OFRuSBujk8Sgo7OqJVu8DpPfTSQ/DRU/Q+8nJ7rwFdbpP8BRakcYm68+8WKrVCKLkq1lF7HQO
Fb6useg/jiy497PKbXcfeqTH61K4LAcesdTHua5N2nbuLZmX7LoocLaqRQ3yiMThbOwxTbUHSBML
dzJ4Gl0614u1JzQHxSFuHnU/hbNuKat1xmdyXZX9+E6WIlvlTSGuVKv4JWgDeZzUpmi6BPG4vYij
rD5HWUfMqhhQdM1qy1cxG6Y1mCtORibCSesb8x4UaJZy277Ohhad1Mjd9ZAS10UF+9RX6B0m+XE1
Vf4smjl7O005beDMzS7FmcfrLCqKU58DhaMgPpwPsdvJASSfOiZ9UiAM9Dq2bWBnU9EzWKEEflcw
qld5S4Yekl90IRhsFVQWZ80k7Y5o/CarWJzkWjSJI0DSQUIC7h20XuF2hH1AWrYuAtC6nKpsWQGP
FYkRkMI3ilEUEkJaei1zJq6kcv0r69gAid6MFtZT9Gm9hE0U9+O5dTVP2iF/LVCHT42LyhWmoU1z
EDU2qm+aV2VlR5NUAD82xOByFYiu/LpFIUqGXvAumX1RXDXB0U1N0XyLnBtPZ0/Rm8jBjaPI7TlE
oHFXBmhTW/WNuqY9GretGQr4SFh7Spuluyl4o8d0Nn5aD9aUoIxMFp8MrBquy1IAkcvEsewreWZr
UHCR15lIeDPcFUMBgkkDagjHEgBFGPPXY6u6JPahh4zr6Ylom7ALKCcJU4XcgNoIfuhdNYmkaZBa
UhkPwm3muuBwEpq+TtvAuw0rB8iOulB50sWN3rYTk3etgoWPbXCvssrGGx+6rAKBBU87Wfly1WlV
Qy0rSoM3zU2RCeMTVxVstcy5P7VsZiDQFPNwGhyzm4mQQDdwTziPm1DINIZ486HqBvERpM5pXdaC
L7tC9fqhjeNup5zK1noPrdrGu0SPM2hHDDc2BYVYrMuoa9eVGctUDnI4n1pMVtms+3Qeu3FVxzE5
ratmvFi8bOlryG/1eW80Lca0UaG5qvqSpr7m9mZoQi5utIrokvJIuWTsK4AFZmK/1dD1n2+UMAYO
EAIsWAtcX+aQZPNRhzNTe7+eh1qFtPIyu/YAA86JbluIvDPN38bNaOxqoSDeZky9ywdsb5ZsqlqQ
wotNVw/zGfecX3Sm6BwIZV20GiwfTqjV/WnA3byVpgxXmPf+tpiak27qTlu5hFWnSHfZeOsfBETL
7dh37gSPPNu6XN4BUJs2IMmsxtixa5CstE74WNf1pgpNrk98sUx4U6plmZOJubaCHhBjq6QhYrkZ
KGp/C3Wjc9g+RI9JaxqQSswABqHZclYPLmoe5jH4q0jNy2UE8n65ztuSD7/JvgVBejZ1nLhyYBnZ
NhEEt+MsiG1X0PjGYv2mpToUp0Z3cXZGDbrvJ9WeBw5ArpSwF47rqczAz9Vcr2VdFfGNIoyjN2UD
v7kpcbXJrmzruw0vQe6PdMrb6c1SMJsy6mQeX+Wk7a4g+x33DWTQ6S9qGnvi+7yiATUoeMkDSLvk
0E8Ys31d51kdqgawBMIzsjsOAiCQjrICmDhgDcj9mWTwWVx5XvDaP+gPAynoCJZAgyk5rEZKB2C+
0zCQLkCOB57aNGtQ5wGrgRvYvS8l0KzcBsCjCwTcv6jo/nF0qO3Ba0YCmo4VVftGiefLbKMZx2gO
dueqltyKaQJhsytngBLa7WyIYFTRx4AHo6kBBP/jpWOo1x+sHd6igYZbRXBM1R/WPlU8ymzm7M7j
Fp4+TvnAzuO6I7em8sCgoA4Oix/ZbE/7vAW4gpwZgAOYPNZQgg749scTOix2QmcPh7I6plBfxwxe
wvrWGrmahpnkQGZi59jxREF+4GVBbpc59h+Uw39Zxj2sQyq0f8uLE2gYQAzw4UG1UxfjLDjydmca
p876Aviah2x8X0d9U6yIHR4KjRi7yEc50GMHRfRsTj2Oiua84pWGdAfRfA0CN3OXjRvxRROJpT1x
BKu7sejVeqwt7CS2mAyweiP8B5QjqkDFYf3yiogoc+su1G5XDgNwi7bi95aPU//KY8X9Zukxnnxq
hKDs/QIksk4zGYCl5xmnQPByIKA1pInbJqZQJdez/wBxwnyUy2heUZUDjes7SBkpVLDbd6hhIZzl
QIijfcJEwKpB4b1eIj/4jaqALW5lbt1uhi+6S2ZbLLauwCKsPZb23ScBpBEdhvcMQbP7//Lmd/sQ
f++tAW1r35z25/ImCLpFmd9/fXVrL29+vumzvCkJvCtHQFbDhCsQqfZdN5/lTYWO9l1wijMIKtBZ
I0DD/NKQI4/gzUZ4v0EoeIeLcgyz+NKQg4/276NSqP/jGIIS9Op8kXA/h9IfNeTgfdn5WWwlEnju
vhlH7N/WA1HyILp1AYp6nfYAAVsGuTMd86YMO8dBCMoKZACG2mJu7FlV42h6XQYDykk7F61LvGr5
fVyOhuDVjCo6hoRXYpldYpgGpJKTDiiwygwEpc542LrPLP15Kc+zwkEkIhCOIfmAaZEknJPDmUs/
TDpzizuFrotwgwtoj+FTpc7mMUYXUzSDOPfjAaHt4dBYYCEgenvlGWr4f+jtiUpN22iw+Sk0D5/Z
Po6qVI8YzmDFWN6hpIZ2nR12cJDV1KkupAMbY7ZTYhizDc8LbI+zuNzLUGMMVjEi28syPei6AG5A
O4DqR7gqoLfpVhPcL1u2l3grjyEEgcoOMhKuM0g3nesawGdhALkwnwzYOhJjuIGeJrkCtYnf96YF
YajqJAylimzMQXTOoGQ78QxC3SQiUKgEeKRLm94PwyaDiHo+i5LcOkxhE0wU8qyDMvh2ZoACoWjX
4gsH+iEIpNA3kK+nUk35Gu9njgqm3aorcnKLcQT6XBlD9T/xrureRcUcrnIxwTQCKWVYU05Arhwn
EA0FVJ+Ky/BJy1QzxMp5wdCc4DoOnQpJFxEQE6sC+1NgQTG5WOopjjYinkX7ltDBFCe9A6k7zj1o
exGJ+XizOENuI6pJeNMCt4zeU9KD5UofYD5zb4M9dnvskI5uLwhmIgJj6HaEq+1Qw+xINUIgDkuH
xiRCVVVcZdDbIxLrDKQaNtG99FcbDjVg0P+GGSrU4+DgdjVh16y6UlwXYoBHI9+BkcqZgRcE63v/
tpjM2O7YggC6POmwvKRgljLSUFkLvAetbl4suHWEFIhP80WBgrrsXRLvjaO6EpL9BBLFqeoAkaxK
3UcxFFwBZRf5tFxHEhUhqQIcXpozLFddV+J+7d0Mh1ArDLN0IoZCtx2JBnkqzleadxjUnSnMt1CP
7S8irkKcNlUGRc6FD9CnVvX8HErL4i4aY3wxja2+orTO78nEyp2NNJNpSUx8b/J6BDSLqrDBC2zZ
YkIg8U0j6KNFBXJv2uisnk9IEDysuY3VXSQ631+TconEio8xbJvRxWDeqWyEu0R94HTjeQ6NFmkD
zQv7pjgmi4WuKtiR5GFqAvgOOrvY9HGGOjZoiS1roEUpTOGm3KdbKIQCJrU57BFPDKjunyR6EHTA
PbqOgDVH2QS+racFZPhPsBEsA4crhsL3sq1bu5ehQSLxb/1/s3dmy3HjTBZ+Ik5wBcnb2iSVZFmW
bLdbNwyr7ea+gBtAPv18UPmPsUo9UvRcjzuiy9ZSJEAgkXnynFNJoO9RA7ARrDVkgnO3c8VFSUZ6
Hbimg5DoAXR3LoBaiwTeG6wqeQnbZ9Hk9RNTD9DJVYQuyQaADmg9aF0wL2HsAVZPQd9eN1np9p/L
dbWsr9ZEC/9mdHurv1t0zJ1Ui0f4XWu1xF9y367L+2Qu+ktd0zSg202reJ19AsS61MxlP47MpbZN
NyV+7mt0dt1fJlVEPuQTVbJjJ2nanIDsUls8uNaK2cdiNpti7H3e5dTgaPzW/ZxPFjgNXgmZ+Kar
aHI/FklMoIjA/9u/Qk85t5kwTaGoMjmwVaaFvgyTtC8ee6dXKU2dKR1/eEk0ln/0RAgn2+oEBPlj
C+NDRBudWkm8D6vU6venlorNcjoOMuSZj7Aib4tx9fQf0ZTI8mcQNq4rN/4C44gafHbdjzXnzyo3
7lSk4ipp3Kh2IQAI277KXA+eV+CEa7mx8tR+zPU6bHK4HreNZ8ffgnkCAV2dh3BOtWGQtNOXpV2s
fTnSOqKeGLbelGZXXhUnOy9J8nJT57Oim+4swS4L6+DSGpRQN60PISX/I83Anw9+F4im2NBMThqC
THvVdZH9dQg6d+vV9iMdC0PkgppTLs24yTOlo0undNOnakjCnzr1kk3j9M3HsRI3k+rlsocUpj+J
NkwfA29u9pDe/B3sXO8+kknz6PhZDU5jpwk9rDrY2GPY38XpUm7DroRhC/EEpk6XVl/cYgg3pJbj
YbVGvYH6oLdNn677uVbdx7la65vAn6f9pMLqE2G9eyziKXuY/epOhbYuLno5+Ae5SA3jpG0uYIvl
D/QNqi+q9of00ENmvYk5wHZVKddjZcXwPT0/38xSAYpUYUjYm732M4dO960JgD93xTo0hyi32z8y
ARPK4eiJN5EIpmZLC0bfdkJ7mzSf612ahMPfeR/2u2ryfSiDRXpQleveBukQ+rvMDpoF8Jh0YDf0
7nwth7q9iCq5wJqqvPYqzLR7SAPnU5G03YWts2nXM8ZvRdl3ilNqFlfNkjjzfqnD6VaOfvIQd5m4
sIa1PACJCJhJ1hodlkWIWysb5TUBe7m0m2a5UpYTX8EjUvtl6PstENe0ldNSXGbNID7P+bz+sO2q
uI6jeL3umz6udm9nKK+SOZ8+Nf/RbYgpVc+ZqLKtvagwjEc9dv0l8EC1tZXHIeRbfbQr7Lm9Ttjl
l29f9QwHIBEL6YxDdaIiRC0dn1VofrLCZVJBfJQQcP7M/ZzA0I0uOcbb1zmrBJ+vI0LTtibbo1ll
7uM3vGHOWjENcQq3pTQZRmi6a63pfwY6IfT8+4uFMDaZTofq/xzcAFIfLNhg8RESbLxvWzrLA9zu
7XM1+falXieykMUj5i2CtE8+f56Cp3HYWdCSjp5YnNvG9GADFVfbIRrb6yFso3dWyT9cz7D/HZaJ
jVI0OmP2Uiiybas6OK6mHXU6gpqMDtGWDhfZyJAvTO/bYzwDUXh2DC5CNwyTmId3nqwvdeqP4NH+
Ec4D2VX43KoloHICN9rlDPQFv7W16pm/21bB8fH2DbxepGgvA+YZpMp14XG8XDxt40tbV6U4TlPe
XypleVfaoVH5f7hKCGteCPQUVCYvr1IlrmqSfBDHFJrb5QIz5iKMFvXOZP7TWCgoYXAZInFwvs3F
6LkysBhLLIdoJ2hDbV3d/R+WSWB6Bh7wXkS5eTZjpaT32+VtcHQTKG15n7Eo5kWFer8kcBnGTtPy
fnv6XscvYjrRhGH5Hn87m74mn5NFVcI/Wm0ivjmwaY6rbTgAU9XG+yZa4FeIYWWJvH3d15EFfC32
oGfbYGyvdkQMw91eu8A9lhNYUdISJ0cxR7u1gEfx9qX+YYgsjhA0iK1Oye++XCFhpZAidLV71H0G
lcOQKJ67+5XPgilNBafNqnn7ov80PuBL4FN0XnCtzi4623njZbFwjpWgid/UPgIYO8ouKHTe3ekG
mniJKPhghGHg+34YYxPwaqdlUR/ZxJPj2g+wMAunDtQGBVp1381rf9sWtPo3yUKarBV5nSLXGm7p
U0DN9a3Bp7hog+9V6g4/nAzCzDZamyq7i0rRVe9Myz/dKdCHGxORoOy4ZwdKkwcqX6yEFV57XChP
8u7PQlucl3Phs9SKmLT+7SfhvN67wObsKo5n5ElReBbs0wq8JOGMgx1jkevqyDMUIa3HH1HvcGRm
XWLWe5E7t3Kq5J/zHMDf8ZDU3MvBhUEv0wluElkSKpPFqbLd2zf4T3NCpGStYPBk2+7Zrofrnq1z
xK6v14ik2w6KRye1vONQQWHYKGm/B+O8Wps4FZndAJTDEgXqfrkhZD6YpH9Zj7OfgOXbheFJyIZl
qum3/NsUgosZ7xDbqLs5Ds4uFq30wFMZL0edan1XNGV8Y9Otoilkd5SLb0/lq0dtLob4yLGhdRHO
znZdXVpONyT2chRwZgXpq+GEsRGpEt++kHvWJHCNExo6N04EBideKWjo5OVadKEig+iz4c6mhoMD
gMSu/JLA5hmuu2IGCXnmrmUqqzUVSej1G1mZY7CV+j7LS3ACS1EsAZ6v3Z8r+P6lbQmgLFAv72BX
Bv1QNOrWC+Wmy90IsaGt/20gFoFDegdgGgeeaS+9XAx5s0RdWA/D0V2XaPfMf6tVll+k9hLv3560
VwudS7EGYJcC2IYnvc5v2eSY2u44a8joPRLCq8gtGL9sZbyHadJe+41+Fz80p9dvUCsiNOKhy9an
0Y9u/Tx/bdbac2Qf+Echtf8TVut87H3IeM+AiGH9Ozu5VsGXVmv3nUjnni8RlPCugCkLMQxyJZmQ
Ybn+Nly/SsbcV3lxdByQpHVnF5Eoh4tFrJDRt0on0RP93NLfze3gwAczXYbGg9x76Y6GoPpMu7Sn
GhRxLQ1eI/vQFBZTz9/XkHXU0zspLibe/y4cF6vhnVQeXMZWWhYAl5HXfgqKYf3am+VVWRwGF8vY
O90RVR5dEIRX+i5QGjrZkJTgfuUzTzCXaLZ2Uarc8kNgW4g2baesPynQBkhDo3Wh/VzctRCV1os2
pHUKit2sGzuUrn0DLG032yEMpniT0d69GUsfkj20HUj/7SJXCug1P6ood7b+XAUTDF4nk3GDYCaH
T7lp0Sy03721aBAUnZiYU+dUzg/4MSWguFWwX2LdGTAUMlR2Ny9QXfehJdf2SrRAlBemdZ9dirmk
KmrkynefOYjPyedcJiAvcWXyGtmx17KmCpa/QctztS2dtKdwX3odQ6KJLH3f6bXO7rwaOt9Nmcp5
/DR4Aw/E7UJ2d+vUXXnfrjbnRT+Njjw4ttD3pe1GNygK2vI+7Jzhhx5sIDAYP8H60xMN3cReOgaK
emb5aTvnFxl68B3qEqBk58DJQ9hU+DczszmDaExgc3k5QowU3cLlwUFArsaVPtQF3DDhwTxKeMdJ
ZInztCqvuZK6mKwH3eZcWhpy6C62Gx8IJ6u8wf3YqDkY753cghhSslyyO+rVFpYNAs5ua1m5fzXP
UP/K3TTO1nbtGkR7wiWEB2vKCmrgf4qNG6o8vPHnxFFXGZy1hHPVmfPbtq/AtCL0YdBaK2rYjZvH
oIzpZOv+s9MEMC6jPGCBNVkEBdXKe86G5zwAzJ7Vt6a0wS8zgYDs6IjQW64TgJCI1vzS6r/jcU3u
aOfpuxMEF1QTN+NltF59eETf8yTLkj0NPNVdnraVQAvICmXPqNArou8N/fsecH5xPjvayfJL0F6w
eXf0CeO9CFhFMhJUZrS/mVd3qBkDTIrpaclbNR80Kp27U2vGga1M49EkEqlPbhe1of+9dgqDxPbA
85uOJuKldmxD2zXHXygmQMYM7AoiXkg/At1crotDG5X2cF3HUBwv6s6i0wDzlIn1k9n3DkXspvmn
4bkH70Ad7w9d5Q73zQrZ9xG+oWfNAD1BWd5HbaynD4GunM+iKBofXUuSLz8ji07Gvoik639anA4U
OFvIjT32n4JyswloA2TtJgOuYK34dHNKdvDohX+QmJdwl4N+bDsYnPncQVFMkrUGm7eqoDjCAQWt
XypAyQMI2grzzS/85FjbtgZqAyEfIwCydZoLdTrx/79PeuqTvnBp+N23wPXJff73LumZ2cNv/VXz
e78apUL8FzoL0iTj2RJTqXBgnxqlDsaIJiWwI6yTaJOaevdXnxS7A6RJRpthhCOklr+apA7uMJ7L
AU9Wb9Aw91+5FnjmcPyfk9tcEXIT9ZHncobTFjyrSwn8feOoMvgZOclIhQgJr4NuYxt++tcgmLry
OwgbbIBGLsPiQ27TQaa3VLH2U9r0Pq3J1tVleESytSBti61GXqq4rgYYcuyuZYMCM+iegnIsdLuz
hKgKb5vCuXF+hrpdpvsqgyP/HSZOl/zl1Z4Ut4hyJRugdvKBWwFu7uuPmWOPqtmlVdAjC2wV0eLG
CRfJLad17SzXFDpN8bc1zDRv3sl2Xxa2VLIYHphGtm+ck5gukw3/lmBA+M6nTGTRz0S1TSEvx5ou
8GXlz0MfXq5DOnKkrTlZ9t+VneRu8k4ObGRCL56RcZXA1NT3YKdg53heWK+FFw3CFvmPwilNqjq2
XuBltD/gkBeHnmO5H3d9NqZ+trF8izPkTvneMrjQZ6Gle0fkhs1Q0jSQHmVpHETUW+/M0cucE+8N
ykjTOfZwYMNTIzyrCHSWW27We9YPAUXSdneI2NJQHqqIyGZvGoiv4hERSTK+Q6A6ezbmun5MlxTc
y6XqPL8uRLQ2bC0v+pEurDkBf6+r6ElCS2vgNxf5lH9sEtS4sFYz9DrinaweHsPvj4bLQw4zBV4M
2uiyh14ujRQygQXS7v2wwiqUHm16W9CknmJrvEJrEFa3ueW0zgevlMv0UA62vWYb3NkqJuW3uHN3
2rK/cwZeFps8gIDSGtyM2k8wG+dAyChyGzZdk/yFYIhz/6KVXZ0seyuph3i5WKJe81TevuTrwUcI
/n0BqvTsinRWcgKNJxWSi/6HLxS7/LA4YnVoJfRqGvx9HiW+eOwnZl0i3AAae2ztZe6hJeWt3al3
FsKZmM1MgOFTPW9UUO1XVU8arwWq+tF6wvsurK1LPZInZJtatxnO45NCyuNv8xoCO7oog5vITZDb
2fRQd6JYto3FifoQ11ndNzsJwd29r+e8GZ7enrOXlRIpOECcMYKgKUcMf1YL/h5LJpVESLNX/aT7
sWcR2BPJiL+36UgG1gbG8Ww9dC5tLTbNqFrzQmtr+reTBXMDiA6wAMwAHc+5lQvJCdzJQbRPZOWW
cV8heqFnReQ8LsG1lwTE/SGFAfC9LoKGiNp3de9gbkOLaC43MiPamsi/wDLlDtdqvvY1neX3UA3n
fI1BU/JMZ4Qizzg5nZPytKeaLm5W72kAWrLqfYHCrJru5DrmXUPRvsDE2VpQcPkeZU/dLruoXBfr
QXVdcjUgHirSbb2uaLHrTKIQ2zS0DpJxO1FyVfeCNHAl7/RiTUh0rWJxmqMNQ4F3LfNEIa1++/k7
LwENIpWA/oQTMv0XatVXnEtWZiNnGBOPYdAGBUJmdMUsxSSZ4piywNSbGRjiKXrSCOR7ILeEk85J
QNRoXY+ekIdJee9vaP88ilNIk4wEyNlczwSSs5Ou1OVQJ1nbPXY9u0juvaGM/A+uk1EYeMO0MB0x
Mrb1a43LAcqTKeuVzLYEfCXuU7km1mVf+wWVsEWlcIuYwSQI2p/rCseCKTCPpx08fHKwfDDElq4v
yvXriumJKjd2BYfQ3ebMPg+obeKML3pIlpH61OCICWLuYuFlWO10jHZdQJEIcWYyz67UKTL/nXy+
fBylFr2JqNUFb9GSPHDnudWY3GDsgrr8rgfRyO4Qz70zP/gedkk3fU/ivqmqundRLKYJBHtYpir9
s4kgUH6d7dlhkYVRSp4xy8bk6G+vjfMQzuzjYRXiTQagEkBDfXmYwO5sUifuqsfVgQqf0rJFhz7g
8FG01ZU3SUWgePuK59GIniZor8O57ZDmvLri0CMhVbWn/vRWdDbBVk2+CX8u9SiHt5hlIB6TwltZ
hMqdxiH9EBJYWKdv34ZJZ18co5D0oLBzcAWu7dKSORv56s2TpAFdf639ph69zdhOgfWzlZkkGmXl
0Dj7Pgnb/G4eopSIg6yoTfdpNLpzu4lCCvx5M7qpvK6SSDxofHWQ2A3KEfP9GFl2vpXBCvTFIrKz
TWH7wOEbPxGO2ez01ef7ds7ILq6SohzNzp9xof2IADvslo1X9p6e30GtzuMa9nMR9kVm1IzWoyZ4
+axLkWSNkkP4ZZ4ajE32Qd+7JLHzatatT5JFVY48iWWry9jjJUW+Y0Kd6MyS9qZCuckDnHvzRVfm
KySYvHM9EyLlOtgOEowZQfDFGiwluy5RtcmpnSWq2Z2hI9lG7zzEs8iGjRoid0oT092i4XTeIZRe
U69t0bhfojHz2FtjBwUYKB8Zpdm6z/uY3vfCvSWAGGxxYqUJKX2H3vq7lTmk8Q5GJHyplTTCv1dx
AccwV88WF3JRrbhNpOan8swzQ1wMqflQ4lTjHTq0dd6wXTgvGO47QzvLMhkatHDQVLYKbFbyvZdP
a9SlE1ZTu3zx0tlEqrGXLK21wvHtr9GOSrcxLDy5fg3dxpyPtQVkBRghUFgs+7UWzojAxLMm9YUs
tWc60BR6rD5vXokmCPhilpivqs5Et4mwaZhYirA2kpFwwRzVMP+ixnKYHVrOTMU4hpk1bgFlCrZE
FoPzjtvT/JhQWH5/exLO9mhEukB2FdJDNN31V6muo1ZfLEJan+c6bIkOp/TWzSI9l1sqS7yX3gsL
Z8eRuSR8Mjo1HEv/AP7DwSGF7HT4eZgcVsi4wDfMLzj7mR+/6Pw22CNGbTVUxMpbmPAKkT8pC0GP
WVKo9se7UNAFKQ7J6EcEAwNN3/c44nIC1BYbH1sNDqpfjy2FxsNUQgNr2CvsIvM4UhyEmHqLvhUv
8VLE873d1i13AgrE2VSK0dSpb8+2H3svYyKDN4cAQcJxfLKg88qGdBCahg2DMcsWYRC/qfS6baLs
pLgV7ur3y15mveiiTey6cZFt+l7m8mhXk6fRv5HtWNd9Wlv+h6TOQlTYqtXpX3Ze2ZcqmXyBeKpp
qx8+Gvwe1wFR86lIuJSpj/7s2Hrd4coXB91Wkj8O0wFDg2i+7WWWaKPrtGvnxrN7J941kH2cbaFH
0K9NC3S4FhuMFHpfb1NdzmwGWqNqQfZqBYVfHFCDTP4DPgqLn25t7UxquuhihXaS/C1Jx6sxC8nM
oHpVal0pa1mK3ZUul2TayKErxGGOwxShcm3p9bOCa5t/nfwqhcCGv4GzXahPcXQS6TjEuzh3VblN
gyq9hL4x7mRrqxWiUGPbF45yMvhSEIYze9+Vbe1/WYI5LS1Ux7bWn/WovfGDNYyNdc+JEU4/aHWJ
/ssKmQ4Jbte2NHE/xXqtyoskB904rK0f1e0mRlPtZtuwXwcZPTl1ETU/Mhe3H406dFzkz3galbK3
ZaUGp7gck0YG0Y46IKjERVLDfrjFftEqy4tZdO5QZT8zVFkjs6zh8/T+h9VrZ5b06iAJzz7Bsh+F
vW8av+vCqylO8qzCOUiXMt3jgDaq+QZydJrnB6v121zcB2PfA+EXfpZiQaUD4ZUbWhY2x3o1RLlC
gGn5Qo7ocHsUWleohC0aVfBXOW22JWZGBNi5y6fgW2tNIhiuWBzKSkDeSVuc26kj64o34+JFWnys
3DDkBU6F+aKV55CONvSQfS63toMvn9YJodt8LETfpcZQw7LCcLsUQTnhe9HQZAcz9WdzLtqBlTOc
1As4VL7rZOFzFrZFkMVB+nFRnerCuyKxClUdwtKz3O4K7V0czR9F4QWw7iSEUQJX2I9BVn7Foi6x
1mvfrwZmylokIfsDUVtmwbXlJX2IMhw1lFPdFehko2SvCgJBum9zx+PeCVnmlpbZqrBeQiq95HJn
d2UBHa0ZbStovrkpDGJ5qIsqjr9MaSQlkHcYMrNuNOWcIFsUTuZNuH9jBShlbHJ6PxsY/bbLnMYT
hyJTZsa8CvIdFmFDNloPTR2akE8/KI3CbaxG2KD7FeKouICKVPNz3WmomFysTJ8sQv5wlgyQUPAj
cCgy0b2ax+Pg/+EGfziVNvPc+HEBlmQBnPMogMajzP8pJQWNPPR5Tqa1VRGtC7lFmBZgLcGSn+T0
dYRZnDfMFwKg9iLDus3RH6IiNLec86S79UGwsriCx7fkU2Jps8BEb5knj1qYr1VxbaZmnh1+lCM2
kop7mGkYMcZf4+lxjpJPAG4ZXwt014qHMqDR6G19FQMAbTqcmpiLX6snWYeYtwwLywwuGZfnyZhY
NT2thuccNw7WwPzLG4Lyg2fnvfXwa6qt04//Z5JPPwdSQDMldLuaG3AaK5ufylx0eX8BD2Vh0Nig
IcTepIi8c/uBAjxt401welDtigwl3VN5T3161TjxkgS0D40M7GNcTy2zNLt1xY+4HRhbvwXmwO6L
tsVikt4UjwG+WIWpLZ/i0wxC4fUZIepaM6bMzanRtl3bCOVcLhO0cjbN6dGelodIyor5EeiAeQnC
ygxeiyVjnaYOVFkSCT8TfHFppR1mX1Y6VNN4ZKSemd7TQlonbHzIv1Er8C4O2i1+D7tNj9U1jJm5
9dOEWqta+UcLPdUP9xYM1rK4Wt0g1B2NbxAtG73FRKPnJi5Sg3wMiuebz6ErnxyRNiyfISBjZfA9
9kHi4wCWbd4QMisvWEsgBd9WjW22Q70G5v6bSaSZ+jJVaZXmhyaNeN8Mnn3q4fC5hM547Z3WSl4M
8Rhe/JryuJh7bgdbipI34QRouXjR5SXn/OzIVdhfyNyKaN51ElPbfGsPacLFgyJDRAGRuwPbrAAM
gGx4TNl0Fbap2c6oJgzQUy6TKKJDSbKol6MXDxW6y9FvkU1sq9iv6hmvoJQ634kd5Lkb+LcIzjGx
s4LqtpYT/19qBYgW2NhqWBsJll/d0jBKAAVUX3B1J0vb+atoEk0VkCyrWfsqJpQXB+1JlwgT9Vk1
Rfuq5oit99pqkni4QtzVr/pPOqoF8Sat2rYsL3/BycVYZX1xmDK0w91fiz/4nnfZFRnTceE97xnZ
4t7CY09UmaxfvSxq1fhFeipT4nI8DV3jvcIUeTR5S0ZUpmoI9mK1HaIcfHwzfY6mG9tvwavMEj/h
p9FQKmbAmVwz3jHPXV56Fjg/L3OgUGtD0xVcOfbdEm9LIItF1B+8zun5CQinpoadA9iuD79AltUJ
qj45TI3sE/cqTeTKe6wn6C2hLAc1lIFfgpfiAUzpW9fUTs12rAAmguu6FGY/jXANAOHxBxkJlZ5I
Fs68YSHSFJDBaUaXlzhvGKjAnaISLL6oGryDr/ulYpR/KtKzxDqqBB51fht7hQEp24njDu1r4onx
E9z/ekn2MH+tJTsI1QUVziWthWx1EwICiUc/xfJFcpiqmIe/Wv7KqATGokxoHSRmufUYvrD4TjNZ
jC1INJaNuTcf1RrUSfipXCdlPfQk06AKa4dP6CPxlvVlqW5lBqCJmTEkXYOg5UB5aVCqKidfJbOO
61Z1jyJeMuk8+boS1a0QEkHAwXfbYbT+VrlT6GTPiYbeagPDqpTWNqqcsP8KIqnK8TNkpSJNtzhf
0E++h3vpePJHDJNcun8OSQQ0cdGX01zHSKDWofy6+pPrtzRRBQXHBmlqS04JezuenIlVXtO33c58
0Qrh4Co6U3r3aySnZ4mFDQAxjgreYob1HG6qajbxL0YHxAvZv9m8+YBBa72HPcGcJYVrvhY4NmKx
7ZIijOq3iQc6Ue+p3E1vI6+wKmkvU7LF5HaFuIZfARvV7ErMsI24+rRkySmJRFjqmG+d8HATTq0U
8028osKN4/Z2dDdlYaraDUYooOc+viKxe6VkY3Z5aq0GDhzoE/Hik5aNV3K1Wd++Tf/hFtzS3HmZ
02l8/HWhoI850hBv8LBPFVuTFxgMboqmm/xP5SlglSegUUaOAaMRbhkQcsC5xvd3dVrLNtlkknb6
w5QHiKE2o6KLNx9zFydwjh0sUiw0JpW5rel5w1ltyTmySYLJbPLONW3GXaPozru7MMG2CgfEDG0w
nrtFxW48nCYEHNgEvTKCf0Z4H/DouYa3VYXRO8DXWUFv+In0W+2TctV5BStnIy574NXuA140grsO
01SzG+BnVrfS8s0OqmaAl2wz59Lc+zvV3cvazlxemMYJXnoIYNm4L/GEftKtpYYQqOoUGgswYO6C
OoCd9PalzgB0wwmE7M+1gKz4vzBl/W/NSxWVMkpIJf+zRuxSt+1Wdonvf4TlalZ3jM6elyk3TJbW
x4sjQOP9HBzfvpeXEAKcRNYPBDEGTzucde6+vBfEXC7wbZE+xHTVxGOO0x0hehgiBKJrS+r83jy/
viB0O1iDAhI04KJRPP8++DLrbaeq7eReamTsj2nJiX8V4i5nYM3nnf32AB0D2/1PO92M0HwOAbas
fOCAQzvq7IIaG9W0Qdh0/ytiqGw1oD3MoSUIDtofovlQdMnaf5qUtxS7empMPPd6QgM6HJ/z6J07
ernSuSNKqQhGvReixn4tiVhi21Lh4sn76rSpFHkde1xPZUJcz6M55xFk/rSwM2OPw4HUwsrMjRSd
JydUm5LK/hDUXhvYG01oWbaEesmPsz8S5zZfPNdDWHvqZ3WnMPv2IM4fIw/OMFsDOiZ8ssorZjHn
rhyx6ppvs6E0kQmxIE+wG4Jm+oQF8uS/w2T/p+sFNg/S/BFCnIGzoSYbcSN7uv117Ok0k8XGRiQc
4Kw8IJv/d+MD8sfLn/GhJOGDZc/Dgafw4EI1V3DcmCyYJNk8jbCs2BfoVsyB8fYFTXz5bZmyIGg/
GUUVfBSI8+d4plpWnfdrUF6GjYVb0jas8XB4FD0b5r0t+PpSPDrEMTCgqfRfCcvrxK0XHKfTy1Mq
MgegI6wjV9a8vD2qs94a7w5DAz2Taz76NYYEe7b7GhvP6QILsr9s2Gn/2VauKE2qiObblJMqMkJo
4zHhhpuwr6gCN9VqO/jfeY0OvxTKJgi+c18nishvEw6GyRQgXHOfCQPReRvTtukXhXk2XPSra2fD
3g20YUlMGKRM7d/D2tBo37ZDCuaLQR6yM0dsxiAdnfqaLAJqUIqTeQcideP6YCL2XZ0EKdbyCzlL
0N4mOi8dvWxR6A6kTxKBC8L4wvUbua+raXVHvAhtMdS7qA+AAG887bQeHmOnPmMpKJK8jwk+hVJ/
KNNsjqHyTLPIsevDeFl5fFqGCPN6V1lFxxL5lTiFFr+WYQKizBKlcog4xMRzeD2VQOXzbELLdjlS
KFlNeqKweCXRbt2I+gX5MtNN6iem8NYbKpNkwjw1p1JH05bnZiN4RzVfDhj9rBvMFuIm38EIr4pp
8x8oRnKcY716SrCetxAdP8X8IjoxyUUoMYy7ouYphYvDa8sl65JqZz7adFHydFtpmNn5BX2Gqqi+
eKTjsXcrljHGqbAQtmVAigGaposz4nN9GCvswOQuK6caOBhkKKT7scGGLGqTrfFRUHa9kXzSWuDe
xTKGwL5PJYo1+TlY4nltP9MHMZ02clPbFbftONDc+Jx3oODpjnUOzeGQwV51im3tkAz/vVASD9Ex
EJg8PzqBXsbo1scxt/vUxHFRunhkDZZNhU5A0+OWz8ahx79v2oVnu1PaXfsF8RmIybwlZXQCnHj9
JVE3ZTyMA7LqCmt4qvw46unX5hlaCN/Gn+5JIMhesl2Cb3/TbOoQq5pvDYiQhVXUqRX4K0ZK+vSp
uIlqzpMCf/5KwPD8lf8ByJv8FTmwOQxPS6N6zlKbEOEamT4GMBNePxDWscrs8Q4MuQ23LLF0KK05
/szh0kYPXRNb1aHOgzTYZGmqHoIlD4rdkqvkIvdn7zK3vfWq7vV8CcLS3oe9cLe4WGa3YT5WNlj2
3H9OWNSXfhpA8Wb3ZU9F31XfUjtvd81k2+h3st4/UIQDdblNcB119mOLE+CmUZ24QZvSYbeXZTxd
2+oPRaj9fdHm08e1qEZ7z8od94i5vIoVK+q/sm56cB384HrfSq/reRj3wQA0DkEmvZzbKd5lsYo+
hRiGwzfo8h+wY5NdlWE/vvh8YECQxPKItqM+ILamO910gc9bY9fMRwE04UHxllcRdeJTr9vpAj5G
8kPGZXVRaqfCWSAugkNW2O1D59Mz2FRAR9iq8glCX5Reo++V1QRADFP9WUVuvkc3YB+xisryTWtZ
3o0PfIjoeWh+DkWYfALUzOFRjV78w6EFRZ3ldM79jJdFfuiWxto7Qz3eD7MPEEIo2A2LxuVswAwf
VzsVbZMQvnj0LZ/deLmCGTH9Nbh81Mm+nbqR8iuvs2Uz49H0MxqDsN5ZicUnUMTQJHa+Mxaf9OyV
1G811gQDHHDMiLL2u10M3Y0Offt6EDhgEjsD09tNZ4UMbdIf7LCcr0DlrWNeepm7i4h+PxwFc3uz
IgPKKOc760/VSfVTWpbeurmzfh+Gov1v9s5kO25ky7K/UivniIXG0A1qAsAbupNOFztRnGBRpIge
MPTN1+cG9V5lkE8p1ctxTiJihUTCHTBYc+85++goHSSyxmVpGblxLvGQaFXTBwjss+lg9VENkQpy
1QmIFhMxRz1/gC5iHMDR5PLQTHWz1WWvH80cVwoV6AdznF/UPgxPQuP1GVpAiZQ81QTAXzHYQBMr
6Kp2V54kiv5vMy7EbarSdo9ar8/QZmB4TyKY70pviGc65pVn6HkJjhNxsU66wZdJKzPwmsRN+FnX
Rfd1PNePzYQnz6unfiLZCA6cl/L56AQ71AJ58aZ48cXkjGdXb+PcB8WSPqeFXDyaT8VDWSW1J+Wg
fXFpblxIvXGQOasYlZMSS5NjTZcpfQgAchSCuWjYwRlWAMhGfXRpOUoFplnL3OdGYbMVOOwbU1A6
bX22RguihF5blu8mi73vtCo+ox9CczLGzb1OtgAE00nbpXKwnhsjvB85v98v4GGcXS3FDAOmiH4A
qjV3cWf3/Ybt6XzbNa4Zeo2o6SRnUQeXcBguLDcjXYL9seZFduveu2XnfocIadylTVh9H5Zh+dEz
wIPBrvQrgeBhp7JSBPVUd7fsexUPw8BwqTRt9rSocAGMXIPEBUxDnOJZFaxlEzOSmiYEn3RmZu3h
fYW+bMt0l5l9c4/mzODzD/pBU0sk5pbRfqNeWJ/dEmukNufubVE0yzFq03oz2Uy5HM+L5FQKtTs0
vRjPZRs2dw2OrBcjG5gc9HoeTgKP5QZN53itGd2KX7THiwSbSUU9ySl3ISzogGM7yk/KMdj3FVID
Qqa3L4vuxPcOJZ1v9eJ0dyz40Z6Xzb5aNKVDW2UlWwzMJgT4HDYGtK48cJa5BPOIRm67REp1zmgN
nCFBSyC4Mle3zQgUR3a9gH9rLstl44r+iIAqo2pRVHeRsbgFc3YBKMfO4EHQi/QHuYhrZ4gMOgaN
8qqEOtq4y9kUS+LiH53Ygwd2T6nducxMY7C7jQrbM++AvsjwclRkdKb6k58UMZcPedc88zPgebpE
e2gLdjBpb6cn0m2QhZpSSw5uJfUn8mYIU4FEqV4hQervE30Y6l2s54bw3VizYd1WjbN11aJ0D0Xs
yID+sgDiQh8+gG5Q2F66dEQ2FEZIGo6CDuE4K7XNvbbUsWsua3egAaVNDZYCrNnFtTEJ5Ytduon0
LayxFRFQsrlJV+bDhlb0HB+LJKuSQGlKE6VmGGrKzh7adrmZnbLp49269VADt55wx2TctWqMskNG
raABkLt6ynyz6MPhiipOuhI9tOhutJeKUCMVxAYywlALRo0tItZf0+oeoNpBImYeaWRnrkkkUYnc
aT90ln0w9Ukt07vFmEN9gOpcq25/0Jns1AtH0KnY1flcNkE8tGZ/+9MAhWcuh6fZKCE8XF8R7nSb
GKh5PB1+0pef/qXR4rTrq+/WpdFNia7RG/oLV5/9SqneJb6l2dmhU+apTa/zWbHcxeD2l+pUBNSP
imxVj0ndLK67TqROF8wWSBydwn9b8T44tF39HuNOsRFan8eXWUzX2CtKys/+0k116RnFTEPK7tNs
XybCrDbRaI5XWUL5NvgbZ8gCPGRTqksb7SKLGkmbtDft2fs1V8gWGQjnd6YQro/mdXDZmhiNhIJb
VaFmbKIh1nvdZwsXK5WPZgCJ3OjZsXUzK6Ky2Zj1zpzkPjMpmTw8PCWZkhcmIRwymxjMsgdOWltB
y4Wt2fFG4uYzzStNGaz+niZzEe7TGpNMNAxPyxJH91EsnyJQZqvrdCxuRzQnRBOEzU5l8VCZJKyG
tpy9HPNZz0+NkRDIFTeuL2u5SM9GPgrCtDCL26bMraBprNnrnUQwvw5d8dJF4bK1K7CjdTSFV3Q+
HdXXpnasg4XFRpzdNjZubYRNTZAM1KAYDwwYeDjJ+KpVMvsicYM5m9a2o8u2KqvbHnBStOmnaAgv
qGYDPlaKyb0oqrQO9LLOt1kdmpyOVW3jdnF1zEJTudKzSRx1STMVIhJNdZdjUaDrIcHKvd3vCPnT
V0cSi3CgugN5V4AFqxO6xhFJZTMSE9SO6oR1KyJdyWoH6blaEaJtRajZX7QWX24zU3y/XWAFvIb0
4+tdSt8vaHgpR3xSGeFlvc7in1hZHiQp+ws+QnjDqpNsezh3fl/K+CFNIu2JiuC0RUzk7irVLba2
tNOzkqqNPxRW/KiWxX2eolCLOLhtbT1Mv1WjDrDcJNHpm6GGYKR1I5y8sJlS+FQUbQ+h1PnSkUrl
PZkGn0O4cZ1yLDkMo5a8ZLFhP2VhpD0S/jNeDnSUA1PW1YVBKfuBpgB5Rsxpk8RzpdZXVhga7FuZ
HNdBKF5Eth7S57JYV+1Jb79XA9y1TW4lNGgpclcQZcwyqXySgaaOHthSUcS0x1Tz4b+ylya3LjWv
ctnq3+M47jIP1qwGeTm3AQNn/N6VLsmYiGdpXhRWr9sBR/iBjDiF5ftQyKr7Kjm1xX4mDUN9YuEd
QegqzjjslS6zAqCVyj6pTf1+1TOA6Bqy3sP5Lq9Nc0q/94MjWR44eW6rPkSlVYWmcUlLsTlKoGyg
ZSO2NJdT28vvmd5Nid9S/hyA+OTTS9fNvCu8lJzTekl19XWgm0aqRDoMmzIdjAPF8wgpF9QlNvPI
WX8IpK3htrDj7ihmzm+ewnakC/KwVsyNUhdokdVlMB8I8ci/2XKYfGIN2iBXlVo99aOt3dL1c1zU
SuzhPKuD2b4b2VQdmP1KEN91HKds5Vy2nqhLlOpkxKOm+H24KgTnQjXlppEDzgeUMgwiH3JSnIps
2EaDRYunyIC8sUlrNusxluCluU509tRGGS6PZQt071qvtLENOFWE2Zp7YVWL9Butj3ISsogDK8U1
kQ7EXmUaSSLPOXJWpfQHxSFpZEsjL5vUqwyaDWR4TtuTIMFriYuWZBAWXHMOYvpqDlZUVOZiDsph
DovsODshJR2/7SdXk+cc5JdleBPyc7ffNr2sk8coykQVBSOvCu0dXEJGCcB5qiur20bs1cqLPu6V
4q2t22kwNzG6rIJ4lZoe4G2o6vSEdnjpiNQKmlnAvzunvcx4DgIiQtKnKKzpTQzI7/n6PwrFhU3f
yDYt5wBC0mQ+mo2px7c/i8iKXBshXe6uJVtdCyd5JAh6bb+jY1j7M7yHi/0aiVCdrB1674X3rdZa
N/nWyzFWYtKaKMApnGzDdLRYIpiOuwfI4UbtQIGd1emkpq46YyiM2r7OdgtdN54WS15apd8Npy+h
RZl5B4T5aPR8PciEFeqP1keMA3Xt1uhMmVgbCwFtYhzUvq/nCn1U0rHH4ewQ1VuQXfDxkA9WQYY6
6kpHZMbWXbrMmLObsIlyxC7p7IKkSqrDAxXexEfq1RMgsIlKnMn5Ro4ogVxqB8RCXC5s/Ryw8bkV
0p0bQlf2niZqV2zseTHEjn5k8SCdPr9XUP10HhF/qoPHmndngwqmeFVLYsLoHqlxk20qq3XjgCSv
0p68Ra9pii5WT5ge6v+DSzjF2US1u6c+nVwST2f4RG31V6k2z8VGGgUisoFwMUMq+S3ZfKN9Addr
sQFcS0IciHvIyl3TqagrJ0eOAN2BhbzKRcWJGTYCBovFOtoHnbHMN22ijBMbBIXUAbvjhBim0jR3
jSW6IggLZ/quLOE0S0+Lxlq7IaMmM4MxKcm9wy4PSzQdOBqUizJwGmlSLSYREOEWDD0zG14jZVor
Luyo9ZLUxzja4h8bQmVb9JqDaEjHse2HqiAxQcxqu9fayv5GrJmgYGmHelT5FBQTkxOqDWqkcCy1
D3TV7LtHJBnIObxGov7z0ZrUAxskTUfvRHHrFHHyLjxRsw+/mmgETh4ISHtjZ1Z+UKK2QmLfm5g+
0PzJAkmJPvdt4JTmyqBXuniHn4IHQ1qd4hlo/va1zOvU7ymYfV8QUjA2QvdLrwC2hhUot5Ymp/PM
ww6EGzruJkXz8UNBVEXxMJXRpcI03D5xuBzjL3ZaNOuuyyCzlB2MBUnANpPvTJHGvDMGkd5UxBNd
Id+MXqNG48474zIhowvxuAMZTCZPJup470xmfybTJOYrYK+ja23DSxsZ05goMtO90Sgf2oGbEleq
UbRIApDPydfREPgbzawVe/CjKbLJxrytw6jadjDoHq2mJcvFRh8ZN/mCc6CFr44vaz7h9dSTQO/b
AbNZXiLcd5PBHS4iq0E115YLMtUoHCc+Ls5fJBuchn1Z2rO+pXNF/1c1MDwGEUkfTL0KPgwwetjf
e8+IWpKliC9or4xe9peRrkHwIX5X2lsEGvJunOwONXRX8i1RKdhPookdMo/YgF/XyrrjbUHolB57
6pkg2Sx0kclkdRKDzHRSFGGUS85LQQXAWyxJsmY2IPwLDLVIsPRP/ExkIvNDzlLIYDDk29jG5UYP
24kwO3P+ZjNbDMepKxsZ5PXg3LR4mHsuZ5qww9EaHYxCr64MIFJHJ84zG/lSOBMDoYXuUVFi/fuc
J9lhAkl5RkOY+mjT9GfcOn1J/8MmnjUx27TByC+SOejHOQW21zhduOnjxMmZfxsjP6aaTsBDZ43m
gxLGcjpRucoMigFVMUMFKbRviYsSwysQiBBj6rbqxsaZzqHA1XFb1KFqkiuppfFdRqTR6LNusqtj
fx7ERlM7632zrkdjpAxt6FV4AghpPNaoP4BH9fk3AxzfY9ORvRknJbVHlJ4IuKKBIZ833yJlVCP2
VpPiK+w8rpoe21FL3eWpjHrlokl5qUlEy+zrru+qQ2fWa2qWnV1SF7D3Sqg6D1SME/Izysj6LvWF
bDahtjdDM+sXWVt1up8ODqmQMzmXSHrIQPDstnX2rRGXVrC4pOgAd3SnXWnqQ36Di5cENopbQcNQ
F35tmP2G7Qu05LmK0SyO2mMcztOjCxHLk22vYuk0s03h5OEbcmc1EKbo7h22+ztNAEOoUMY/qvyI
6SkTNw4rwiNeIOdqQnywk8S7eJPTPyOc7s6yV+fQgwGnarwHCzBHsJqMBlHsWA8aGBVOa5CahWiG
n74ca735mlLsIE6Lg0pNQjsIT5DDD4qTi9sUrHDhC6r6kChLjRYdCtDMMF7mnup/syFfWNTNdxYo
gqMCevO4qx450VaFvGlEWwnzukvjmlmeTO9VM9XU+LIRL0wgIGp6DTRCq2tB+BWymBE0A40Fo1Kn
jsTRPi7S5QKB+dzdh8k0mi8mVNFsn1ZOQf5KKBq1UwJnMMXYMHllqGzotaHbSF1tTQBBEKgtbBsd
dU78JrMadbro54kqpgcEwtwKUY7OE8kUHZNKLbN8ypnHzFg1A/Z56CcCZbaiCKGNQPuFTJptPGqv
GY82Lw3yemEiUY1l9UOFrWu3AY1WBISbVo5Eg9BJTaIMFZOMwlXczhisaYNEabSo9ZfBAGmabBNj
sprmoXJGuKwBDWKHcx9WJlAKJ5LE2p78FZgllrZRpdG39fee/CJtJoSavIjZHyvBlsxbZMzMsCcg
w0xdn4r1+k2EFaluvosJOLHrr70SLbrpJaGT8Wdo9G2LrNuu5cB8TOeWzDC4r65jD9vft+c+dnvp
GgKtsvDOwuWhSUdP5qNIICF7xzajxH7NKrl6m4qfwo8ic3MeuFLRlvpDo/JjT369oqWpNCtX7zAt
3xUV8HdZAsU5p1PxS/wofl5x+KmqMcyyoTXf2rHoEcEN5NFg+UhSmoI/v/L/0hz+QL3nOTvc7P+e
5/A1aV8gyyYfsPf/+Kl/Yu+tvxwVMYlmrlYYOul0mf+Jvdf/gqdg0ejljV09fPzRP7H39l9oQ/C2
afwJjXCDj0Hbtov/738I/S/cHzZaIEvokCD4hP8G9p5L/K21zyhG2LXaRhjTGJYAI30cW6hSOP0T
un18B7I0hQZJRoM5tswzYJR3svjfbtD5ZxP778bzX12Q9r7qCs1Uec0/DWboR7pED41r2KReqw3Q
2xYX2LuVsy+M5vYfiQ0kwEY/ql9c7+Pr+vML4l3mftFPx3H2SZzhAuJvyV0TR7uKrWdAdtrJSFPt
rsWLv/v9V/tkj1zvJY+aZw2OEhXV5/e0ASgW9ZkmjnS4od3YKdHqHaQH5uYITOSyuA92lsKPXzHa
v7/0L74lI8lkNDgq5p/PUgZoZHixlUYcW52MvdJBkOLhKXA4mkd/ZMd9Ek6831NGoAYgEncyTJBP
z5DCclvYUyKOlHS4kC05k3qctgHHDZ0NgbY0Uhkf8E+C35kbqr+PQqvg10x5oviqXrr/lgJn/UDw
q9HIIRezcap/xpJwTGI3H4Xi6Iw4Qv33sEYKCsnuf3gtDTu+oTGEGTifBlSUGmoez7PA4Qzsu4fU
+Gp3xXTTp/qfAnfW+/hfMpCfXwv3ICkLiMQc9TM3L4FdrJA2Lo5DGL+1+hr+qBfKH6xj/zp0MJdb
OoQY/s0s9elhqkNKE1HPxXFhX3hMHZZ/z7Gkgrk8A5P0+3H6SfH28ysBj9FY8VEYImP6ON84oaFh
WtWMY6qvHH9j4JrEXNNzeU+sdOrMfEYzxku6gh5nuscX1HeNPwENPptP1y8rmPbU9VUV+ucBE+Ld
DEMrE8cJU/DByEoNHVvoOpcSG52vUvtCGJvpjeXNuBe04P3lNVd/6v8HCvNXT0CwWYZMwpOms/nx
nmS5a01FJnl5MS3cqCp14nfgn5DQL35//391Kdh3DjwJlhb984iCjdtUDSrOY0LEwc1PIr6ST0z1
jsWT+P3FPk71TN8YJ2F8uoKVBWru54vJuKvyupbKIQQ/R4eYBtK30shBKr4Hn3JA/RMYW/s4Ba+X
xCANZsVakQkCAeDHWykzJM/0g9wD1e9kxyFWyREmt9MN0RvkIbTQ2DYG5u5z7KTA/CNeqWICLk1Z
EpAaAIJ6v6zIzfcZpBMZx/KZismCzEOBJpdo1Z9ukvm+xP7XW26y8EOWhhsOOIhSJUvjx89cUgwV
U2EIyKJqsYX4smzx3SkYbFqq0zg+ZpqfOeGXaIWqVM7WRuOXfWnIOXtPLeUzEv7H3IvGq3tdqGe9
ooVh6Lrxwnulg7yIg7WWNCBMHzk5aZErnmucuDfvFFxAo90rUhoDqSs/RzyiDo9Np0Hb0eE+OpEw
Dg2qLsUjynQ+R0kOrpV6i/sA6Y7gl9gNa41Sk8mvZjPajEHhxlbm501CfyDC3WDt8rLmGivG20Jw
cKZHpaoY0hDUoCMmUqWNK0aIFJr8BqGHwBclXFzr8B7zQZenaAIOzkDnsjzuXjM04JTDS10egD7N
N8glp7Oid6DWFoK/kieNmuTiEZhgZTSzOYk8vAPZS1oAzxklbCQMKTy6WXPb1/Y9TcwaBvMZ+4b+
IpcQ3V9t1zeN1RU7c8S9ho6CQj7zLyeT0TVZYbRZ00hYqeFjTvSbRZgpPo1b7miYhA+z0AkNwvDy
2lAZDajWaVAB1whVEizsG8JOlwd9MNtX6QqeU2GNBFFPTfuaIToE7Ix7c7O0NAF9Z27ch17O/C1K
IKSfvIcIFXBH7t6jaESv0r58X+VQBjtbSfoApMQCF85Ko+hyKn02IxuTFhqIopwX+xCvGxMFKdI5
qguwr6kOG7Gaic6isbCmkJQ5yN2kZtQQZ0myjIVt2ZvTVHY+ke9oiQY1tK2DXOdL8lDIxG7FUOc7
nZ5P7WPsyuhUd6yLVhXz/lVqRAYMQgyiMZQCvt9sFlD4wgrLXkBM7or9zUJAgLSbGMtDqrgPLZml
JHx1PRRoxZjOUlsTfLCwr9ygd3JhR2HC8KURLVeLnS8RRSBQjUNVm89W3Ls6wW9rrAAO+OYWOYG+
XyBO2oEOwfCpHIbyzlmS+YpDZh7QBag0D2ae5my1RG0OSc7hmB4Gext8V1StyqXqA7UNrbscEz8m
OcsBsGmDFzmBelePhYCCQi3NddfSk+FPpiII8lzmuwx+CmmesZQHfHkJOyMr4xyttuWXTrYU2dKw
L35UFMDeHAEq09QJW0CsSt7DTJME6VfGzOQTzYIUUpWkTVKVk49WnjXttjVn62VabC3AdlxeVq3a
RNtVXotHtJfkmL6nUlR9daIJpY2oddr4KcIiRgxLJ8k5islgJOThqM2dXe+ozljfZFJ027mUy5OF
seRArYQa2DSK5Yl4xmxD/tTitxo9t8AJzcHPsrF8SnGmdLRnVmglLZfduhmlHTTBDaMPXCibmj0g
VS90aYVDIiwTE2AdKvE3fdYqF9QW0U3C693OZj//oHg6bmIlUb4QzV08JtkgfFQEHamTax+RkgPJ
s82z3Qnej2RRAjTDsd8PjbalA8gvcpSTINOc6d8Iqa9ljRFrgWXjKiT2tYa9Z3oYa4mPW5+8HC/Z
6Tp7ssMJMQG8jlH2PdpEoGkJyIyNL5w1+SRfM1BQSSgbfc1FkZlFPRa76bY3M8Q9sfqS22316OYJ
cTyuNm1bJTRw8/E5qIkVX1iViF2BSRpfWqKGSYJeajPakZ5eVrZbntWup5nVdgxqxWJH9vzOllf0
lFeibTkxbCqiJNKjhdELQY9BWBk8V2bDqKERTGyLq93NEE91T6WbAbODxvjG6SdTxeETT1RzUfIj
Q7FDyKNY46pvoSamMxpWxbfnvNl3rct67PRmiAgL79TxJy1UxYXW7rKkYwqisMXGTFbMthPnKHRv
bOGsYdHuBilWGUVM2o+YBJkFppbJb1IybH20Cogns7zMv+lVHbGfi/s12aTSK975uJXFE65IR77N
chBeS9uEhFe7a2maivFH4Yx1RIFdMb+6VuheNLHb7pHBRDTG0Ab0K4w2/k4V/ZlGi7ExRbLaxIiO
bh/zBWfybbLIytgDnHBOQ5MiF6F2vInHsd6n5B9uEc3I+8WNEOpQgBnvB/CBN1Yk3/R8eZx0oV1n
nd7tmVfXcAG3oezZS/2VWIPodUmS8TZCNyDPvPHppgYi76ImtEcEQHGSzXClW/tgmUlbBRO4Dmq4
xCjOfta30bjv8G8fRV3NVygZjBsLlT3C8yLrNc/iKSAwoJ7wQEDOVG4mrcuvpqYR1wv4rOuaWI6b
InGwiFda+4LfPd9U5AJ9r1xrQLcjF90zQz2xKOUbiY9QnxZCv+BRLeqc6QK5VpAWjjjM4/A9lMp4
O3ZR9kXre/WqQST3lCG4w2pG9O+qHNXIISO79uSKOblqiKQ6KO6IZCceovZZT0Z5xBBALgGBr0cM
1QopFl1bNDuNKW+rsJkdAuRZeoi7O7SnLfZQ487KJEngpQFZN4nDS3Xuly9drAJEGKLxW593db9R
21YkB0Clk+k7KFwszwmxKJ0sEp3kzo37ds8pV7lM0S/d48bWsf+hsS49ergqxkoGz2lkhX/TkHJc
9SgTdxML4ZHE0CIPJIlwrVdpHC/ADde7jMJ04kt2FrTYBnv4EhHQZnhlCt+McUlZPpugDeHMNC+n
RGcaNdTZ7XBHDeUY6EVDfBLGV/2qo4lJIdWtNWfj5LZgQtTGHxVNx3DrQkTeRjISF0IguTZya9m3
vZ3cwLKt7xEitQ8OgNkNIU6ZvyAv8rAfCU+ocax505LaGGNHOyF3e4lfUXGyDnVw8vxQGZI8QNUx
nYeFc0qZAy4n0TtMrnXVnu7VZlSuEOQakZcYtbF1FIO+WSlLcwtXyETCAQu43fWM3bcQyOZX6Rjd
CygI+3W0wAVuVRrZrd/mmGJ9CFP0KgGMVW9Lt9S0Boj46vd2J98oJUdnWMxUxJek7Q7GOIGvraoS
+fuU1HS/bBKBaHA110o+pht9xasFkBbcQ0RMGFFKcWXHntmLzjlmVP5hVNrDY2zNFbKAaEmvVTu0
VZrPZX5dujn6vhKzz5dYMXhqEME0sS8kDKD+YYrrKRQ/T7D/Wwv9Qy0UL+9qNPrva6E3cfX64/9c
tPlz+foBifvzB/9RDoVTq+nqe6XRtfQP5VD+iHghjoycz97TPP9fMVT/i5+gEGJR48Kdp3Oq/Wcx
lF9H0jPRoViY/638T0w/nLP+fg4joWCtrnMOp0yB8Ub/eA6rGwCGhetWe8Vu2ZfNcXXrovIhyNpx
iw128kfk88MVwPbEQxDymEemcqGO9kkn0y6DGhhnAXyF4ouL+vCc9+qDGaoRoGl63dtKkJa89Csd
HjaULzAeb9N5AjrX2ieJedTTJw3W9tg8k4R3ZY35FTl3u7CTYdA1pguRsjAxmfaONzTJW6/2yang
Pvo105XXlyipVMWhz2Xqo0eGyxHBxNnSWsMjIPsZzTeZpBlCHoG6vumStzZPs6AwwE0Rq3SyjQlg
i02DOSrf3Ky8GrXhJqTp59GN3eKXv+rn5SzS+ahG/K0mhT0ZJ8+zRBACx+rF7LIDUq2XyrZocbbb
Kidwqyli42tYw6ZqHMsbVc7aVRtiylGck9YZj9mQP9vsWLZqNN6oTXa13oGuYMsvsvwtXWdhYLnp
1sjnKjAKtMF9xMxAmiL64PHGKSfLh/UfXTS5+zKGmbvTYrGPoplpQ68uljX2ENssN0ZVfWEmBz1G
Tzll050VzzejFI+xkR2iKX9u6vS5WsyTTeeWDGvRbgRfiO7xW9XNZ5HzrGaj22LMQaIlssMi+tCj
oVcw9RDSoVfcKHC2IVrmht0tli1y61kYemXNz6GttYmU9V7GxTMTPMeHma0guE6skVxL0qVG7bWc
x1Y9d/q4QwNx1JyIju6gHqVdKf6QxW9Gzl8zteQKbf9R5+HsIYpbXooFxKvE/LCE0KfyzkJUCAUi
yFouNBCfjmVEILCGB17NsNxEjTnbnO5QfwXTXHIoiOnohVXyXA7ke5EZ+uJUC1luERjxGOZAVtuP
yaR+d2rj2kUZ7lvgxGe2RAta9X09DXdLbe6TRKLoa4w9GymwwqoDFq9Dw9L3y9FCtLwZR54nTEHj
4NqMhGlZO5R6YdAsVh8AGb64xtiBX6Wd25FHr9nDXd30d9AC3gpQtbAeqi7oi+kOEykyEGqj2xxV
0GaxlNgnaiHx3++7Vlon+i2PVV2mWxxUJxww9pb67J3B9/SARzMUDesxsZt5z16aspRGqp6uEO4X
Kq5vp/EcoE0eACUx7PKJGMG5FqbPQj/sa3seDnVlDhdtYTkX06Ao11k855uaJKPrUpHzVo3zASF4
3fq6khsvndY+QbG1LjXgDqj/IP/XgiY6IuOAIpOBbXMZn4EVNoqHqgWkUyrq8gEy70MxKVYfLAIp
GNoMUixjrCBl9tQYLPf0PDcTi6K/GEkgu5lobs485B3gT03RlDXRwam61LPs+pQr8bkE5rQZFfGA
NjVCO2eaAAnM56mcm5cSWx1vZRoj1azhI84pbjrXwjlVIA9CC3bWOrNDSsDwX1L9pUKO67V1Idn/
qYjUdW1r2BXPbeYV6BeGYR1qasDm2bnGbt7vsG+GFI/sR1uxToiUxotwaN6QGByFlR3+tuj8ot/z
qego6Lnr9hpnwqtv46z+VAFMUgvF0phVe/bEK/iwBnLnTKfErK+WEF/W76/2sZ5qvl9tZXzDXseJ
i17q45rhirEvrdku9xGvelBq2QFnQEwFhwn991f6VNlcr2QYdBC5GOjqfykSj7Y9GWkoK1JIsmd3
dUqs03GqjbNvcEKsLvgvdfv7a36EAbx/OwMUH9JtwrnXf3/8dpEBU9Vpw3I/g8DCiTbcQWwDKmmI
/QhnBp0Y035OgmPL7Pb7SxsfeXb/uDaFDiShGtXqz55j6ngjoiKn3HOOIOy2KpzzHOI+YLo4omvM
9qo7vYzoN7fZOIADG1reWxfTSRPPL7EFiK9cjn20ZpcZ5t516ZukPZGqzngc2YfT4tClz46fqJv0
qrSabQHebyqiB9WMOdRO4tQ7Oa7CqnJ3pkmcI5omyyd690+0yF8MIYNkJDrEdPlNXf80hPQ8AY+C
gnsf64SlVupZdZdzsaAG/v0dfQ+2+bi/cbmQsW6toDj/S1ge0cwQvJx1rLq5uGg5KMxaAksaXZJX
Wm4atE521UVa8SUf5rPdqQWhp6yhYone6oF5ed2qpBkbCE2fjpDwEMOP/R3WjRNAgl3sMN0jJC38
KFrrSpM+PUamPu+oaUpASXNy7NWmvUH0+zA1LPu9nohDlziUQSwKw6JM3sLExDmZUcJsJqfaEcf7
FlbgfKN+u3QoTjBh7ePZ3McxRKWooIoEJeiY2SvUtF/OAP6xtun8btdRnpq1MGNr7LF+fyN/McMY
68nbhk5h/2tGHsjlqhaKUe6XEcYe24mJmc2UOiVanM+/v9bHDuDPt8DExcvTsnGcfW7OAXkFK4Nf
aY/680a0yaGo/jRhvr9Jn8YFAhOdlDr+SfbmpwZgEtcZble13FfuILdtMuk+SaYv60yfYOzZdU14
yHRBfpF+QqcZb+wS1ecUfm3T9LtjDZy2i6Eh8Dg19iSJsMi6zE5yBo+nRW+LNRobm6zgfW5Yi5ea
xuj16tJe5kiO0dvfOx3/2wLUe0FxYfaJ/aE4hEPNJzdebvWGFoHh1vqunySSWD15I9cWpHiSXQ3T
6muKZnpXKRtUDRSnqUl0xzF9aLW7QeQcI1Jb/tDWEr94Y3kWLsZM5mEkUfrHaZG+Q0cURVHutZyD
whATuJKA26TokPGdY+5AwnYryGfnVJgWEM62UT0gzejGGMthVm4U4oa2Y7iAh7K0Kuhj9XFENobd
1CZ2ZoBb29sYQULztHJaA3J5FDBtYwWbbn6Anv2ytJCE7OQW9x67KnTbfqNMuyxWH2Y2Yp5E0Ijt
cNy5cryJsM56acP4FJKJr7UocbqK+E/2zmw7aiTt2rfy3YBYCs06zVSOHtN2GcyJljGFhtAshaar
/x8l0I0NDX/1cXetRdFUuZQphSLifWPvZ0MTCcFsG/b8iMGsv/r9wP3FS8KasfwPvCHV25t7NES1
ix+8L/aDVwRscUYoS3wcS1dU7tEfnghUD275mzGMtGPBv8IiJ/ztzSRak1+BmkYV+8ZoCxTi9NtQ
2R1DVir8OQngQYbkPFEg9QbTVJqyA4yyKzSaiMiJ2FyVhV+B++/rje/MOZQmROdksH1qpeCMw7sB
N9hy0sVufyxKkx5M+4KU727MAMW7y2LMMItM+RwOyy51QF4561e1KjCIldDGk27Td/DcOh7pubyc
rdEMiF0EEdvIo6MtgsyKBKMqVMiBZ8SCo0f20lIEhQWg8qGT5bFQw0PSUUh6MlLruabUs+cBt3uE
kNPysWb3D2SG3yKhPJomuzXhqiAp5BQsv9Fy/iTE2bEOK9VvhdW0m+U1akf7unSHBxioFBB0Wnmf
OP7PanZL0GNRZEqMlRX/dqPZH+oUyitg/PrSt8eXpoMZp5bEoSy5SkxqFn9kK07gyYc07u9QRztr
SDD0+fKj1qfHOcd50hDGzVlOdqQo3uUhKwsSfQYmb4czdFd0mD7G7VAcpbCv+7YPTKOZ1kthhNgT
sGjdcCjJzj7rrA9Gg8L3DyP3F683ex2bfAhYpogE3kgUCJhPCWOy833rTi9F29+1OuteT5kV2rzW
y/7rXGqXMFa3WDtZD5d3vog5NxnaAXwmPwavJJBdkW586SPoBNgVZF2EMt7wig1BUNM+E61GgSZz
YN1WsqmLLHrhqNa/4tSfk4aIdZHzVf8S6i67fNe8NjTmmLSbHjG948JswPs6eqLWY4T5B1zPtYoo
DFkPY7PkgcAnO7ipeuh6ZtDG6O4aj5LUV9lVr9SdZatkV2Yc+iWNNIMazi2O1YcUi0KQEyG3ssvp
xWkR4zdVdwf3Jd1DrrzuWUQoMtWDSdDWspvv3O/r6/86bH/qsOm2xS74P3fYrp7b9vmFpvbfXde+
arF9/cnv+VH+O1ZxZ9Eo2ai0UNr9S3Homu/YTZAdxRzpsHKZzKPfFYeLGBGdIQoqWEYI5Rj2/26y
oXPFlPTvQKp/oDj8+fUSiPE4ZBNsb/h0b1YG35wcTVZatfeS7EtcRv5Og4KySjxkLz/cnV+Ugr+6
EtUSrzAVjIHc5fU6nRVWYc2j4EoGK22uk1OxpBcOYaz+kYZq2aYJRLqmT/vQZSPlLZ/kB2pa1CFX
wPBb7btBgjFR+k3b5xTfIN7/8VcCBmdYMMPw03Kt1xfq3Uz4ZTNX+6mVX2Qmv4Ra8iXl7//NZSgT
hAvy6adnRAAUJ8UAc7H50xPyQRGTQkTmuxyZb/75pRykdB5bKjRJb+v1qAKuVGL62fdhjrWSgJtV
WBLU2AC6//2Vft6SUKAb7HB5TvSR3+5z3T73tM4ne5DDP9ySarqbovFRaNNj1VMm/v5iP5frXAwZ
EufIxpJNvnyYH0aEhq+Ad7Mk6BCHZuBSxO7J+AN5riXP+tLbS6xmyVcg1uD3F/7FoKf5YdomMWAW
Mqg3gx73kDLIla72GCHxSDdURLavyUct5Xe/v9Qy2F5vuviOtmvgc6cfwVv9+jvOKlXELubVXlOE
aefIVDapoYf3v7/KL7/QD1dZtn4/3En6InRyVMZV/NG+MJrxsc/ZHBTNf3frfrjSm1s3yDwu+4Ir
Qb2daAGkz/MSl/H/8XrpP38pdNseQSo+8jjjp85KGeZwissq31e9UQaVvvSq6KaTnGnl08YP9TIA
cEsqB0TIvQ6sJ0gzDljN2iqOS8yKg1HCHTfeyD6wKYvhxY0pvN2Uo0xqFmprV36Z6AIcoln0V5VL
rQ5Ve1GD+ZwUlNWShhGH+UaX7EAVK8YetUZ+Qm1kvJcu3XM7TMOPfd5PwZDTag4X8UI5Ff5uSBnP
EkY7XcRJaflKFqMX9DUHml2HzUtx0L/pDLe477TUOtLMGF7ww9Gc7xw+u0N7YUpRFwxe26Mdc6Hy
cCqR6Z9SGWvrpOXzaMSnPeckBwSyp81b+lF1ExlzGXQ22VRrMlVDcnRV5o+rGqnUzgmbalvr4UiW
CacHyAy1NRTHnCQNJq4cbcoaTI4BUIjJJY6SYuMgEVpjFmX/htkFWRNVzNEiwGuXNjOCVJ1zDS+v
kx0nP8gjQLa/h3JmX4yRSD9GXpmxUUVdDHK5eqqd3Hgf8t1hIAzo16rcIhkaXyuKptit2HOZJsDW
1ehYSJiAhWaP7eBBitLa/ESia/cx5NZcxGldYZZOv+iCZ6pSx3ife8mXsR3Ceyrk8jAsU2PcotKc
aHzLbZPpCMpsH3fgbZo44x1nxRwqC75t2OdQqCPaKGwDkhg5hyqOSQRPEAttlFxHZuXfpACzvzia
L65FmXITVWYT5aMNnrc6D/usjawjJlfvMna4ZRJX8ftQxel6tuJpnddVhITK4CtFbiI/QgVgiSU0
IgjtmCjcjPyZGVVK42Swzg29uhKqr/yAJFwOc1EckB0pegQnBZhE6n+9aC7B/8zvPRhTD2Mh8y+G
G5dHvuO0KTpmTgTgiEtS4T9ykC4ezKJk/NiNblP7Wja7cD+O+3KrRjRtQIw4+PKXdNkuxL0JQLCK
ShhFFDcA6tCXUUQElaXPnK1YLHEz4P9dZ1a9WtnZAH+BGIeo32G9SZ/9wdC2fsF75Lgl7r3E77Pd
Wao7NH7/YW5mubMr1WXbQWuMBGAnCtPNnIJSXdhkg1o5MBw+zX7VfjZm3i0LCYgIssFu/0LsQmcx
teyLswaH9Dk+bMMx4RF5K6UN8GiE2JInYceR/FgTEXAcw6jYNCPtMNmkX2Dz+Jc0ts0jH4Sc1yif
MHm1S0YukIjrSPrjBj++D4WCJ6RMlj5lMqvFHskDNtrNewy4SgY4IOO/gbLZ+0I6oFzQhs2XllAf
qnbqd0Qt55AUoPZvEO8W57OxNgT2VGsdVnyRke4c/d2pxg3idrwvamPflf0nRcwBMAIweiqsnAuW
QvcUK15KUfCxgK32Vz0Mpk0kec8tHJorEpzle09U8wX93W2OtG8dzXR+1pz/QSaSADNWZpcxqJkV
kfFmFVwALMo3JpvKbU1+4UaqjMCJvqI52KbTZm6Y3fKh63fnM7XK4nsbefpMWqh34w2p/ZxhUziZ
fSeuAfGJhxT63HFUjCjJhPqRiAwCTpczyL7g69stiNZV7tX+TUc9/tJqDfyJqGXOiS3pnYRD5xbX
3DMWWO+sfluT2uCeMBrTIWoaspVc+MxAOpR3CkvZXIpBMZOdd1rKb+odKmBgRFPKJAbtMXAGLt2U
JYFNrUcIkhDDS2wXB/QPxSrClsoIJlKiSbIbk/PYbTyYHg8hr27aBcScILO6yBC5MpPXseIoSVhr
6XJ3Eny9ARQNsTnPuqTLP3XSE3/rA7NVv4wRm9PZa0le+nVqj9G2n8BJuAM7CbTcnX2dRva2Jb4N
VWgDqMacmRG7EhPs7JR/JSN3aHbDIhh1hCjYJIa14gmnq0xvmn3EaoBqjNM1D7viMZxVfmoVc48W
MXtA3N8Uss+5536ptkR0UySDPL02Q0P/BPG+u+iXAwhZqhsPAgnyLL3fgdb3dyT0aVddk9yY0Ms/
aGna3kxj3F2F6fw+0c3hvScnGihTiTx8JqJwRiq8KWLAS1B4wttMPrl1kweJGX8pozBaW13yF+/z
IzGl0d7wSm0TR4BIOt2sMHm20GLQoi2qok+aXaqV4bLoQZWxDhrBKo91wczb0F1/1HNPPCQQ4Mo1
LVFs6OdJlvPfagurQGypvYaVdEayTDwLiS2OR7XPDdtqdkXsrwjVq+gWtn5KdlSWMZmlFHk1QyT1
kSNDtTgQEKb7pHu7qExls0im+3omoa4ykxxTeN0BJieiMF8BePurzY0cIImZH5Fb69W69FR9NLNW
BUrk8H0CkqE4zb+YcLDmM4tPRovQodUFHNkYkiHQCSfXdhZUqvg4wL/sR9rAYe8drV5xFhg6Chc9
tl4Uc85q9hv3CzElsbfyepn/XdkOMvQkculyuZVYD5NPe8msESsiyWRenzxXYnHt6C/dFo6L2ze1
4HusaROnm66KG4tjHSV6BHUcsJLQLUkAHLP7ITUxg1aEQbBDmEIL9cVyZFssagdwmZ8sT5FHkKYr
bTIBGthavDWWc14mjv5Ed0e7EiRVpgG2/5G1mtML3lPDXJVpC80o87q9UasOskr4LCEybNzBkEiY
Si8g40p8yOEOXyvWaKRa6DIDkt1JPfEzc77mdY1eoswVChgKnZ/MHQmjyTTtkKDR9LZulDO/WQ7T
txWxO6FasvCB4AbHu8sX3ksUIDmCcPtP4XLmT5tR8L62MHBLYD6hb/CmVqnGpNQAWMh9nOfWUfVt
/qU0a+7g0CFJyGlPsbUi1IDbFqeiu+4XjTlBJNVNJdhWJU3+zMJVHD2j9oLJoM5oSdskp2JS9gVS
eHpYTdpcSigdm66vMcR1tLb3EaKDnTlSpmwsd8GQcMT6jE1xhpnDLztPE+5pWoIWCLgcs0c9SdKP
5zmwKDD2rodZ0tn6fbFx7ku/qml89hEe5QyKIiS/1ptqo53nyFKtnu1rNhOBYww9R2JKd8nCYM9E
hBoAR1PDCm2Qs76TPr1IJj/7ooMXnKyE/6ei9bX3l87C8nnolnACit+Y3sLr6gd9cMR8wOfBmvmI
Gu6ikawvCACfi0zdkdohtr+/Az9VyQwGJFZcCR8hPZ833U+U/HYeDVWGB4INaRFyYiAK5MGcqpQX
oPPKP1mxfjX6AGotzkVOuLGuv/6GRcNmDxlAxuRa4zFhxiyDpCXyNEgZWKDNIJi1jDXcj8PteQke
ylk4u9hAhxILTkYIqbHR79SIO9vv3cj/6B8Vy/XfjAhccZzNYu0kgPWtYy0igzdl9ZL7zkF4Tcxa
uepGyEz0tj/UiavtNbaNKy8lHYz0BFD4TfcHScNPdbZPkLdn0JDmJeXRvHkk3eQMZAaJZO9Tb+9s
LSovKmv40zTwU8eCq9CowJiHgZJD9zezgEpUHzoAPPeOxebZATOxLiqHYziDCBZoFiW+EiiE17Fk
0/v7MWf8fI/ZomAM4ciIoz16yK/HANwlq2+yId5b7QBaMAMUdKmFof8xV2yNW/Lbpxtfs/3HAqET
gSv1F62yh0039XZEvjkHfst8i76nJq8GdF5XsZ20ZLNn/+1f4oJoPyNJIfNGC1sK1/On/1+/+g/9
ampinuN/blfzlrLPeun+r/zyf2Q2qfxT8vxj1/rrz3/XhTrv6DMu+dK0zQxvEXN+t8m77jt62UyC
iz2O5NnFQf+taW167xBz+T7aGKykjBv+0bemNf9omVAw1597VAb/6B80rX9aF5iGaYubiz8WB5+5
fPMfu1DkPEsRT6O+Jw9jnUdfski7GafwkHrktw3FPk/0I6YlWjfqg5CkIcBp++Hm/aKb7S8vwY8T
0fIR6CgKk/fUMshoeP0RSro+ledF+r5sJvBv3n0iUIbNqq3w+OlDkC5AbyuDrVhF6Y7ecbEZjCer
N9ZzHBSVFl1R7lIPcArpcz7vYvJadDLUziuBGk3rsVTo1QteRP4lfHkFOj75MW0p3vjtZCFCT6a/
WhLbiEVftdpmsiFjl90CG5LOJe6SYsLgQhgvqNDWNNkiqvVkFo+Th+aU0UDAqQcHNVpZhnnBvOqu
yJY5WR1fwMs8TgAQqNupR31ntptWXlqaOuFWqTacdnK47ncnx38SprZpI/d5bvkEeQpdySHOzXHp
SACfj2PMVlnQj/maovaO2NiHFCQTKwgBPF1FMWfoO0iIt1HrIp4qPs00W7pUrmsUtztn5mMMnEyC
/ipecog5OzCV02rSh5cC0nqEAv6yaAeEuGyZK6flYvMWUvRNtLD6/jetFF3STX+YVtB5e3Re//O8
cig+s7t5NZV8+5lvc4lnveMwAR/wsqhYWGv/NZV4HlgNVjleYCaUr0ry7+df4h2bEDZ+hEAJ6+vx
wPepxH23uLKXH2OmMVim/slUgq7mzYuM8xoaG5MdW0zW9bfruYKcncxEGh9Ccx4Ds85oFqRhGGGF
1Q1ElTMahdXUgppqURAP8DoNcenETX41OyE0eNI/5CbUk/6zS7F2A0+u+OijkS1pB2B/XfFTeTCW
YbfNi7n4SMSXeWDfb9w0CUqrFf0e8wqapTevZUpc06b1kZ0mjnfvgku+a2h93Oj9c142Df3GWD6C
lmmeaNP1BDj2WTHvpF6Nz22Gqpb4K/hUIOIjIwxG5Hcjb68byU3l1PJTrEnedrPJqSUmoyGyFT3T
QY41bDO0J+oqmsbQ3Co9nC1ELkiTNpDgKRsb0+fNTj3Q2jVmQVhQcRhfmqnbextzcuFaaTBm4fhp
snyp2qp6Kjt9pvKadIiFWXtBX2R48fK+eKJ+p1HQe8jCk0HWp6lKo2cjxmabpEZJyxKKrco5SleQ
UccEw9Bsj+UtuV8kMeJTrxvstINL2EMir8l8G08W5RwAe0DCqC4JE1fAwJjp+kI1aMcX5lPi3ooa
6girQP4yYpmBeod+0UGddAi7tLsn+bBl+WwRmg+TuQ/nCrhoocniaHeYVFOgAxfeOCThYW5Ffezn
LCbvPrJ9uo927V56eg4AsAGL9GjmlbqHVdXgSSB0eaXwGqFuluGHTqvGQzXYNWGvPlis2UhXJBGi
dZmBRQ5ony/nSKj3mZyqem37HL8NYVNfxJ7Xf/Ebn2TeaOo0GbSZFd/0VgHDEb5gynrnw4hjzV7M
EGOzTMFKPtdTmm2idqztHWz+Ml8Z6dB+TFMKx/UQUkysZG1Gt4VHK3XPupfcxZU03xtRnpz82eZq
HHg296IyCBCsY+tCGGlPsCHmWbbYC9V+KivUF329HybsCVGcZ2snT8cnrYiaI/Q5/++hGdxmSwhF
ZGEwHLxkM9S1f7dAYIY1PvJS+5BGBJnE8OhJGvZCrQDoO8sXC4+gv1Ix1Xykz3ng251Y17koHniO
8q9BtPGtO6btVSum+Og2Ru9vRDnUl3FYWIHmEC0eMFzLB8+s9RtKgLINNMJWLkUZWVd1byk43hyV
XZPCUCbtash5yz+MhSDjGJ4eCz63ZyRECF5ln+j8rSxEhER+9Pspde7aEq8gOb26PmKENYhym+lp
YqMMSeIN73DxmdMxpvO+rwfnVni0OyrLndemmSzREI1/T9aU22/aEfQcG+tpJTLAuYGrLL+FlmuU
6yJv7XulbFWtpkR0645gwTU6S/3aqvLxckF/7yzUP2iNWzpvEk+3H/Zy45l4lRvelzsAfxTKSd9n
f43hYOaXjuqAp7pJO2d+YFWz0u+tuR1yoiVdp7CvDVFr+0E1jxYM4ZMmPV8GY2MOB/SkR8A1zlVZ
Vc0u76SBEj+bd5XKpxMRksZBwQBYlZ4dHbypzU60LJs77GQjGL402Yamn23cigfJjpKQByzDoo6v
UWytVA5aTu+SS9RI1ZDwXzK1GttbiPIrMZ6cMLZX9IGOaWqsyEwgUNITLf8ZbVjjZ7YeY8u0Dij6
yrXgtmyRorc3iW49YbiGODtzSFcOvXZFzEFIh4PZelL6+0J01SqMQh7yBBMAh+bMPQw7pMyJ0U1r
4Ut9q7fxXyP4vVWWlo+o8N1D7lUvNk8M9axxp3M4F4Rd9kj4740zpOltVxcfLJzBK2O6cBPU37le
3vcJja0cwuN6gAC40gfZQ8NeDEYIKL09gbdyPTkFUF0UTe5qjp0rUovbY2O2F10aRltOQvqdYfZW
INqJIwyKRT1wfRkfm8hFqESU4/wUj2175WML3+IGoekJo8bhaV/qUYMBWVPFnQ5ud7eYM3ekEjKa
pnK+xh+QovMqIVF4iV2d6mny78wZN0QQkbhykhxR3Dh+8xlWk36UILAvwEzWG3rHXr6ubOK/mWZr
Dh1p4kYPLnb3AJkJ7TtsTxvshjlbtGi6zkaUwVMvSN9ehHKabbXXhp+c7IasCdOU8brpe/injWSb
mGf5fZ+F4ck2MAuCUgNeXergLHlMHMQOgTTMmDOC8DluwdxxQDHcGqM/XpBji2kXSOS9Gsp83ZnO
sXXzYj1CAoImoL+327imYcAvMemWa8TuoMal+wI7uL3zwAavZzVOW5Po1S274eyLg9b+eh42rZrV
5YC/HeK0aq1r5hg8rl3iEswR5/WdncVQC9xCXuC7MNcYfTHDjm38YmUZ75Zfwvh3pbpjEGbXxJOT
SW0viEA6qZsEHlYghH7rWq0V4ChvDvlsmreZZ/okOU+gsAfx0caysqmFJu9zPHAru3ON911pkb5H
w1MwMmLJ0VqvO2thucV2Sgz8K1QvOwGi4ALEvH+022HaF14yHpyOJRLGjHMAseCIr3XR/8rvP+yT
UfAv3cn/vE9+/8w+sohof/xYdX/7sW9bZZq976i8KB1hh6ELW/aq3+h0wmAbTan7rRj/vk323+E/
sSwMkv9SkH2XidnvOH9H7osV06V9yKf7BxX367YgEipaXnSDqPaXdiQb/NfV7kw/T2mtck55n+Xz
ukhGdSJ/rXOAUdTtxx9uzC9q69e9r/PFECovu3/yjek9vFF+RPZowZjvLFzEE4wiqzQepq73H79i
DxyOr58iCI3Pfg865b+4NGZUus4Omq63QqFEkwIAkbBOsz9yaeJX/U0/DYg7XLUcc3vjQiHRG7gQ
mCf/COR63VRYvjmNACh/kOPg44m3lzfYHxQ+2pJTlsNLg7QJYnStd2qujkm5XI6Nq/cHWpuxNNH/
3cn4dlGGCmIE3vefgj0xnYcqqnyDKbcwHgp0CQcjd+Z669LOeaw6G6JOYnJxJVTT7mIYt5+dBb6V
aQ73oXY4OKjcCMwEp69RuJnn2Xqm0gJBAZOEhBUOfzlhT5YjtlVbiXwhzxWm+Qep1es67uvXoFuK
7wfzDuLzNz0hb2DrM7qxATYBZA3HztZhzBSEGq8dxQN2zfIC7UH7+fcD5rUp69tVsR+gLFsK2HOb
6Ac9lKPpbjrajTilohcPhbacurpF/EVPR6obMY93tgVRyXYpnEiiQub7++v//GJyGoEI0YXhyLh5
+670vg+vhbywk6MhOkmWF2ZaAI5RX/+J3fhG1n/+rqZAd4rVggv+1HuHvNux5VXiZC00OK2KC7nt
E4Gs40xXGqVFspXuLG/nEozO0szLckYbndVE//yLI/BktkQiy+Hlm0nCgP7vozLST6qreUksSCrl
pdHlOgEQhfwT0vBXL4nLtMd7yV/uT9YfWnJ6opm9cTozpAoyxcBWEaF0oVy9vMg5ED2YCz2vrhNG
uZ9xVJ/3PqiwKRUaFpoUIZPm9ONdVHN4v5E6ospOLnVLh3YbrQwSkQKVAdHKWKmHox/rKtv+/pad
Dw3evOkueAmik2mb+ozY17N4CpSRlBpfnJBs6eSCw37Yn8fN2OXV08IGWmfewLw3cQOhdSAFAW9C
rgbwjD0WIk4eEmnBlpqHGeSQCPX2M6lPf8Jn/mIWRPqMJFTHj2qRgvv6Y2qjoXpaK+Jk4+5KILhw
m9nJVE9CD8VDnRHZ/vsbs7SzX02BDgpeGl0ohhcMKodLr6+Yd4B/dDm1pzPizO5gV4XoG/mFiHcM
UjCvGtNBsAdPjAAOKI0UBgPn5PeJIvmPBuXUfTbLHo+IzgwAGqV6SlB3X1rLmDjfopZVw+GUHX0Q
UB1kY7BmLxGcWQfD5QsB7PgTy+6rK/PH570ck/GckbaSOeme6bk/tslnT/punUzRqeSn1j6pKU2Q
ulp6U+Pi7/YgouhnUYimXQCDCEQz+oEw3vqo8hZhiG7qYK8qf22kRr+BbuJue/LDun3stErgN40m
ExCaHc4B0Y10Q/R40P6qtDzqAt1FI7Maoim217CUYVGBf+TNSNtBbVgCHIqvNCtXllcVJ7LY4wuv
zdNLI/fK6z5FlBN4ZYM9CRO29kFMrrwRZMa/6LJFqwX+iCPfaSbeZBr7+POEPcI5dlNcBEnH+o3O
kchj5IhpdVtDMMlxa4MrWlkwuQLbjb161ZN9Uj0qpAhDYIaue+/j29Jxi9A8x5/R18CZ7KiZ6ab4
U7N2OsP7hB+EBD0q807uZyzz7P+VspqDUU8J7UNPWJdGpFAeVn141FGb3tMJoEhyrT5qTtgRhYVO
BFTaGhQXZU8eR1V1i9Qga9ajb8VhAM/ff0RvwLIrGSPupJbDvnLyNzV+kGhzlp26ouNQPi9t+7n1
LbYJhcdswxaQibivWAXaZOLHJpcsoCBEQLHGNZwRnSGI7rn0JLUIK7OIhVetZ2Iz3epoRjQsrxyz
rC+10ffENprKnCZXlYzewYqS+BqsdvfiIUajrWlA0dKTtCFyOo+uG8Nqtg1nH2WNL3fQ9fmDaD34
Dr03BkBEjE8TXP21nYCQcxEBbsHflx9zv7U/lAv8rHaq+DMDZfw7UmHaUQNHRaArHs86DjuyPqLK
xgRDxBYDK9dpYWLBGr3VpGnTClf9Z6um8BntJKoeNNsjKK0vvFZax6LAJvbg9iFxTQwANGMukY3I
zrE7TVhKHQQeth8a/F0Yg4GRSlqJBs6ACKLJIW2XqKfqA2lRjsnHlSnJaVM95d5W05fND43Ju1JK
7nSxgCX0yGMzxAwOzNEbyH5uUS5OqzwK6b+QDk4PGRj/NZksJmWz6zOv+CVzRTIxKlexRxd5S+Iv
/w2ILNUTChyerCNmHmqSYivUdZRygz8wvIqo5dETJfjUJFZ0Uq5HST9PjvUc2sOwihIIQ5suWxxr
C/qY1qL/OBgGdMU5tg6Ocph4LOYh18oBbjbQEVY1b6i3zuEE0W+qbT4cFQcH224UPioHPb6ciO6U
hTQeaizZ/Etl5l92Xc/8zHQWYlWz/DyilO34EzSCfKd+QUniCOEPZleikfXg8D03Biv1qgP/1mIO
F+m1KmqmGDT73mW0EBB9txzvYB2zqCcaM+p5jmQP512STcg7kaJuh1bIGbK/3Eq/scRD2yp+e/60
uVL0t5Fmj7cl207aRnYy3ZJrxW9l5ljNTZFzFB1FPbjgmSfSo6K4mJAvPPRiRgdrpNOdIvzj0cyA
kqahwfLcAaYLpmX3OBncezRZfCleSa4k4779nJQMBix27ee+mSqiQlJ2nzohRc9etlg2TOCTVcZq
W/tR/QSnjd3vmLTT3XmjMEuwf8cxzZxnY+FXpi1U1qbmw9CDTD/TeIB6mbimeShrTb/WY15ppwz1
67bJZHnJMOLZGcunBTzDwtOiTlwYdXd6qrMJL8vaB1UCAQ4sM6v5JA2QoeEi68ZSRmBOXyK6OtRt
wyfv+ZkeQNQwjZc1oYb5+rzBoY+N8GNOu89fix9zWZOn1F+0xTaC8bWlSXLGXKhU1hX6AGTKuW09
x67ZZDuWHT5gZYw0/BAUg5kizyP8BAiDixfnV0iEdjpu+7FZtkGsPOQ4DCfPGtrP2cIIp4Lw2Nzx
f/1IsAAXFk2XoFxKFRmj/DkDQJkGzIPDk74uWtM98HXKC7PXnLtkUhPgqjjj0/YqafbDwIrbLcPz
TNfUI2iTKwlGptmkPSROy0sndVUNkRbv8xgQCR7WglELCgY9w0IuujTCJYO4OzNpO86XHsc+cR9S
6dXZpiMWdsdZOGOE1pD9HOcD95QkV77/eRLAUg9NOSFAb51JBFnOZJsHKMe8cM5yefSx3pp4BrZj
naie0oVzeybCs90nric0eaqJgaA1YyHnPgxsQUnWDh81DsVvxykidNXDxC+hCeQbgLlwRCPUxZdN
0/JJziPRGlPRXgwJU4AtwI9uRJMx+ZAvFbW3/hgaA6TF5QGluBzklsyUep836L2Tbh59+IWz1oJ7
6dgUGR7U2JUxRPk9aGH7+Ux0NzSPGsBPKUOAsoqHwYSQS/YKhwUr5nkfFmriV0+w/XjRazGMBIkw
blmJ2CMT24jIsMRfei5450EDU8w53gNtaEDBTN36aqCkfVA1f1jS9jU3aEAxbICX5dh9GZ3nZXOa
dUZUlUF6Mr2Y7z7bFQI4g6zXFABm0ChFJbPctabqRz8gOSWbA9I/eemdVDzIJLSeUZPzvhYx4pUM
f8WdPk9mGLjmzGEZx0neym4jpqNE8nIZMCk4NGxpwa9ihjwoFwlGOk5CxyQ93a33pF5DCraxftp3
YzMUzboYLCC4GuL5Z4uU9YQMmhBxzahTthITeJB1qZUbpBVDdsyR++WbjLOR+h6MxcAQCSU3Gt6Q
uE7S89w3Gqm2KyPBJM9WJFpKcot4v3WcMybON+DrXLQU7v3CST9PrPSTWXHOYzeMRpa1saua/Ugr
+1PDMnQ6j08UlOGOoy21o/NryStXeQwRT4c9ZNmyP8bR1HjfBkQ+5N6Xyu1JP8vJWwRyW0A0mir7
OUJXAUuIUYEWn5dCGqG4dkBO7ERdCOTNS7dBthrhhMiRyRzsbOJS1nCasH+QJ9PucPTjUwCOSlU1
5Iw+PP4wrghqaXcTG6GGzFQDL4XFV2DIiQdCFcohEFnEm8XpAisMaSLmtqwYNCotme3NRNxgR5pP
X0HNuibIQO8GJu3zDGjJDrxmGbrc7C7UluUbpQLnqYhOaQaxACEFjjhKXFdIGwAZRg1pgrXm+UxX
avm0qcKei6x24rpRNY13OUdBYDwp1R79cWLjZ0d8bzX1HqPbsMieSa1mJFKdvdB83wu6t/tO9UV8
I1piwQ8F0+g1sH8+he11XCFKSka7DoyweehsxSaEbB7EzkMFgbAal+/r+sOtpQz3XnljfoMK7CUm
qpvkzbTd2xnBoi72pgu41OmXyERc5y6wIBPLCdm1JR1wc2R5TJOKFWlKBjIpaHn67FAm5xEcNfc5
qXigpT3M405TqbnVC2/qVwT2QKJACHJIqiq9Mq1WiDWrZn6gsh/3hagKYBNVVVyFJRhDfyQsd0uI
DpMhm0zsUq3ReRsSDMg4h/+UxUcOR2hE4jJhT6XQvQSkaWeHM9y5oMum1nUWDtp9lBo8niav+LUm
tof4pwU4TgcQ2Js5MOGATyMFdfEc5suW7kziJn2aHd4IjFVhork4F8oyY5YdTJ9X1Y8Xz8DZ8hDO
Ls0mo2R/YIUDn3Q8LyZhzLw920kpoQljWVhJvyI5bVnDhZaGjyS5MoLOhWFEgm8FuIcoNVhwzGkl
svPwgn5aw/kQ0rtk0a8PFdagaER0J0jVwbmCbN4xpXWgBuO5Yupg/QSoymjNI2YrYqCNh34xS5zn
TT+VTI5EcpibaSGqG9my3zwzo/PGSwjDq2hfDaNVPRFTNKzKjnmvqXmFiChjkxpq8qiV9taJlpl5
nktWIGq7eG8QRfW31Tt6e4HrhjeuI2kSuF2NZPDrDqOmR6KxMuey8CxO6GfdPVCwjVBcqW9WnlLN
ruxatc2WZABqlc5+1uUsHjxP0LKzSWJd0+fhlriwqOk1hQaVRO6wsDj95DzEdKyD+f+xd15bciNX
Fv0i9II3j5M+s7wjq/SCVRYuAETAI75+NthsDVmUmqN3rSWJ3SJZmYkMe+85+6jAOS4tqctGJ8ty
8O3I7Jnlh5/YE+ajqjR3Cdm74dafO3vHK6f3adNPD2C79HkK7ORB9gnddWYIqzO3HY2ny+4DeqMl
YYMzSfPXS/4DGYI6qhA+NM50sIEOvvbS8d7yqNfvglPlR42BheP2KJIV5yqbykVrnhMOV+8FxZVH
4EN+syFInhg5BRZNbVU9qZPnTNklzL9wk+R+9rWUXXJH+DdZXH2JgaZoPXM/hyTVRY6MH7CwFK+1
mvlJXmVmLSflKkqudWVwYxUQ/Cw8dkDmEXoN/tO3Ysl/Ozy/6fDAalrq8f++w3N4Hp+z7Mfuzve/
8ld3x3MRQaKbxG2/+O19SpZ/dXd88w8bmRM1eFgZ/BFq9N9bPLb9B8p3Su0etTB3gXT+U1Rpobek
khGiqzIDQCvRf9bi+dR24YwUeiR4+WQeoN6k3PtzEYyChdC5l9h3LRIeKi+6xGVB4m/dLMDz6Fy6
VDHSTDSvuMLs+zQtjFs7UvOefugs1yILvbVoJ7+CUyJGZBjWuosMufUmbqqtSfz7mrhgO1lxXc6u
c1yBxQrhMLeadCp2PbOfeOc8OrcNk9NXBMQ3g2+1R6VU3Orc0QewtNyULaN/J5ETL03qju6VMWXp
1VSJDH9n243P2FPnZxLg5myTpDy2dZosl1SE+gReC5OZRsDwS2+n+XOXjPO1UdCb4Jo1P82NbiiS
JUWwpgncvQ9NQjNdcpNLbNO6AaN1s9xuKXSI1n7oHZDAvxGVfita/1CwW74CQq4CvlV6X8SLLa2a
H7oJpXbdfBFF32GTi46e03tbzpAcEqJ6Wvh5tuqQdNhldF0H0j6v8ELiqfHD2ltnBZ4rnWKxQ1JX
HyPdDyD2vPTSZnd8s7LC+Fopr71NZ2PaelkOowlVTboKU0QMQsThPkkx7vYtcXlh2DxwQ/cO3sJj
T0b7HonWPkijt1z56uWHSfIvun3Rp8YNImMzWAYwloOF3/S5tyipESWxKas7sh7jJ2v59pO6th5p
iXL7R1aAvMShLw7MauumVWmvyODTu9bJ9cXUw8KUhcVjiLxxukoqgKBj7Xh38cw/Kce2321ZWwDS
7PEqpYd3jvdquiYH7wuJDPY+yjIB33Ec1pgezEOGenifGo0BJJo8+bluuq02S8a005nDmamdt8pH
DdDYFkcxbDNzSEMARj34oGkuthMMoa0JynrnZU9CRvnJdevxNUvR64vOGV9lg/zvm7u06bgJxVT+
OTD2uy4bp1smZXEZDFS+BNWfQ+GAlKbOtsJS7QPzz7UHamehFcBQBCX0jTUa4BY2NY4/O8NtHVTc
T6aKb2kRl+UXQF/V+RwK+ysBo/I9FArjaMUp2V955MEelriCXZW27YF+Z3Ymus68iJfrULg4bNnG
l7Rfp+fKoVKdH+YmJQBQu4l9i1V6umo7iwdqZyTf6lAfRm+Zm0ahaROP7Vc3JVAwSork3EXztDaT
afpN4d77ec2iNRDakU+3D1Ip6nI7cn6eMDakojgZAuM2RXF400V9tTesVnyB5YvdM+jhpUfL2Glq
/TraaCzbrpXzGp1f+paDzr+Uvh2fMOOpr4FyCUBNhblXoXykHltsVO+XD2gSo3UxcL9Aq+lUe8F3
f17HpN+aXaK3rZeQMQ8z8HaCmuuuAoRBqIyM+YKCbrZmuZp3A9SyZUGFFtd4srO2XmfY28zsFT+T
vM3Lpqj1zbdhK3NFakXmzxeN8qxzDIoxJ4rQfAyNsv0acWf/SpNRXWZtxvZeSjLCNwRqZy+VWewV
3FIKNlPUQ2nre38R+xAMXIQp3loTtP3276fuZ6cIjx91Af4sVi3bA4e5TO0f1quRZGxyH5v41m6k
b2w6OsyruVHGXa4jPoEFgGLtq9a4z+dsACNOM0HCza/SaR9ybJlXDnMQNblQ8SmkoPkMba2ZV5Ea
ZbIm6TV+alxOaoDmhHVUWW/8piP2rz4A8val8W2zL9vfKI0/fICKlK3GSpOA7B2NkTCHPouVPtkp
nzskoSWsM7GiGIBRhyWmSj1jS9iIfOZA6p1Zox9/MPecpaxRPztTgDB4BIOX2qDddkqE8T2lOy4F
aZWgZf/7h/9tP/6/zWIZ+3hz3ADEGohVm47ep4dfNlmj3dG7reHH0o4il+KD0RyH+GzAGlhEE1zk
eLCuRDBU+47Cd7ayq8o/hjIbTiA8s/UY2c1ReGNzxDBp3Hd+Ge2jEZHuuoGWdqXDNjsPbD7/WEbC
xvA6th8D2wRfUea+tPHYH02tQwC4iktV7y7Z3MGAwVjmHvRrG3Nc1/fxV5tC78EIjfDUZmD2Y9rZ
O9E6yU7Ctn9qfFTMzTjEx2xOm62ugiqEMGZP71YCqgUnq2sM61ba1lbDStg5dfFigXBpU6dSK4fk
gqNwh/ipCpjqnAm4NC5TL44ImW5iCvhbssV4e1RiTpqY+FthA8vYlLkzgClWgPtlq3c5+bdPjLzh
3RXlsoIsjyYP4hM2e32xwAloRULPvJUZAMHZLot7kyhf/BPKzx6DMn91yMc9qiSdjnA82nVDG4kA
ZWGfpxMCYy8Q02VuafaSvx8IHBL5pn8aCaBEOTNYIWv2chz8dGxgrS577grqNhVWh2XZZIKtvq3N
YpzUnviNdB1Qx6SyRHdlx1FMPvt2p2+0xZq0Tcr2mBoKWIDIxUlB2xtRWZsZV34jx62cJNWuU8Uy
XcHOvMzYjx9Y/rsXe3SH9z4LXGODnK4MNm0aUlOqOI5dDFXnbcsAuPZqcskZWwkSpMVOWLRjVpEu
+0NIfvpm1hLbsVs+TGNNwhJtiBmkrZ3tI+UbNw4Ta9y08NXflMe2wvhKcd+r+jBZut27S1xDALqS
I+fyvaIg7b62U3HwDEJvNhOVT2rv81eLwsLGqbGu8n7ghLc5E4JbNYM1t1t37eNBfcXAQD1wGIpT
beUmTnQxGyvf0WqvlZ3W8NBjN1rLvki/sA9kX1oDMTURVxj8V3VW5l+J6Y64fRXKTw5c0MxpXTqs
Bivskukb+kLrFvvAcsChwnIyw4mtCm41Oc5LAcdJMTJ3U1qafNyCJU/ULQ+qHRv+Oe56psGc2nox
6JP4vEFfUN0nSdceyZdn19FW7rykTgyyM7F8WRC9CzNdOdF8QykDm7xOlPlSipp1tVNQ5WZWdnNt
VNo6T7yxOM0MhHBFxtA3W2lKvw7n06NFh4rMSJMwEIp3cQ/CMJ9uG86Wh265ca5aLLofdNDCY9hr
g7okCebAfGPAHGaDdtIdBgKDW7Ana7+Jg9XY0M5Z0Qp06sUjuOkiCIcrT8YmHn8tPhDw3xKNQyGV
yAl4CWMRVGsBC+gyIPr92sbyTr6WiHgy0axvvk2k/95sf3Oz5frocNn79zfby/fh+e35x5vt97/y
183Wcv9AceXCFgWiZH3zBP51s1223O9XWZfkCI76sNnYrTAkWP93lXU8fosWH5sa97wQ+vJ/ola0
7GXv+3FFRMe2vAwHQsy64CMXickP+zriwWkg0N65COI2+DLTKzjODjMPQifp56wBSm0mWZ9goSmL
0BmFvkEnLezjUOx7pGvnpEX09qOX6gIcp2jSM9j6jru2JermTc+x5Aui7OGRojCjOGGVS+VsT+to
CIdkJbGVbCY/rYDWYI+47SmlPlVDPFzpJiJGbOmCQR7QDYBZFTfjLivd4hA0Oae3pgB7E+Bo2fuc
yeuVRK5cQHGuYcTCSWBzm2e2z5T4+eQQuZbuN0ty+EveC1ZoMRfFmwoMdUVu0FAiUimnqziuW2wx
tKLNTSkJ1uPUSVr9sZ4bV++0hRZ934KZMJFZg04+9fhzrlXqqfmYAACCTUvqoXEKeYOQodE9ljT7
aRbf2KGsbyI3T7igF8OVEiRp5aBmN2NahgQ/tTUckLEJDhwfKrXO3Vonh2zqaLeERKlt4C/RZbhw
CvsBk3AXaLkZoW116hBbXtaDI7UTJ9iHXlUku6AhSQOQfV42lbmmmjhdOoEuK8oM82AcKSnXMJlk
go9yDXc+rPBlZaEgUPNryy0eefhAA3uFkMfC4uhlMQfvAjNIFG9LkTXRSlKzL3cylCGaH6xseJPR
i+fxVWzNxg4dgQU1xWs7hxqG6oEFnbemMaCWp/MY1AezHa34zG5SEW+U2w7LwAk0ShHOQjtjAoO/
KggXJJCg41AkzUtrLvPOaShut8MI5pZTA/FIj0mMH0o/TRkxa81bN6quLKmoai3i/y547/8fU6ON
yovi279f8C5wey3/kfKnet73v/d91cO+aCFAJHb4l3peZP3xJ9DTZl39vvotS+xfFkbzD1J1WP84
tkdLMMJ/ZGH8dAemZEd1EJY8lADiDYOAT/bjWtebHTWcIU2OauKgapbNvHfycTmtiojalkld5xUX
oXpdLlS/gSH44c9ivaVgCNTMQoKKizOChPnp1cFeczKTbUF9ptYXmA0Z63ZL/0WXFLM9MsQOHTdZ
QvKsDrmEpWaOK0NtE5Do1vODjnsAVHXSMqfqwl/8EhZVl3Wx6C6QtxSbgHrdE0miDSFqbZ6RYBJn
lO+3FReCrYMW6iIKsGHzLgU2k9SdisuBhfc9yBEEr1WWUchPnahd5czoW2XMwbohynEfjtxrEKbg
HqRayLXFjU/IOHhuPgfYc94ml6p45LLnRJXeYW8vYFvRSEZNkJMJl7qk1B7oZyY9PjmQSSyQUzpy
ASZvJXgbEifxd2MUGPYXc4iTbFtCBObODljPe0rNCOYRxP4I5VvdOQSx40JTcrxW2HfSVZCwul/q
yEjDXU2FMrkdE9PfmQJAsQuguYRRYxOzZ26MlM39aLnLn0ysNAoep6aQ1d5nUVrR/stwmnCrKlB8
tQECnTHUTgjEzLeIjiXslM6KD+YjeSn1nFwNwVxvaxPR54ruDC5BK1HhI8aYzthWdMW3Y6WCfe9r
7vpQxGtzaF69XA2XQYjWZF2YiXPACmoB2IKkOMbg5Rpxg6ZW7MumNC9Qhol9GO1AnIf5eiDh5Kwp
x51yFUq9FGOZ10nixLqe1q8xR/HN4M/TQyG94tFM2bcCUaVkmvb1ussK792opvyWjhHowWhSG4yV
0S4lH+/YofV8yj0YPmOaQjAJmuqIN6g7uTFoE8sSXJXy4maYSOpcBUYS0IRXlI5GXEN1dZyi+T6o
aFqvjChqXzxS6W7LIg029FCxzCY+rMaxK88CU+CNl265TnUmHuqBm4hCQrZHgBC9+klBgaeJm/wa
GYp6RnLkkVEg4QVEwM/TVYc2+FSlPn+LO5uJtlhiWFVKf3FscZ8bEgccAokEVUHxmtm+9cVncwJD
57i7WMQUpotygGtLWxWf3nsct+Gzhm63jSSeKVj4Sffc6Haba/qCYLHdVSHHs8FNvSsBp2vnDBp7
mg/659AkbnGsI8unARtYT1RliIUKqhEG3NgdaR+KI7QPgq9Qq923fZ1cOaNXU6IsnbORguGlCAUm
SLR6N/CRkFYNMn9UVZo/8Y2K/TT1zhn2fHHoq0peEgwtXiXUsXgdozs4ZY2jr5XXDedlB7WIhv5S
G5VhcDvnXSkAnGHyJXk2uyCC18GgahKrMzIlDmLihr+SYZadKj9xrvoQKACW6uzr1JrTsKIhb17I
YsguurRQ91ytxjvKa0geC7h9NA+iJ+Ka8i/N4HdnnVdHxnbqg/xk6kDbO4Sq5bVnRvFRQlTcd9pM
NmYehbtGDd4Htiy1R3c7f51yu9gk0RKeKstj58UXNIurDYBGOvmQ2bdWlRztSJ7NnjlTmCBnCbnR
W08Bn/pFJQ5LbXRVeRLQqNUO+yargh0yy2mjJwruMibJESFLRo8UDpdfueNNXnsK+ks4A6DonZt4
HufHHmTjqxdbww0PJL6aatl/1cFsraEqomdswcPX5ZQfRuHme+nmVInLvi4eqGiIPV87s8UY1S4K
CvnmGH6312GJOXyKTWc7+ZOL5K3prgNrgDM1lDPHLJuqXth69oe208hYkR7YM5RBeEW2dS+nYriA
a3qNIiIil81OHu2Q+a+pPO8mZyYh2pwz88Knd3ERdUV0adSlfYOkt2ejQHR+ThsAlqGghKV6STwp
E/WEvg/cGGrDcg3efzpmhZWcZJ1XmyT0KVwhxLjoFcFfgcNSA5YP3T1xW7ZyrTt/Lj17bQKIXrfK
J5kmHydUykZIkm9PgMahhdX4UmDMm8y8OLGXRNtY1fY/8n7IjqL1xF65WXZvNXl7mwQdaXPdDJqs
Vxp1GP7Mh7bqo8vJC/TF0ErjWdY91Q4ggbcCbQa1oroNaNuM89ts1ORoFdgBgDl548lIymEfk+V7
CYPRIbjIrnZhptSXEXTh9eTN8WZ2B713sim9YWdDOhX19UvYVcHHnJEZskKLhSglSt7GYsq3bqYj
CgdyNwKTO5un1ttAJ+/WRs37XEcGSb+hVeTEn7VieJbw8PDl26ODi1sb+UmkrvoSI8ze0mmqj6FX
ZvHa8/Pio3ItjIfRoL6GeIL9rVsn5YuTJOG+IuDxorfi8GwIK5hqBAQcU8J8o74AzEfFjP1EoES6
7FwT4mlYthcFWcfbPmxrcrwMsIAdSrXcLbzLkaIljcKq/0rDFImZjAbiLl0D4W/rjP2NTNrwXBvR
/G7SnugXGCbbNTjd5EyMnUF30vOfgJmx9BRG7a5qyjXVsmhL+Hc6jpGLhfVVUFTOZWaSqdRXFIyK
kJRpMqC9cB90qM8YE2MGNo+U0HVpURQBwhc+FyYcfjNznkGT1RdGUnl3YYIh3jInB59oROJlMtvX
s9LmOolJ7+MLPCnhWHvdIf2dq2yDLM6+gL+Y01qkM9SkVX1dJ7bzEITdsJ1I0Nkpgs32hp9XcmGq
bJG84bouMozstSOP6Nram8BL3NcubQjdxNGsN/04RHeWl8tdhcCc7LMGPU6cp+66NKR7XcSKpoWN
zO1GJFWwBzFZY0t2zkNuoIt53yUjw7QuOtefThGC962VGeodzxIh0cY8Roe4U8EB/4AkeLQlZjme
22uphbxemAUHmFv2YXK8ao3wxViPo470Praa4CtnAft+giIxo8Z1go+wNPqnEr/4Li7ko6dEsDXy
6MZB2cUdtzaxZ3NOaQ82S15CyEIO1FA2xtGv7DZDTk8piU2bpMNMNgQ2tFk8nux+2hAMNZ7NRZgw
NN12V+aFdx1zNiVHnM26pwqc78awCfKNozTnDxxL/aWT9GoDgfZLZTbl1TAOLpEc2nRpa88VrRto
rKKjiWNkVnAgJDm8CqyAjoAZZE8c0Px2beQhB5A5PvQyj9cJSC57FViNVRw9kQAuwPd2PdZywOiM
6pK4b7Pm+Dq08xZixnjrN7gZ8KqPR9+cq6uuoPtBtdRvGBxR8MbBl9wct7ABfbCsEILEYXripIos
zjbHu8EUyYNZ1OLBtTkDukmrXUzISl3JoovOdOFzWkm8+IjQv6eYa+aOuSpqdjDoj5Tc+6HRmylx
8lPeIS+FGGCR45wlRG+Wyk7adwdmM9iFVdHNWAaQVqPEHjzYAF3YnJBiKbxnrXNBjw91imqsDYod
qoy0WU9pNeptwsH/UfvhWe7694kPrbK3s8sq8yw+pXsqi8D6BzVke0WUr1ir2I84kpX+owV55Ugy
J6E+Y0ooBgbUrXT0M5FiL5DebkLpYs9Anr9UQ1Mi8DJzXXfVuDcdA6gqesCJK8JZJiwEk3nywNeC
YBN+3zpqo37jCA43hshgaWTOReu5T1ZLANk0dD0EpUJsiiKkkVEKHkxJVLMoZ8oGBLms6gDud5IS
21v14S5NEG+H2XCVzq79xWkq0kfDCc+J6VfNDmUHxCdj0nDxemeJLO/Ihyz3AUARInlz52k27GmP
PlCuyygkndwLrqgcFWvpV8VFxfB7NtpgS40rvi9R2x4kvOKTZ7fmBciNbEM8s7vWYcM2hwEZeV0Q
7ua202uJBBzZElQKWXfJZWUIdnY0eleeyYfLQ7HNdFdyT5BNt/Yl0oofbsz/oq//67WUnqCDyQnm
DwV053MJLnZnQUs6O+Yl7aiVgajt1GhKOSuvL/w716y4kXKWAlfRm79TUnC3/rH+913GQnwbmhbq
OZ9tmTqrGp/WQna0prohPKupzmUmUvC0UXH795/T/fWlcGByp1luv1gDP33OTBFySN2el5K2qrbM
kRl6zJzU73//Or9CzzwCcAKXkp6NRw2dyM/3/KKe0YsWQXLs8dPu0rBZvByTvRVV1l2rpsCzN2Ab
RODvls94IbhRjzpJrwzqSVyuY0SL229v6b8F898UzCn7UNX+9+Wj/xHYb36ql//5N/4ql9tkwhDU
AF8P4YvL5PhLCMZq8IeLPdOEa0U0Bt6yf5aPyGNmLi2RJiizvsnH/llO8vgtLiH8LiAtFzWY+58U
zxet2Q9zZ3k7SKM91/IpJ7k0mT8N6DAY5rLsTfc95aCTf+D3jx1zM6I1UoTKdrk9f8FJmnW7dnYE
yN929rzXKRaygq/j1creScOl6V2o0KiLFX0jk3NHKIp0emjM0uDY27jS1z7M6wlx1npwBuUOa4ec
B42OJu9b+4pqlyTUPDGlMT5gOceaIVC3d9x+Z8gwRJ/2zMa90ybUn1ZTlntRQ6NoMsJ4Vw15K5kG
LTgg4zcu808AUnfJX3EIzA75LwFB9uenU7dExHWt9t5ly3GLCgopyIKqsgvJ5CICCsVLTlZWlR/K
b7L53qV4x1uzU2jsSG+sMZkefhhb/2Kh/SRi4C0RRmhhYPXIDyAZ6DMrlB7mVNZtk7xZwvSKCxKM
k2+pyAqbWmqw4RarMshowVN7kiF9hxzpXbDKTVkXz/XUzlTggt5bTv3m0BKXrOOEroIWE1/FtiP3
Sn9JGz9GOObjVfIvtS4s/lgZua2nIGG1fRD9Zvf4eVV1A5OHTHExCk2P1Zu58PNiF6eE2xiEV7yb
I2a8O6/KjPq2FORPXv/902NG/TjaeSGCXCFogPtCfcfr/fxCs4BUqIkefqPgT2rRVuKncM2VbTLD
Jwd++NXY1h4psrPvCaNDlZIEwy1ltep3cOGf96zlIzseHkEsyMDy/GjJd/+xjmsR/w1lP/ffCGJo
/EtPUvvoVpiyEZSesMRo7kF//9k/DWZaZOhHgBdg6EcAg0v404d37JGvchqLd2gYwKIoR+YvFpeg
na6r6n3JoHrTbR9z8DZeZtIkqVP5gyx/9zZ+XnG+vY1wmUp060K2t88KQB91dNkSLvAelz7CDL9N
52tf96k4z4Tf7Uw9RPeqIaSRHIR4K+mgPbH9DUTDtOjEf/NMfi5o//lmOLKYjDyUsL+MPJQJ41DT
UXtPwHPfKd9qb/EgGxvqPNmZg9LisheqO0m3Ko9icrgvVQEqObpe03WGt5iJhZzwPDN654MdgNUp
xBp095t3+fPpanmXvsU2AIOYub+QH34eLPi0Z1hMbv8+j7lKHtDGeS34eZcbFhavS9sfCnjlLcfu
Tdh49UeK7J7MRdhE4x5MUfvFi0RybhKW+GA3bp+te6uIMRA0gsed5MHaVSBIfvNF/zKpOYvR2+WK
Z5mIoD8PN7KujaAWgfMqehI/5o2apQEKawg15avfvNbPX+Mym9gooWZzZLKBJX3uitgZ53CZefbb
hIgoc9/tGaZMeiRskXUuqdUypcXs933056Ho3yKqf/2QjByAAoydEOj/52Mahse2oV7avk5m1BNx
ST80HG5jlLrM5t+Mgl+XDHBBnAZ9j0YSW9On+ZtTHyvGwS7fxtFPA/MQE+v9IeyOPXEN+DEmqmeK
dGyW53VG7oG59Ya00F/yNpBQpbk+xBM+FmIGoxtCOAP62ym1PXFeYFinstiProvO6u/f9C9fjBda
LDkBGnOLZefzBgpcLbQn26xeYSbQoV+B2Cnyj4EWK4bwuvTJ84zLAQPK7x7Wr1/MkiEJ45NJA2Tn
8zYZGxRoZOMZL9rD24WLJ6DFDJorhOdvri0HVZg4sCwXwTN4Dyr4G9U0DUGkJUSK4T4r9Ug4Zhri
/H9JYAUiRMN2M595+LjwYv7mKX2S9y26PhqD36YJYd+/Mik8sO9N2Tf1Sxpm2KHhb86dvm79qWFQ
6dlMCIKJWtn6lwa6H2ZTW7kuhw8S0Gc256hwk/mVAVjmkMwW8QXHLXyGI5J+t84//tzw3Viym0G1
S/xH4NwRKV5DGRSM1EGglCWKuul8jn2VYw18I/hBlyMBN82UF7TnSZCakspuetIz855GEqw3noWd
5w6HClgYvsp3tqs85rdKx2y6lr6bl+/+2FuZhag6bvU10z/yHolzYWgS+JTzHuGtRBVyo6q3Hou2
ltTueh/m4BfdOcFwT+HdH27bnP9nRFyZs4KsUhx+fGc2YjteGid7RuB07kiDiR5TYeTD1Gaeo3+D
EwHvEG1VbvMn2X1i/kjmEwvn772BeJKbbgxKDk+zmnK2/LZB4UCaWhLx0kY2RvxxyjXLqxnJLAnc
puKhnhQUveEQu2QqXAgX29t+tNqpOkvpOfanHqk6Y2mi2Majy+DmzGfh0KYczkwyXfhFhbHNbJOh
6kgTqt1KFsXh+wfw8i7lo1ZkOfr5xjRj6nErz6wYfi2pYyxiAq2dgUy7jX1+wUmEuADNZAEi6/vP
UFLh+3ay2EONxZCraeA5qfZ4Br2Tzbz0JFMWx9mp+UzJn0/VLYqRJ+eF1I4W4zRdFPI7mp48GpqN
yys6RsAtYZYYXLGbzgEy4w0L/TJc6ojM1Q+nqCsGTR77eXmLKhBVxC5H0c1wkV5uM6eGii4bzicb
P/u8diaTHwiByIqDXUecauicDHfK5ldVTgPPsCaTZMnDWa7J8V0oiArINxorqhiPQPMHDGOJxpcY
btDzOvzejJp3+RB5BB7jQjnxUCXbmoAZ3nFgD6wC20ZjFS9B4i5NtE0DP4B/S+CHOsMpageXn1LP
IPfIE84xcVCmTDqsraBCCJ4FQ8Kn5/8cSQrjFzdKHaJ2/SBgCs4hfKZ642jfdw+DHzq8vbzMqJCv
p3gwi+yyhTvkPWa9y7+s0SviXqFZHS3PWA0lT7Cfxp7HqUPQCPVGcOVwD3k3uTwfusLLEF2ucsO9
DCv+V3GCYwIHOdWiS64qGAC3JFcxz+dmRqYPYQMaw3OunGaZ0i7eEiKNUDrwTQBJ7Pmlk5Yz3JMk
ZvMUUjoA7XwYJrPNy4tBuBY/UKEx5v2hmeqXUe1kWdNtZBFpQnymUHgTpBnzPko98rk2mJ7IrMVB
LdJcA4Q1dhjsEunsOsCRrrlhbGNjTwZT6mtvpldhoxkkydHdRuWICoaDwlj7l75HsBi2H7PDqLr2
49zJrmoLs3QLpJNMQlarbJgJ00Ny0aIIykgOyeYVUIGubteTgFE+nhUIwniPsdHy3Sg3xIT6XLUW
5THq2Tllm7uoVLFbXaK/jKZwTaivO4otCzHLzbZzkhwQayL7OooAovkhPUYQIl16iJ289xJMnQXL
rP+qMUPgv2axnfnMERouTUxWk05pmpwXddpbwWU3UYlk8GQk9jASu5GO+66Y42Vcmv3UMoZiJ1NF
clYvBD4Steyhb4AFeQ5LZavgnNAsLfg+qtWEYblXl+3o2yy5eaV6vqUKMBB7AfHoIz8LXtayCvY8
fEaumcm4G3YU20f+JFdmxe91DVqnMxJ8BtDKGJyXG0hKSh3Lk3QnsKtnXWqwOgw8ReaCZXctA2pQ
DYDmI9++mrGowB9wD6GA5JucAdbueWnXwk0rdyyXbEfDLAN2+TLGMdpuQ1csmyyaKMVwnHxMs7i8
w2ZmfZjD1HCvJmCrmGNZojz3IBUQsnQLHQi+kCaTi9c3jbGYX0kB4/ar3X6597LqLw9nrJVDDFXR
sKpCs6Lf5xjYibRuqOWGTrJRKDziLUHosbrDFs6Hh7YvWO0X6h/vOEBJw1OChhMwsfNec30jK7f/
FjT957Aus3H5PTguDgOXZLHloubXgHTokxi0xZdUU5Nn7ARN1IyAi0RiMj+NJGPmuiEVXwuZAtSX
S5w0EJ0ptjedsQq0Nfv/QCkomjuznMR9hN4xZww1KlMnv5IDFul66OWrLNljzpqkNNyLmHfqrOtK
ZuofGWuu3iGhrcWbmwvd3Ja1XzbPIyTS8YrmhaA9bQhM9NLxRlmRm1JFcHAUVF0MuePohcNlo9J4
qle4YEu8PoJtFf1+N9DX4DuiEVNPoQIXjeSG7sYacgAS6tWgm5EyqIvTyUZYBxu7e6Il3Lt3vgC+
k6yhShSTASjNnmM0jnBtLIDkc5x0x46TLLMx0ILb6SbKhDabXWxrjNgTk4MAv664gDNkyd2A9MfZ
eBzQ9H2So9Jm4/O74NTOc09ygdvZ1nq2WOFmVA5dC1K1JhJsDXXebtYJ3ZkDFIBuA1iYxO04gm63
t0aL7JhYThZo5y4QGg9P7HjGtSzq0n3o6RTl9d4kyErCKK7NabpHz+h0F0bbVcata7itJq+QUb3y
Gt8HehsArahxf/lBI/fh5EHHWZkDqJRNNGlR7OOsw7uta5cM0lVEsouNWh/ZhgpxOeRh9YadBLTY
pvC7Wb1HuYe1Z93TlQ2wZrVeZ+67GGtfuOkL04MdH3Nx8y+hCBlFsR98ybE2fU/DyiEhnWSxokeZ
Y3ndrP2t73SOsSCc+DD59ffTtzmL2LcQHJU1iJOxzpYNVZagzb2HcfakdDcyHpsYTIxp0ik5zEPg
cRqLzZEJ00zzctbEiZwzDTFJD8u2ErGQMLlVuBwfGzZwpkPqImX31yUZ2SwloAvJhNnlsxgTsXww
OYZnWiUGR1IvVQNbj5eWObsMAC3yR/dzEPAzd71XL6c/vNLLzSH4X/bOY7luJEvDrzIxe3TAJ7CY
zfX30osURXGDECUK3icS5unnS1LVLVHTVNSse6MOdVGEyzx5zG8gWHC3TMpLTBaHtkz9B6/qK27F
aiBNh3v0y+htNUPrESa9viezD3L02uy9a3tkwZAbdBYdzmNDLMsCJPXHM+wAI8w0nbLHEw1KrL84
QG/tgpSoYgZBTCmH0uRByUugkq49DxQeAbEsbM5olCldUpNxDiUvqKmEPjmxV5q40y5OYHKieL2I
ermFKIbI2LpGfI5fZmY1kt6r3qs77r8PMx0nc1cAaUWSzQq5o4rxptV9CbtQ56sogBNtbDl0/tM4
tlWNhEImqvO4Rrsdd9Wm0blU1QidsiQhyJpwj2CtL63vDNcQ/duMhaUGVDqtij4VKORo4t2GJnIb
5QUxfNYp0kt70e9LfUr9OMFcq+Y95mgbE9H8EFAFivQOeu7GuondLKz3c1pSdBRIc5K4Bpwr3MHQ
GwnL5683sbRsodXAiI+MFA1NfmNdQklyN7lVwWFckRDppZia5AEfvHKKvAe0AOl1vn5GDkxLI6TM
Qd5h7jzxxE4GNQZJBCSqrO6yinMmidfLmJlR+FnlwstwWWv8uByPLumoulsEhkzJyloa3ezsOlAf
ybExK51UmJIhHT0VTBM4FAO/ZbGUNLWsaZ2OZifkhhktWQreCzqbV3XTdbgFA1RQwfUiE7tOz/1I
gM88zIur94HjdCaPqlDiV3dF7+ot0oJMp8GKLgA/EClXJ2q4apEetpZeYE40wKDagxIsyLPj19M1
UQox/fWA1jkbihElWaDvdDrflL5ejxFucWTWJm8g+45kRcVf+P/1T5OVdMv1WASC49JKuC97nSRC
p4a5P8Q6mXcafbev2yOXHt+lQGObj9r1BL7y3JkcFT8qEIvAzJDrzAW7umUtFOt0JifIdm4HARRW
a2WH1UU5WrGSm7joA2s48QtKh6R2rGe+LQ4bUJm21dLxCGajUt2sgGafbUJUqrAZEGHafVHdkAJc
6/OhkQQX4P3OuTtaMgew6dmsMxQbdBGYNR4Vm2lN+oP0bkh6SeHJd5azt8xnzmhTP/kiBHG0n2yn
zb+oxJp4KdhC6Mynj01FrtHXQcfTphN+HjhhvlbEwVKFJAZTHJtUX1XcOvwtpmbptijTGdNXR4EK
ugYgbpprZNUSyhGoc3FvHAK/cYY77G0cXL2M0eL9G0moi24GqToLQ/RFF/kiBNohVzFuCOou6qOY
ryZLBgj1ZgqMBZ5op7yKHCX06uWet64j7mK11LzHVjTV2Ov6geXke1yeVnK06FCJ5I1ijCy8SSZb
bJdZ+geo6AmlSo6S+9fXrVcpzLugMxkl2hlowkF6bzdSqV4vjGrU/SMjwkqZJUkvdayuTHeCeMwL
WXTFjcs5OJL1aAm9xamW4+bCB4ChlS7HLN5HSTUNNyidLD3UockqDkEP/KPjYDNc8gNnkorQ6SNw
xq8JXdlp01xwqnxJZIqJ4uvxtWpEqihnl7aZsghSJPyDj1PLSHTehrHSVeBrYVHg68FN1wD55njN
LpvRCZGBBju5gFFZ6BRJJqt/TCpAXNvUGvStD6ix4soyJQOu0gAGIZhfiIbmCD+4zKyo2c51wJJ8
RiMBUtKnabWCLdovTKJgKOZfnHrSFfr8GjnCqdeJbmnlelW+3zV62w+kZ4Q2L9LRDBC1cc6bfiCw
A/SvwmJ8miIwxelaJUaReBuMAtsiXPVDx/P+4ZJvu2r6kpSnqKcyl/4dfT43VRWY0pdPnj/qaeHr
0igCQ3d233+63y8Fwl1zevSAklHom563jVzmouhOPKVupONT7bsOyosTwZrY9f61XrqB/2IQ6fZb
SJva8RBPdxDEeNum7E1o5GORO0+TU6LCeTYkdNf9tSfdhG2I/Y/FWYi1LkFjQI6up4miijYo1o20
qbvpQuhJWkjJq2PPa2T+MWuruliXCJXwes4E4bcjf3v/9n97VTAjUfllMAAxALyA/u8/8Z8AxaJp
Owrvi0ytifvggNJlIYcrJdT7l/ptzTk0hkNGj0weUTd72+8mjUrtigTqS5gAS5zpQQfZCPtY6C3i
RzGA8z883NuRncWH0eQupL7psEMX+/XhOtiDQUz//kvjJjpGyYnNdo1loj4gbGTkcHUOyfdJJmb+
/lzYwuyuiHald3z/2d++Zqb0HmLjeorPdvttCjNWclJjGDuP9CQoHRFEoksVVEKX8+9f6e1bBkpj
8rSOyRyOieXb5jVkhDZwrMx6HKpa5BdgqvUBlcJp4JBPbJ01vn/BN6occOEZuwbM4hyPiTLto19f
ssyChWAyd49dxVwy2XZOpMMcQRGbZVDbbYEyWZIiAhXiboEf+p/EBV7MVH/egaRaiCTCXhAiEDy6
/esdUCVCZ25E9Ygw7wxYm9npkm/peiRhtn9NW1SX6NQYLo6O3z+a4oYndcur9FHASI7j68spM0+3
eGj9z+ziGlUIqgUM5iqOhD4HI9tvAkcawbhKrVwSrcXo6cNSocuM9WwSmWx8eP5gNrQf8UDzyBo7
TKFI32jRbQOSeVseU6AMwbKpc0PnVr3qddqFD72gioH6ro9zzEPJbUTv6CO+abqG2xKvDfqe1J6o
mee2TpqyQL5kfLalk+UoQwCFrg0W9rx/jJc7OpOAOSEPnyVVTlv2/e//24IDcQeR0xN4rDm/L+2B
yiIxUDr8XAN0I2eNG6lLoHCROgP40bJ+/5J63/7ywQm1zJSZ0QRgT8RbJBWDslm2fTB+DmN8kZ3t
kIZ+fgHmys6NS7M3uQPNaRoooiYr0kmhUZT6bt6/jbdPjq8l+GMLvSMeG6DHm0O08tsKJyKZfM5r
2p+nFMx7+dGGnNed2738g4LJ2wjikJwJhwao72C26b6lT6Ftgrpy0/ePqkU4797LhF4WWdbozOr9
57LfbGl+O7oKzPp9weTNccw3DxaPmFYVlbI/Vj3oZ9gJli/jXUwblUo3zUZOhxUAi5L/ETRsWJeT
1iYkFfYQdWxo69KCoeTReJEGpDh5qLW4OlFPYyqURBAEviY1TuS0tSZDtwECichkclSBr9vEecl0
5E4ZFihJ3Cw9zqI4NvSkyFKIhlNVWRg2tEfDII4Wu6o2set6/yW8ed+8Awh3jsk+dbFT+W1i6nmx
DEtgcx+HMtMnc1QzqkCHaqypnN+/lPNmPetvSvDyAfhAmyOO6knoT4cwkF96qpYb3QVu/XKtwaN1
mqtWp/oDoZ4Q9Ir1KACF8Rbgneku6Y+/dWrQHQJjNHm5nit0P5NasCHS2SWK3uPRyLPBWM57tqrP
BKsp83GPJjIF0zavIspjVHl0WfJj8Me0SA+RDJSC2TtLYC78N1WX+oMvuGx5D8bLdFy8tiaURQdU
bgwv0V8ys8haxpVQBP56g9Wsbiz/GKGxI1m7GTMPzr0IlDi/cLbKkRbI+680+PXzgXpAK95G4ALZ
M85CNFB+faUtT6ACs4m+FsoRD8A6PXtnMx49IEHQuPT4E7mL3Sk8m4MUGm7jAu0v7by4V6hiq1UV
IBAU9rGzCo056CHxyfZjRP3aX6PaB0A7CZR9SMPspmTU9lU1bt+s/A6B2DWzHP9KeVF9BsSyv+BE
SuBul4nKN0afOfBsgkadQNID8G4QKHCRXvfye2MxJMVBATNw3YfdtcuphNA3grQXKAWpjWzmdstM
vLhPMPZDBtJmSpA1knZenY+M8KRVPIKa8KBwvKiDLkD0N07TiTub8/lLk9SWt0IfKqGFEff93s6q
6g798eE+dRyc0QPTcCFa07f7nA8hespG0936bt+TFkXDIcMfa8eYYG7WFfOiaT2NYWqsBrdUp6Kq
t3IMFQ2bJMs+DagA0TWPAMTLsavvlgxvcNJPI6HbB+La9M0bV87mkz3L/tESi/sxwcBunUx+eZaL
PoWTAoTm/RXxa7BmQTBWJpgBNGamT6LwZkHUtH9E68XVN74XEsJ2BOnbL2qZ8dlM/+P7F/t1Q79e
DO+PF6Upcri3GQm+mKR2XVh9801RgkmbzDuror+6Ksv8QrnOQP0X1+UNI0KR/yEf+23lvzwm2DBG
NgTxt/XI4PVhnbtd+a2tKgpXp2iwtinBI/3p+Hv5Tf86hl+eEg0G8DnwejmQ3xaRE8o2tgIr880a
4XeS83BcrGoKnnSDir74UNll9CHtI6NZmYUXNhtHga3eq9TzMfaRwAwBh/pXnd+FpwpZmY+ct1j+
0VeU92VJ8mLLqkQvWlruDU4a1fdywAoDS2Rxo+zZRuSKOnVl1RauvoiHXTklKq8rA0oA3ZucWZwF
pe5gduH8LatjyShhAGcfe+YXc5Ion/L9/pAL/Y6T02kAaRDvxeGMfpsSWIboJzeYl2/uoF9+kjrJ
3qmz4jAt05fKCovPjhFO8Bpihh4tMqEHt5q9avP+8vP0Yv7ly6AAqas6wKcAFTGo+jX6gdAqGR8k
4ls8MDigndblqynAW2jTMyWRG+WW00GUEtXp1GhKpj11eajpW13gC6HkqhD4ZC9W7B6cZaZx1mlP
95R++rrLjYt0rsT57KDnCKnzjh5ocVUbfDTk59ppXi9yYuyS1X20Fk0oPpA2qno3uun32c9SpBjQ
ic3pFB/SuG6uSk8iA1FH/fA0F8nwEbBdfmNUAQeEP1njzrElChhOl8Z3YxEm2TppEX1XyWSFKyVj
RgAiazMGIZyJt65nBOcp/IpPFl3tSNMz8Fl8/+X+Ckti1fNuXboLsIeoZoWt999PhzWut4zXUJn9
1qaud2ngHXLfpM4MKaytkGoYqSX+cEXr/4A9khtQ4qAgAOTzLezRQsgG+lKTPWdN5p5om6GrEQ2z
cUajEqKSyV7aOJiQfGscs7hP40mep2lo3hgqdHZ/ePrflxapJuHTDsCB+tZb8Gk3ll4Pn696jicG
DNTtdfRYwzxSm7acMekw7ZwOR1lr7waPXuEmS3wP/GWcYkg7hiGGBAZSdF3tiwfMI5Vu/dJCr4w+
ucj9tD+0jjNd+gMyBbEnMIRFZ9ceVz0ODRiWN2Y5rDorqNcBIszN3uC17LJcGheo/0ExpZVhnL/A
QhH24zjLkJnexSOn97pG2vK8ZMxLRumUaK8UbQGnW40oYSqGnveeojQlF+lvpT1Vx6QstOSGAC7D
SmRctPbp+l07YQplUYCog9U+MVeSflHEa+SAm4uxCXsEvdPGB8cd2LV1BJwydnsTbeFPsqvTB4i8
8rub2imtHtxrfjS+/sOzuJub5//57y/fyhRnnp6k8av8WWWICTx75t/zLDbPBZq73fPv/+YH00Ig
KwRhhlYhDT0a+ZpP8UOYiP9EW8H3fggW/SzUEf6D4xVjcbCjL1q89j+ZFk4APcNCPQSHRlCljPb+
DtOCjuIvAR18O5mzRfFn4hChHdDfZC95phJWIDqcMxoND4gGVc2G4QCRcVpK6KaiK+Wuaefromb+
vS4QC0VhKQSpYrI/VFplANEW6yFKh5IsDHueNQFifJ4kaowBv3wdRE6OpbHE6dkwVt1QPLoGRjIO
jg27Cl9u6gUz3nZT6GOm44r0EJWed5vJsTqfJrlcFhgWkf8NJkJrYMtc3YfoTsSSfDPUEdRngY41
HNR2hRBTd4ZBN5lXidybMXnZfuTmYLh3fnMUC/7ZYK7kB3TD3BNtm8cMzcGHFKvDu7itfHT0kEQb
QjveNmCD4PT3zdUyUfTAQb/BMvwbqm48JACHFSP6Gxdd4F2IE+5m9hzsHOJK7hlHf28g/8NqDiXT
USqcrdegAGK3MKHbhasnyr7xgZitUiEvkBoDD2PbN6kV3EVquLAAAawSjpyxRRltoqONoFulVnYw
6j/A0c7lOZ5VD/RXwXpYcjoBYXrEXOrot7WC0Ojc5HP+2HoKN5S6vgVAuCCpXpkbVEYSGMbNgMP6
rND4rNYswbvJibaRyPxVHvn6FgAkevzqsJ2cPUNh88rJDWMnVV7fxn1Y3Nfz4N4Da6v2TlUA1Yix
bKebgnqApNBIUDzvl+ba9N0FKKJxkrT+v9Rgu+4axlXaWQIhfKcptmNgN9fFCBIqWALkkGR7NTOf
enDz4M7v03pfT9hvwMKPmVoiIorOvXVAlC/YdkXwsVgaAzNiZ/wYu1F8cuGfiLVArfHGRibuq2EC
11+L1nRupF04l2XaJtZmBJuJVl7SLtsiqW4dw8IOoau6ZAMJ+gMO9uGuDyKU+hwUnCJ2zioDJ4kq
IeqP4JHacN8x28qPcWNZ5JhzTVHqBcxwlF/jXj0NZ3QTJLiVzvA+CqY5Z27pm48uD77pZ0QtEdO1
0w0gsrreWQHCHCsHtMIZsCtPHuvMxGsaoOX8Hc2rxdgHXY346hyK8aKwOxIXLS68LUTK+YGRBJCI
zHqF9f8n0P8h0JNa62Lq30f6y+fxvy6ep/Rr/XOs//HP/qLVmQ4icq5PT4peOT08Ury/VOhMjHIh
H5jMqPBYfRFy/0uWSfCP4M3ppJokEBW7f0V7eHW2bn7D7RQ0HUjQ/o6Frs4g/5W9eyatTUapaKwz
MvCZmL0J9m3mglYG33Xe2UM6f3FrpkaryhXS3ZqIZ1ThCj8K0pZDijdWaRxrO2k8FMk9UR1qRpN7
aNbztw6+erk2zMZbT0zwl7MJH+nntivEBgiz3y3toZKxn/dElGKc3VsysCXA8lkR5xrqf3RtihXt
CxqwODotWRJeYW0pKb7qQcNyGh9Y/nzrVB09a39U0vxcOKMGUi6uga5Tl9RmRVs00B7sgTBQFCg9
dIZx/fLyKTn3cYZpgtvEFks9grVikGdvrdKVKLajZlAiH8Pxa20DZheF+SltBYAc7ElUYEMmNMvK
PEvJ6YbtYraYk/TdTrTNfO3h74FFN8Nj/qk/G8tjU0HBf20P/mcD/mEDUk/q9fjvN+DFl7T6Jc/6
8S9+7D0f42r8EaidoCLokRGL/69Ey/oHXCoady+Sj6yqf1JaXfEP3ZJmahxSd7xkU38ppLlsZeY+
8B9Mi22DzsHf2nq/7jyXsbQeiZMKwgT6vbiZSfQcyZI51NEWL0Vvvgiyq5/exvXrNv6vaiiv65Q+
2P/8N0/x8+bmElCyPbozIaGClpTe/D+VjyghF3gbhMtBRQ7CjgGCGcApfV7pP9/5/+Mq+i5+ugr1
+jTh40UuVj32xmM9PUvvD32mPz3Imx6DSCEe1IpLDMuNMG+wUWiXp/ef4tdSW0MFqHkZ78A7DBno
v21jwOOwK4XmzmF0tROnEcbrFB3Jsmz3XoI2wvtX++2BXq4GT0rTpDgW3nwZMYFzgXMA6qqOPT0/
8/CNwoipiJti8/cvRS3PWaLnwu7bwbTZ+81kg905jEkQ302Z2+IEqKwLk/TtD82DX2c5r+8Q7h/t
KEiyXPHNZ7JyD5imw6UqeJHneYElqd9ppBcdKZQ+p3JfU/f+3bXBq7QtzmpmVbRB314UyUzLNmqK
efxFvZXt8offBe4qMvjj/Vf564z/9flsuFq6L0Oy+hZVkDtYXjWN0R3KGVnjVYHj1sEAPnrMbXNa
FUXXXjezNXHGLcnFUEx/agfpVfHTYf2yRjEAI2wBbyE0vVk10BKaxMzj/oBWDbRn8LzorI0f33/I
X/vJrw8J7xXbblOHyLccxQkm+SyRYD+Qult7MUKQWsXCiS4Lm3prQU+WUzuctjRfu937l/6/1o9j
U8VqnxEt2ftrJCE9gRdpO5CDgM5vgYVIhHa0NqIwzIJiLk48xBRltH3/srTmf9/9uuLlYemmaWzK
mzfbM4DIcCcHKWhU3dda+OaIFQK2GWIk6nhRXnxwzBID3WKITk5vDrupd/gE2WTtAeqNe0R/uns7
WRwcxBYEgzpyF9srlbdJ1DSeh52f7uqoQ8wWdMbOwiHiNjVtLapYDtkdGLeJPo/IznpfiXVQN49l
0KCHEvTborbUYci6tfdiBmyQG25yQyQXOJPN6BkMwODTDmvBbsiOiVmIMzNY/M9GKSqwEN6cXJit
4Z8VMW7Li4lcDVKP6kzG5cBCnWSxWdCfOx/CcvkIhrTYgAq011TBX327FKcoLdF5MlqKFbGUe9fu
z0GUyo9TNbs3I9NaDNVEsa1xLDu6pUlZP1jurs+JoWJqrIvAzMstQ7gJ4f1JfXAE6i5Uc/JcLPTC
6iWwkQSce+sCfglHYUbYjeshuYkyNX4FDDzfIAcIIdKPJpaByrheujyPlR89JM3QoQKMQdBHfyQB
38AgeO66iRGxB271u9G6E7OPjA5/aKdBspt86d4oZfKL9AtGbeKinj10pEqcxtc+3A6EiCN5XviR
A4wFU5Nt5FUCLkxvoU7moWI/FJlxmcXus+wNdzXOcviWLdNHd7GfQ1gKSBR68dodjBQN5ik7mnPL
K+kSNhJ+is8L+l3hKqGMP2QtESMrGj4CVtXyfmAition7iObRH4qQ6+/B30u1lBUxFkZDMlFU47R
1vE6az/0Y3IzFjZKXZWjNmHXdLvRDkxsiWxyXg6ceB1GcwQABO9LjJKCGIch1z4sls8F7MUHapjJ
/VgGkPm8TN1i9THcyibih7uwZ2FAG0SQi2rWRHrghEiBu8Lcfthi9uleBSGvc9U6VrQpu8be2KRN
lwzlsuzIFBe14gIyCMD61IrWA+SdD+4QxTcz087brGKYzqA+9a6wz8j2CVDVveV20VMkqKFYJUZ0
aY9hHa2RthTDyoVuifpZ5F4hGGpv5hiFv2mhWTM3XYsbrLA+WOWijn7Y+NcR7ep93yQOeoBlfI7C
9n1UtsuNRMKfwsBT5mFIWt8+th3adMMwFdManGb0xHQCkddmxBDQMQaMKuck+O7inPrdiDVKxujH
sw7t3CfohdYWcS7XWoV4B21Bh6NoV4f6fURm7gM+mL4VNKXgOaqp2AIPNA9Wb82HEkzLOWZs7p0J
7WoLIg05SbymrX1A9bP3Rnd8COxIPVYYJN2YYJUPKrULf+MOE/hykSrI0Vh1fbXyXp5asP2XgzPR
icRp5aIa4vAK+wHnrgglkqR9H6AZ2Vre2cj459pRKMrGTRdcY8ZXwST2xpsOTtv1lCXyEuynf25N
Yr7o29A7yxv6OBbNojV63/5tMzvBRi7zcmjRJFRrVIy5QIsRJVx1O5I3HSz+arWYNGRWaO95mzRw
apSpR5Pusy/LVVLUyW3bqeybt/j9wVIEodwoMcxEUHszUZbuGgyKQf0Dat2gktJvSCjdLXIvLcJ5
viby1G1ytzDji1cxJGCkp6MEUb5QRGtbVMuJu43vbJwBTnM+t2cwOHFu9KIUeW+/MrOVV2bhkQrP
29VwyjfCjXGyYnhJR32qt40ZG/suybGVqHwgJOsAGycQzKbcwvLqjrigFjxGG8y7CMeKrYi09Itt
FuFaRZL3MAHgBQGMuTU01PYJdWxJGFP5TQGBZp9k6GviDg/3KQ2Xba2EOEg7Qw3YRMPXjgPvzMZQ
dA+rBUOWACk7lHxq60mKSounh2n0HW0w3D/6abwCI5SfXn7crnzvtkzc7sgUHgOqxRPj1bhkOCDB
yt6qAHGmLWsYLeEZwDGTePwaXi6Jrhd6xxBd1HqYbVSInUKaT3ku+09ikv1GQWrpVm7nGNsX15+q
ibO13WMz4lZT9Dlzk/pepWW5f/E28rwlQrbLMjmrzXI9tjibm9OQn/x6+ILkrTzS8g4oxYfM2wRR
burjHVVPkAaXoTR5fS8WNp0Vphd+PqkLzCTjEKxGPR1qqBn2Kmgs59gx2sPAIVDlKestLCxE7cth
48KbO9Ci5obNCeeNMEXHy5p680H2arlJ3Z5Ph5Ik5g0wUclnQEGvlmbgsmk+RqcJP5mVBali/eI2
06Q+buXGxKcP6BOf19q+ZSic5Fto8dN5kfm3Zed7Z5EFhS/2+35jtzHToJZ8c08h2h1Buuf3ABbC
fYXn1a32DNl6UA3WgcQ5Ps5DCDb6sOtDq18ZuBxfj74wtpDZw3Ud9lj0Rv507XSz+8UqcW6uGha4
D3/ztLCi18J05RZZxOo54ww/orlG8yL3odjEQXztJ0Z8JbMhvK2yEv8wtw/3aYf0ctA5/oOkFgXl
k9rReTECoVz3ZRXubXgl11hzYL1imOpZVZHxsYRmw3QVMeBNYPg/vlMuJ3qPJjc70WXdma42q04L
WuVRTpBx8vmUYU+5Nbwp/Qy9OrgJ4YhhTT94n0Dhup9UZ7ifMq+ZLzmpsAtoE2Mzp6mxMUDNHnBs
ry+W2Og+4PFcbSFhl1sjZ0L38talxyiv7oPgys5NHFwrcH9IM555XW2t2hohzGpgHFGzEHeTV5tn
ok2qbQXJ61jOkhZSW6Jz3Jkumxh2xWmA8ngVBVZ8tEpUnNcva3kJrOUmNFz6+zQnzpYgnS5FDxmz
ZEy9tlypWtqxVX5ltll5RAbafwjRk4bsZrpoqqQchubi8vmXdrnIe8THrbYP1/EYOmjvzXlCCLSs
D4mRPnU5AsUEhfloN1F1Bblu2cD7pSk29818b6Km6K0qeEHbZZj7HUK4OD2Hc7YacpHRgE+M3eDY
6MEOJZQwrG2vLTEa26hrpqtW9BzdImH6APXdcPTkRuQbG631FDxbEm45m9QxfEFPReCJLkZZ4FmA
yVF9N9RTtRsIOORAqMicAUCQV228KDTxfIWUZLFczKPVnFBF1DNziKSrNq+MO/CiiKQHpSJjdh34
z4qwgRATW1N6DC2WPsW2IVCMN9pGuz9ZVXFvwq3Yls1CWh2m1hPgOkzKyraH+DBi60OHlLlTih4p
HMbolPRszNTybDyTxuUG5Tlx8kd33gZy7o7BbCtQKLNq0FoIfTWtpAKfssJ6fbkx/Yk9bzhQlNYR
f7lzjTZGkTdK1PkgjWwd8aPXmYMHLXyMNjr0VubuU9NZjlkQ+fuxxX2XJ7oSycSUJcTFEDcrLJWG
tLy1p7zb1jBVtwsI1T21vaSP78324wxLLONsaG8d5QDEyFPjLI7U9YAqAaKLmCCNmfEctFLsLLd6
QDcWBcpsjs55DEQ+TbiRKy+m4Yj/4biti9jeR1EKaoy8BNsLrxvWEM/FlgwxOTWLhxE0QkV2g4wq
7dYS4ozxFWWwq8nunZ09jaXO29pjkAj0QJf0bqyTZd0FRozib7vnRai1ZTLNjiPKO2RRHozK6dYy
c+p6lfZttIFRFa9yB86jGUjEpb3GZf7Q8LxV40EwHUAKEbGrCygQFw0G5fjUAZT20wJteUhDw173
dx/jQXmHHI4N9vPDhL4s0O7bxvVt6D2x2QJfspOzJPObayaIzYMRw6PiVC8/9+ABvzZK+LfCgty7
KQKmL4Oal5Odhjn2S8lwgMLnTZs6bt1rN4DJlMV+d9vEsIRhcol5PU1dufEXhIKZZmq57yTZFyH4
BmCQdONg6J/izMII2JKYBXZLeWaFhnNYcqBFuHjXsTM2OxhCeX7WV0+k94iTU45fWOEgzXVne/WN
arOONnQ9jNfRAuZQgknfZ0bS7yQuI4AlS7PBgNlIMFju+IobmINPLgLHIwSZZb5yLZndVJ6sd/Tl
u88Ax5jgT8wYL+cglEzvEnHK3bT6FM3ChKJXDc69qU9I3wLHZCZBcpigDJ0laeAiytnLT5XEPHOS
7XgqvFidIWGWf5VuhgxeYvFxa9QcrmEAl9/KXphr5Vvul77Papst0oiTldvueSepwH00a4BSKjSX
12nvDlDLpPvRqUS5zSMPve5UqeSyNubnXIngwa4FGsfhEmAXUyywW4tsnSHUvSLHg8fcYRY4wKKc
xo0/d0SyrMgOWaMKLERBzyEs0fmnmapiUyfOshotqFM9usJ9Wt4ZRfowVUwYY6L8ip5tgNr+TFFs
NZ86J3NgJxd0L0xXtMPGIzPe16Ff3tV5WZ/LpbCPXReRSuE1BsfbWbs5QnTGwelHozxQLvnG8yyL
oVmNnXe0Bj+4l0bLJLYZgj1VDKR5I40+Fo4hzzkUi2tSxezLZDn1x6zN24dmaCaxbwxvtlC5QW5r
r2ov8kDSk9K4hqxuXAcID3COdHrMO99Wq4FRy0nZwzMElRFNhIBxL2KkKHxhFVk1po+mh+g3vpFf
LrUq6lXvGMVegjZcj3wqJJKaMVmFbSMvaQTGlxnJEKodRYaiQeC1F12MuH3fZfYH9v83rVkAqFIq
RCOAs0PjlMsprPvhOjdpMrhxkdxPXe9wcAlra1VldNM3MJ1ogz26WT8+uvN0uwx27+6EDygHVQAL
OtxCZEfghunoUNwGTCol3M22++DhS4A8ut/v/GQwd4vCUshjxR+MoHb3KOWIczv3Z4JLNwggMSG1
aWbHT96sR1JEwhUj9XgXxJO4o9ThPInD8jECM7Np4vCTO7njmdlY9p7fYm/aqZW3bup+Q+mqu1I0
tZ7iJQJanI8BPhLOnF2E4TLuVSd4Y3UQ7Fvtbo63Ai/FicQnoRL3LlV1t8uGlA3bhQgiV+RUc+KH
O8/w9tJJ7GtqkHsCcn41NYt/gsHXr+QofST7quhLrY3Zi24MaBM62SWKfgsIN4MqxoZvfkD/HNkO
NVYfqqWPyXAN+s0lYgPBXN5EqeFfixZxfz/z7UsrUc53CzDUus7GZgvZND5FVTJcVR7zrcLLvVtX
6xPF63mJULLOQA4hWIgpOeF2qxqn2QCWM2+iaPAPxdgMyBLnUKCVU9xKIu5qmKpmG4bK3HfFcAeY
D2q8MP2TA3VpD7b2EfdjccjihBOLRPBEIDUOpROqc1I5cRqxIbzs4zYn/62r74MECYJGdfPktBlO
y4EcWkoA7DSetOCReWY1Q3QGMTDb0C3Bpz7u7bvBNsD0GeiQhpdYOscIDlVtiyBQVzferq1oI6+D
pAsvq7kr7ipIoCumfOE+SfsY9nxY3vl2/wxEZEDliVSla50O04TxK1IAJarQzPJIqiiSWsXgEKH5
Y5mG1pZy4mDYdnZi/3sPQDrvy5jc2AWGfyArLJB7CL72WNluMLCI1mbG+TqP42GY/C+CEmTKlnOv
M2/IoXAfELSJjCGwvrphMZ65yDRu/RZnOTOvuqs4sg4qNKLvif+/7J3Hct1YlkV/paPnUMCbQU9g
nqURKRqJEwSVkuDNhQe+vheUqirx8TUZqp7WIGuQWSQId3HuOXuvrRkfDVlSb9rJ+SEmXXoAbt3e
owVEeoAHTxDE0kyhjx/Zcpn9g3dwpj5QE1H6ZhfByWYw9I7v43UXFBkqrFakvLRCTWVVBv02ydFa
x6xWJQGqmjQ/KMVwbzrs+yOT3a1j0ch/u+96bgiiMWwhYBmbyc9h+++HixpU4xLZGTur7Yw7oYot
O4ApEPjR3xm3KGvn+LRzrjkA6SjDmbicSvSdZfnV1IbgOP6FwI8WF9SOb1AykAu1uXJJX4lhtr3I
z3G47ihH+nFvn+657j0qTubdOrpwzBcvr25maR2jdrnZaUgNb4iLoaUX0Sd9+yjnLiq3cO1hyww+
TyXZOoGQ6OSZwfwch6D7ox+Jl9xVdAj5bx/q3AnpMiIxHak7I8b1T/ntccmmNZ8gH5ksjSL31bF6
IvT76f93jJORUoLsyORtJSlG7S4Xs9kCJLl5+xBnHw6eP4Wbw+NhvXo4nNQeG7WDcsYH7DLqZfWg
ViXd8mFMPsfY5gNRDvJ1hLkNwVQk79GvvTfaef3qYX2CsQp1A5sXD+rLa6lDHdKkCtFdpKCE6Kpu
taln4iKXUrHPauc92fbre8fxsNGR9mWgMTl1DQhqK3uuNbErsJIfdXO+sYD9vLOevH4WkVGsbE36
O6iJf8LDf3tAnIggrCbLxS7pot5r6yrxSBy4IK4zeedRPHMkTgJVub4SSIm3eXn5HPztyzzb1Y6l
DZ2t1B4hlt3VTfrw9rNy5jYplo6LmXvFyqWvE6zfzsjEzaQ5Dbl6SyKjOXuGpOSlWeklZEW/fST1
9bCR4NrfDnWyXLBRNSHPcqh+cOjelXrkFqOFSWtyhj4QQ7nczwaDaaRFYeMLnRaf3IjwC7BJKegW
tQtSRkBbtWUvXTRAsekeL2BJ7LQ+dNok7ZEqL5dAOOjqiRLFYUTLmOKqC2B1pt3BGogGHqueNhb0
ghw1vkW8kZks75zoaVAwU01GmTT3ZV4AvO2nU788R2QOV5Fr2sbdo4PW5koZ7NvZNJPnYukJ18lX
lnVO7jZYhY1FrgeDK3O/RkgkBuMZRdSZp/b3RUh11JmxV1bFLaSeyyVkd1lUmQhw09J0SDQLV1Kq
qWum7OA2g2odpFTqvQnd044B1+h3na16HCf12cdbF5mOliHNnNCbWK99Jxq9xYomX+fr43C1VHxG
ztLKXy2QXe98tM48axgClRXpDYIZH9HLZw3eqGAMO3NdUqm9GBDy7rnr0w6XbVqRf6SNu7cfudeT
X9xDOA6QACMifkWnFZU+DGNdVDvH7vQ9TRfIjVHTXZha3W1DO+ouYvovd3riRH9kmFpnztjHKSZN
EArWa/FFAzZUinuTxJtknj8P5qg8CZq+d2jW0u9/fJJMeVmN2PDwz+kMneEIRefc48AbGlqjw8pG
oR1MhE1aNnuITWQLt0zZZndU6dy9ffAzy9QK6zEZiCGReGXZsbKoZ+9Zlrs2JJJajMQlT8S8Qb1p
/rgMQL/N+wR7E+01UIKXDw8bwTYiMppcOdt+nOdy9FUbB06DFviPH1PKDQRTCKOQYbySi9dtVfUR
PiqGi/3oLybdFy29BtNmbth9fvvTC6jLQJ5W3aPCKOn0s0U6YF3qmCl2zNa1nVTPQMzGmcZum2vZ
e2Ehr19ADkZpQ2lgMNU6/XwJBsSx2RecmaTfxZr0SD7Pt3TS7qLRfKcGWd/ll/Uph0Kfg0Ydy6B8
6rhewbBzKTGNXVXQGg0TpzJwG+UDYMxyONCreK8aPX9EbAjI2NaX7vTzoteWXa1HFMpwyJz6uZqV
O61ZDTWxmbtxr178+a2j8MZBTNXBEU+eSKNl39GFVraT+v4w58OO+KDrxJTfOczrwobEk5Wzjd2F
6uNUWYURd0oSfvVukFTpTrJKfV/DiAzePpnXSyVHwYiPdFbFk3/q8JyIxynTVMl2DYAmotZsD9jn
D6s0b1LRMVWzFw/45DurpPrSm7UukxyVhcMyDANjxqkzIyyWzkH/ku0ctK3ualHjW1dny+XkMKpb
IG/iXYJe6BIulmFTW5ya3rdsbbtJRHtCBfLNSFkEFlnckn9GOmBdUxysZQF5csYRbYx576ijuYNL
aLzz15+9Mbazbn4UgPqnN4a5JNgZnVeXFlUZpLOTHqSJZsfbN+b1CsslQle5AuhV5I/qy3Wv0AWf
kajK0RtbuVtVw07OlDvb6t6rWs68sMBIVqOvaWJlOJEqGVaulbUgJFGdaoztxNnsJ1OeNm+fzbkV
yKQEAHzMppxr9/JsllRWASlLGQqCNnUHi8/UZPRd0Lb51yHV/7yKZs+ITJRPBkQGMBMvD2d3CYT+
mFd0zsJv67VrEvOmaMLHt8/q3MuDqQ9CD1eQEzu5dlOblcoCJH6XJ4ZNTJtCnz00vtFxrTZNZNh/
jXmd7lGxtO98qs6teShiSSXm4/t600P/RI41fcgAPKjXgDGflzTa1Hgq0+UTy/U7Rzv3wLPtUXnY
2Vm+UgvmnKNlEvS2wzmUbQuoJjejmkr+2xfzhAn196LARYSNo8OcQ8Pw8qY5vTqB+BUgC/tRfkhi
udpIKI5dSMSr4bG1xvt0NTH2VTdci7nMrgzSDraxjbALVpjJdCmtfUWEfZCPNkPZvk/f290qZ688
5Kr1zYQ5cepVbsJWNkYM6Ts6XfQKO/GsdE7lIS1p94llP/YT3QmrjulkllrykI1Duw+d6gmku7eY
NckWY6Hv6SI5BAfj8Xagy7yzWT3zrjHYogTFb4FN+PSDmFv8DclEuT2Wy7caF9VGrlFUhTlD7Pn5
7Zt25nJgbF1Ne6ti9ZVnX1VmPCN2R2kfKt9kGg5+gVO8nfNyZzmAe9AMd+9UGGdeOsgxiklFwxfr
lb55aPJ5aqKK00uhosBG8VRG9zQzm8XV1Fnci2aEpaeUw+7Pz1UBXLZ2pCgQT1dKXXLQHIG637FX
uxLm2CDPzW+QJUdunEUPs21E79S+5+4kl5Y2AHE9DkvZyzeCd2XsWl1UO0mOhDcrJCaXgGZvRuEU
u8JkI/32GZ755nCC1FAgcxCunmKwirDRSa3k0k5DhIRbb0ZfFpXwYYVY/86h1rQnGysRoruTD0Jt
6UlXlGzRFKcqPxq5WHANd+Yx6RXlneXr3DOq8UKtPoRV8nzyJR3QxZQLnYFdW/R3fVx9NwwBEJT7
l0TiBmZJ98ebIxYwTBeqoag4nE5fQAV0fKW2S7lb1AWhjzXeNn3j1/QB3jnQmYUZbTHWKwhpOjaO
9X7+1sSpF1CwMjGyuzwyHqOJ1PVF3L3zSGj8jpOC/sUxTldlKc1SHTDDDlWv4hLPWx9aozVu1d4M
XTA5LVdRJi1hbGq/NQmCrMbGQjHAwKa3CUYflV4KGuInwIJNyGCgYeGOnHN8WF1zAHAU3wCVm7xy
HsIvITTYLWFFzKYyG9DvEIX72LBRa0OC/mgoDYK9lBne7eIUKC5KhfTRqmgxiw8idNhATdF1mstU
h1WSuGWWNNfxZMVbpWnnfW6g0xq0GMq+1Aw7O3PukiprPa5wtoElzOA/Ri20Q6FUuNW41AEJ0waK
wWy8qHQt8cYk7TdvX95zzyZfcUvhOcGWdboNNAW0ytnk2UQr+Cym7tmO62tdkzZaUQVwkat/47Wj
5qbYo32PMv7kXTDiuRQkYZW7TsRrz+lqVLP92JXvFK+vW3548bBP0PijR2A6J4ch2TnWcD2XO5Sk
NzUB2AiH7L9Eds8k6pKptNcb6lNEbOTbV1M7f1y6tFxRNtenBZlTF6KoR4OeSDUvn+NJxiXU6NIN
anc5Dxics8cRRkE+cTYIH5KBwoSrZCEX6rA3kPoaAOn3mtxLG6XTSy9EHcYDV28xfjDGctKvhjKw
UZ/QA2XWEvlOp5j0XqzFjwjLUDO99WwyP0hzTfXM7ZY6ClL+Hr/L6+8Iv5WPJIMu23pac8ANhX8P
kMGL2y4NLMlSHwT5vu/cinNrugknCOADbQa8li/XCOgLRlFmQ7mTu+cZ75A7j/I2U3Arv33tz61F
vx3ntDAa6qHIK2csd7aRy4RRmL1XxHHw9kHOfRBN4tuYKzBvM38CrH5b8GQBq13oTblj6GR7MGBc
NuOPVRYjrG3nd0xnZw9Gv5I9y2ouPd1EmA2LUUk+BiIcs2AnumwJL94gA0NQ2SXvXL5zC4FJ25+v
BZa9V8VvPs8Q95BS7AgJu1FbGM9KOD9WefO9SzBvxeY7V1I591xY7JLYwOKlekVkWdo65/pSpxHz
E2P1UJWDTazAXqUX71eaFO/0WnTeVDvaLRne8W6OUDZHGPgu7ciGDVDp872FLwCNdhiRFfz2nT77
57Eg0kaifwsT6uVjO05hC4+AMmcU9XfNiR4Aln/KNYbJ/8ZxLJudItvf1Tfz8jjtIM1xjShnx060
ppvTPZezNPpV37zzIT1XttKcwr0mr/9jnbyH2ugg40aAtesQjsdkDkN1vmkq45DaynVeiTtw8e80
Ks49wL8d8rRgTRc9R6gjFztpnLZRX3139ByFq3loquGdPYd27vllR8qQjPKRvfDJVrgbbb1eJqtg
mVHnpy6uf4zwJb0hV2wgMmnkSbUEIoAVOUjEKjiWlFWe1aD8IXv+Uaep8hgKUsl7Fdky1hbMBnHX
fIoWp/LtkujqImztzWSN9oNtsGq6JsEDbiG1k7+QBLBbKvWHPKpo2ivbn2r5Ka36KzyJddBR8iX2
MLrFrCVBX8zqpxrlJR971XjnaTp3FZzVqUuLg+f2dACb53XbloiUd0u97BdAqW4n649GbRzpmT52
CXT+tx/fc7d4tWfgGLRotp5e9jpVollQDO0S4UiIY/qm3pDsAYIkCvNwTRrIH94+4plT5Lu+uo0d
jDivdpeQTGzgHFq+I2NID+JmNi/LmApthl31mDbKskOH9PXtY/7Ua5wUoWhvID2qvKJsbU+erkgi
XtC082JnFovjxVDmP+mxMnilBlszrvL8oVYL+I06kq2fOmU77vKHogdQ0qEl2krjiGT2nT/qTBMT
VQJdn3XVBhusvlw6oskgyGDgjYZFjp5Ni/QNqjRt04ZNuwWToLk8KcinjBWV3sTezEwG+bWu+G//
IdqZtXL1hSPHAKLAoO3kDyFhMDKLLinwLacao5FV3Jxo+XKDwLI0jtwua9+lSBLxWbRulNNEBq/N
HDVp4uHjqI3yZp5D+XOsU3ir3SJ/piwut/HII4VtItug7DG26HK/zygyWbKHgMSuOEAwqPuNVHa7
2BTWCnG3fDs6qlWmfcq0crrmtcWJMvMiPMZ27xCAa32R+zl7Z2N+7vyZgOFBt9YJ/WnjiHZbmred
xvnn2fQpxp+7m8wpeUyAJ27evtbnDoX6Eq0BbnQ+G2sV9FsBwtBJiGL9LDmVFvs1NGIqD/J+D6DI
o8e3j/Xzvp0+9Wv3d4155zN4uv0H+00SBHCnXQ0ZExILA2McH4uubEMia/zSypWjUsnhx25SxytV
laIbtZMcD/JDvYXf0PxdSv4H3/AOvgEPMYSEf6EE/Ofu+b++l13SzVfPBYitlZ+yey7qNk5e4rJ+
/eQ/eFnyh5VHRd+WvhVP1j8QDuoHg80SqynPMDOllazyC5+iGx8YRNL7cSzwiLqxArta9Mvx//y3
rn7AT8b/nXnzz+HNH8GyXlXvK8OB7sjaLedzclrr6pI5RcK2ll1WGrFHml7oqmb0zqfj1cuzHgTd
2EqXpUg43RV21SDVZFIDP8iIGJ+sdvFjC5cwHq4u+O36f/z7JfkdGLFWUy9eHQ614mAsVBh8GE/X
5qoIJ5FGeJOmIcH9kSfZkVF6CPeSfOU1Xn2HskzaTouhY3+cq3cO/+pyMq+hoc16tLbvCLd5uUyo
+WIba1TcjrDiO9zHjwQdvbPqr7/ixRmuhwC3jHmP+/Zq9tAQ+gVVURFEwox3kKQfcGHRG2dagGRU
fH/7cjJyfH04xrngdSiSf1bLL89Iw4FgkqfX7vRRE4coKxSSIh0A3pkRFod80O/1cBSFq0eik9E3
Vyn+DJwIjVtk+Ov9tsKwY6kRAMo4tfE5jJZTeAMsDAFXOI+oA4lgKl1VKDWVWuy4TeqoezUttK9q
Om6joe1+lLqN563pZBULIcRraXb6Ag95qV3Fond8Lc40v5fn6WFOw+YiMaMxoie8ClF1WqZ3ZIxH
j8lsEQSGkOgmjCrj2oAYfGsSz+4O8F8RD3XRVT/gOI8KJ/Qru6cpIBtiM/TLss/s6LJPpYH2TPED
kuNtleh/mYt9A6cQwyCSvkMtT0/RoI8cIjUxkPE7C0yYflYvYpsJA6NAqaCLTcfvTeyIvZXG17QG
JT9xqibQ1aIPxmo0r6ZJw6otmeFBjbQHS1LCQxonnSdaq16NCd81U4JvRvaWPytpegXnLrrrTD1n
Zpt5sjNEvlVFSJ/HcEDklYdBKk/xZdkaXh+viHl7Ho9GJJtZMDZSN9OhmfGSdmSITZsEfuSdsAbb
j1HFgWVMrIv6p9q5rJVQ2ZRT05j38HqlxzgbmuuyUvg99jSpd4zDhmPeJP0OnQDNwQa+O3fViI8Y
mJvLKpeNABMRHbfR4REpSEYTFU4m4s+VgDwAdTMkufxANJPtz4OYPGjlav+lT2ShRAj4lQsJ4dJd
snLOygTHXLhmWOGFbnFiJoqzX0gevQjDuLmpl7L5WDTtRejM2hc0D92d3muMbqRYuQTyZqIZ5FkQ
C0iDviunbVloX+KsMTBeJH20SS1t2ult4mC5ilJCD+tmdfVVH/scSHjbz5eEBdXCc+pc3mB4EF8q
c82oTEzyFJXJIKDN0ftjEq4k9CU2CTBvN+ABKkCkHc1UR4me0j6L9/zYIy13QG+hYO8y3tRzxqyr
jVyJLNatXpRwDloTQ0o8tO5AYOSNFGJRULWEbZJc57u5QOhk1K04zhQEEKgio7oGLUq/p48AgZAm
FMk3Wijm51aqZC/npbnAAybBTzDVrTY5sW8ShAX8k27RJguF5QtZcLQoWw1TjoQPolKnkOy+eD5M
kh1+sbOODpkdsZkLw/E4pWkKj6AfiSiT4m07YOYpsgLrkC5Hrh72E2F0GRgurCyHRY1XR4hmb8LU
dB6YOaRekcGxNK34WQu1R0dZ5iDqOvmWUZa8UwftCYPTBTLFCI+/rLuKxZXWEPF1etXjXia6FIJW
54cjbjOBNdDDbk1soKhRMoS5X4rlWxLZrQ3FL4PGGEbDPpSinlJYvpnmftNNqOTR0KUE6xLjvmT8
WjbL4r4BUEwcFm1LCr4GGxM8ved2QMpXEW8WtNNG1JF2Zxg16Egla8p9aQ3tx16qtWfWbXufFKO2
lZUY4j9hIkFM2BHxheyXr8I86yA4hvV8Xyl2TpScseyVyRndWjW+NBXdddWxJXe0w8rL61D1ib25
iLD/xnwA3GKQ4Q5HEZTqvFDKq7aw9/mg3mdFLLtqqJReZDcHHVOcvyxS6IeZZF9icaUV6QBIEG1g
9ar+jD29/pr22nBd623huEbOu8eSYF4nczpdwHzK92YBSEWz8Y/QGR8/VxMyRKohjiw76YxHHfI6
AvRySn84xPStKGH5LrQW/UZb8KlrOemISl6kkF6NHPYiKPmAMGEcy5Tq34pilq5BAZON15Ze1ljp
gxHTxp2dpCKmFx8HltVJ91I0E0Fui3zbL5Z+kcOihKZSL8N1ASeAnC2MRUJYfzHAxRE5ONx3ERrp
3k5ti5EPjJPSSIqgUXWQ88Oc7OjYgk8znRjBXlUdiZIydkZnGNcmQSU7LMjRk20EBTjEbT7HXH4Y
yvcKK5dPZLy94SLld8TlKMAElBosZ5epn3RB9CMz4kckevrTNJjxldmYy2NbalDnE3xcKYyVq16p
u01WMFLoZivd6VneuLnJQ8bH80eZtaobioYM0ihs93wfx/2ApRNL1MQw/tgptDGQqudt/3dd8Z8i
/50in538Gnn1T17YqyL/8Xvb/ddD0kRJmTAl/7v+33/7n//+9ZP/KPKtDygjTdNhkEWXGvXWPwt9
m5KdMTkKCobIv/YA/yj02RqsckCLxqDJTHTtQ/4q9DXrAzQ4E5E7gRoM+aDs/gEnkZ7yaSVHohSC
b/hvCgKZV1lH0Uzgcon7ad8WVn+s7NIg2Rl2IUJzPqS5Tpqz66RLAeJG8uYCVricTDigZGXcZXEj
pQHOK2vTdE7ziSEyKbO83A+J3eVbOIvrmtw765tEzdTTlsgIbYuNfUsuYrPp0z5cPKKbR5Oy28gN
V8+A1QzOnPlGDV6dbOhDSYgqmuY5aqjB7OheKVsndAd46h7xQJ+dkfyrlhBVvintfE/KxuJxSvMm
GSTCrsl+vEEUrRyI3gQqToE0Bl1ItqXHCihujVkkF/yIUvuNbA3bupJukrBOWz+e0nFVweHcH6HL
gUWSH5emGY6pJs93LNHaZm7a+COYCVOglV7PPOc9DdTCTPwEierGxJ6FrRId5ycIT8ZG1SYoNS3/
2aJ6OTpKcl9lleFGdjdc2vj3bRAgnkRwNCl6EMXcNtG7T1mdWh/DSqFA1TXgOpXZ6MoGMi1nTPIb
ob09s07bGvRArQcFHQmmFf7mzNfaTvf0irpKlSwU4pP2iDiu3ilJfGHps7olX+o6shfyIdVZ1nMf
a6Dq6RBbsCVGi37RMRila0hmKXS9pXPh8O6Y6XT3ejunqQvrVwmkgXRfPZ2JiGza0uB+GP0F+KNd
l8pfQMAafs+54KDtHkKiPQ/O2NzDMtEJfZXLJ8qk+aDEtUU31sYfBh4Lc4Xh52kU3bZ6qZX+YFU5
CMFCXOVlXHCpc0KXIV9U5nXUt+ZH6GWhL7Fz/BLier0hPDENyJadLual/k5rMprdco3fxakafQQ7
0B4mJ2c7YYLmtZUJKlLG91IxQ78vpfBG0brPUVvBC6bBso/NJoyOYyfnw81E2Jl4bqKofSJ8t/+R
QJu7MQnqPaYEUn7KTJ2MJANAnNECnvG6AVmji+68uexV+Wmc9P5KqulIq6P8XS+LJ2scSUovjFKw
luu9myeafE1nU1l9DbP9xY7i/m6R+gpbcZgHJmVL7y1F39NV13sj3YRmVeYEE4zjUxwtlezj7E7q
oJXESjqi+UoJNKuBAZsqSEoqMKijS+5lcixf1IIeg0cEd3gz1OrH0VC+LK3zRW5oGKKhDxpLLuqd
YyZUMbqFzXU7tDwxMtXjI90n5gb1d1ntw9klSQrbJp2EnZEPg30d5zrqTAcwCdR6dRex5tzyGyLX
0tr4qhXJkV7AuCfyueDrb+rx5PVRO6qXrdMu0dYOkfNAV6q/FMQq9LcNn0P+pHZDLYaPm0Q2txFZ
fYnBE3bXYE4Qnp3trGvxPsuWQdyoC+joXR8qBWSSfk6PmSanWZC0NfXEJFfGZWuAgba0KsaMGyoB
ruLRNS1J8pXatB/Z9sHg75YjxFNpFYzG24wyk42FKm2McB5cR57HTamn8OOmPPvMbnv2i1SMR/ZF
G71kg1OHq/jPbhn6Zk1q3MRVkQW1mQ2uOcaFZw8ZxQubnUOaaQSY9X3NMLElQhK60+U4GCNXAP7L
nWB7tDc6u7kE3CI9jJEf9/mxh5XnFzkjO8QWlR1MsPg3aX0E2/FZDSfTJ8JY3U9LuDDjbutjbsjV
pfJzWmboEl5gRDyq7Bs9fZl9Zg42K1UjbjAAaXcMdCiVzZqtHskDo0fo5rwNpbCyPCfPsi9L6sCu
Yu5yRLaXuiwQT5SHdD2HPgb5RWLLZlWDA+YYrvIlmn/08QIJGzTQJjYiMApWUvdbxnl/6RTTa33v
ZG5ssgeuVLnfh8VMIjNAuYsk75/4sJgb3KfDrlzEuIIJK4kEwnocybwlS+MvteRrE1i6Bb2tCJ3N
ECmfIkYDO9IdINvKmGia0k63uUXaQ7w0u7a2ZRdRlx2w1Zs9pZSGHTwWGaKZpXghgPM92A0AeKQ3
HM1ulF2+2PamrWX1ooeTBQDYSoJJzW8Je6dobCNrO5JYYOO/SX7g8oBaN9MxcYuatXdUBky2mir2
wgHmBTY9E748aR8bejNSNQFzMnhFL2MQDleJPNleltd8ZRfCoQ01UQ5EtIWbsRfHCV5nIANo/0Y+
NcHvyBqClPnSRadpkbv0erxvFucrBIWCyIfmm3DYyvTZ+LUoABnIyqwEfc/nRmnivd200a4fc80v
QvsKo8htRy16pRUq8gjoFTfEjBSbRmqvojm97eVWuhnj9OPEdT2Ek6HyNuZXkVUsgOcyrMpTQhyM
aw6tuTGWtiGZ2Ylwgw9958GxmO/1DHQBM5pRvxW4u83DknZzfzm3clQFKl/OxlWTSSMfVtYIenL1
sZpldgN4VoM4JJ7jU5HIjvR5bNVp9hPLIvMvMYi2kYestBZ3ypQ81wOrU6CR0RX4lGWVReTWsFDK
tFmuXw0Z5kMs0ormqmxL8SwrTfF9rtiUu3K/iGuV8Dn692gGHzXQdY8FUfMHC0jQsRdluxXMgDt8
/9bEHH7OhgNtkpGlPwdzxR6uY78tL4FCthcyIsl8nlM7pcXVwzyQnV5zyT0tbu2lTw6FXLQg142A
huW4mWEZfBMqXLa2G42P7WyLzWgLorSbjuZXUbK8klfNBQJzP21iOYoe9DmsSV4vSBius5aioyCU
MmkWfYDQY/REyPcKIhVTIz+s0mvt2NTEFQSd2tRgmdS5d2ySLAd5Y7R821wbIBxIN6tnlAB74wAS
sIyIK2uHfi/Hc3/M40zaS/j/KfxCuScUUdOda8WQzA6n/SKSTWYIB0YMzT0/1nogjpGQv7RGCoR+
SuX0Bme7uE2dlN0r40KskgrjozYJp03DBg17TTwNgHamQXahklmtazVz95hj8fRDupgXRWoXBki2
af68aIm+MVtjq3Uhnbhk6Xr27uXqgcsSCBBgWHZRIhEfQCRwFOAGLK50EnPgEkiWYGjMxHoPPEF+
pCOUelGNksGLSETKYInpRA+0GZyTpOm6zyzeC1TC1jxWjvJVtyB7zSCUCza4fSgIKqCviJM9I+61
69OZMZuhel1nLrWnm3FxXQoc7p6ZxX3QGTiiDcgqzlh0F2NvGXsztuuZeaVt3LR505O0aZT5Vi/N
JnC4aQe7b0FT5qU+f5tCO35yqLnv1dm0jqEelwRPzIN1ASGrNP0wUiLnsqDr7amz9bkrtPZxDjOA
KZGhb3JpiTx1MmQoDPPSeC2YuC9arQ8kpNl1g+zOYh3IVecSOM/8HUph5HUADp9ZT5NDMkpKMNPr
/TwQsTuzFS+scCOJJAadJy/4DTtoOjMEltteqbTAMMfSrWYrC0C4OFtnon1pTMNwXKxhvJrbaLxt
LVoz9MEnLzUy1a2yOn6eycATMGUqfaMkWITdWqmbABFW5xXVlKwADxFIZmxuVKQA34ikni7qNlmu
bLHUn+pRsQwQT0SRV53S3jmlnH+OFDmPfGNOnUM1R+EhsXL5INehwGdpiKNMoDytiG70Rrmu9ir4
80Air5Q+kl4Hc2kp1P6yGRhGCFDC6uKMpbkoN6NZG9s0l8r9JFOL16AQ7irMZ7DAGmbLIr1OmO0S
KVkMVynykiOLxODzAvKyWMPaMGDl07Im8WJJ1AH7fTOYdYX4kWyYhbuKF6kY9PRIHFIY5IWMcdrp
8r/izDQAUZNvjF6iN38MMAW/mcUU2x75d9PloKqTthkbvdr83NT+Z///3v4fIhMzlv97/3/fPccv
tv1//8A/4xHWDARmZ6xgP/f9jIR+zffYZn+QTQa4+KxoCgHp+dd8T/0go6RAPsAu/V/7fQzE2Mvw
PDLfY8rzJ/v9k0xH/iL2+BpLNAyFtXlwOhyvBAmh1WzPl065SEvm2WM9z5vCHB3i4nRtn01APL0h
iupja+jtN2Wek+2UAO6bRdnsGkEqKaq76WO6pqwXiTLdxvNsfCz4ukBPqvIpCSF7ISLowaUVqNLD
8VayZtLqvd4Z0Cvcx7Qb+VL2hUp6TTQOInaBsUrXTqFDM6lQvOFPVRWlsn9otTUzOoCCK0/DPrJ6
hVyb0JqIkXcsWwyf2PDKpC4Q06wGoPZUPYjSsVmOXEtdu7azcPJkDvsz9cqkf6BGQJX0Ze5um0Iv
PKqg5CosingrLHXRSLk3Q/grKkzOrtJ2nFTl50svfaVqT+4IUWgESSRxejNVxlU3NWK/GEm0iauw
fw6T+rtQSZeEv8j7bcqp5oEJZEPnOdNiqeUBEjMaW8q1bJzUYBxRKR8JbiiQnaYwNq/iKBuk/cS8
hyC0TIrmTxLbiEX2SdrB0BPqNYXEllop7rdDKFedoNsPeSXJ6axD+JpuzVxOmst6Yv/KTShQCBXD
f6b+f/fu3lsQMF3yVv7fC8LddwLbSPJklvpbM/Dvn/q1KtgKHT8abWBhtPUV/7UiOPIHhsLoWFWY
Nxr6Usb6vxqBmvnBtFEu20xbyRH+OTr+x8Kgf4BqaaIFoDWG8YlX/Q8agQTynjYCV8a84mCvJrqF
uTuNyt+1LASkovJEnLwnordV2JBaITz9VXU+qm5XyLbikvqljhco+mavaMXsK+2amxSF1k4UeuKG
RtgWgYo+im2+bt5NmZzBx5OB7gEUNbyxISiczsznYpqE8Gcsys9sFRRAkTJzSscYPRGjIrNC61tf
1t1+0NpoayQUpHBWBRJYzJ8Qb3roTrLsoi7QK3dxpnZjxKKgEWJnOfLs6rOOEue5bNpi30/RspET
c9O3luUTDQAALk2ia4CR9q6ck/xOjbWBvEzA2uts2Kw+x0ovtuogLQeGOszB6HiYX0MbE5cLxhpc
e0EL6LKiRr3P0s6+gJIk3/aAVvwyJ9elV5xLXn3h28CWnvK4BaSgZcxcrX7wM3gaGNjkZttYhOWO
iU5Jpc03VV1Z+6ZUyw0INBBOZMNck356iEoaodWUfWTARmBeCMxMmUebOIW2gpcpjE80a8pgFP/L
3nltyW1ka/pV5gWCCy5gLieRvrK8IUs3sYosCQHv7dPPh6I4h81Wq0/f942WVKqszAQCEXv/+zeO
EeLP6VyCZGpPfbuIoxKLeUYtK85ZiwEWFIuFmoPJc5uABtQuAdK7mpgyvC/G/smMcTtEdeRd8EeU
BwxQ870F/Zy/2i731WC1114s1CbtrSd3yqdvc9oz6xoTIoi9tL1fUsUfml1AT2w2sT2d5gcnTryv
PTtwVcy/GXncHszKTrD9wOoR9bZ6Gfy43CeJct99aGXzNZ69yXUkc8zW/Wq1OJ8Arvy1gKLe9I/0
K82+dgmVmgl53Plo0FboFCxvbmh9m2L8g6F1sF+Mgk66Vlit8tw49848ttllTioScs3k2Z+QvQkE
6+DcizSuRcmE2hcGtSjWhbjnBrraYWBEYLGlgEGWlLbXcItbjGzL62w0n/Ukqg7HTadGm1imHAa1
OPs4lt9aeRNcOTXHJbHETtKEcM5y79gLkIF904JPbYLeSdNw6afxjOfIPiksbOqWqbH32ql8zr2a
FhjVMk59PZ1ZgSEn3YvTG0WIBW2+tceFOjKpI2/bmnmMsfiS3wkh0U7DvdZ9UV83rvVWZrWnLjWm
z/qqMrPPbtx4RJRKsBxA+lMb946yDllnJ7hbD4C6wTeQiDreRWpebpdhau/aHiDtW1DYark4mJUX
eJ09y2qFLyD/NcgqU+8J0D3ZBU2P2WBWBOeRgzjHWLFlJE5OdvVQ0YIl49qvRMeKLqp5trLRSaet
xDes01vylErvDA3BbwViwcQig81zue75UC0gnMnaEkFcMF4XXdOEG5WIbuqZRMnPWNlYdUPnNJv3
xURX9p6oug1lvCCmNCCWmI4g7akvH1m5Mt34Qd7DwwA9ZwgxZETLGh0SDk+oWRx9nJDKkyyzUWxg
eeBkOfQNTZTisHWu8e+mPpor+ZZSvrFSIB7gr6s7A8NSmpc7VNkOQl+7S3Ednobq6M21B3YtsO7c
dKZSwa6QKW+5ZFHjYohvYEoAZptjZppFycYYCXRl7+Mdu1QxD2asgC0wk8bE3gxxUJS3Hi6wJcTS
vtZ2d0XclDS2aJkFIRaTF5FqVbi3TBenvXRG/hPEOtk0kmscumgHnmABW1eNK9YGo2xqAyQ5GA/E
QkHYDRy8mGK6cmeSChCeqU9o9bZ36AkMPTC+9g+lbtK7wsoumBPCKWpMWV4mvdI4qsrbl2Pn4JqO
/RoP1RBXNVh6D9sZg7+z72ECLwhP5FlN2L8iN94h2ETURKKU8Qh6jC4UfZwZ2iMNmCuK4sbTffng
D55707n18CoTRZwCGpCrGaOpTVY35jadnOjQNd3SwoHsM2ODTmz+Vs/1V86o5obyF+jQUyIk1c7w
N5ZRG7DHTbWfjMR/lvjy3TuOUBwORcZA1Wtvy84X9MvMKIbCUN8WBDR3szK3qC+iE1unwlolNr6k
HtnMzMX918Fk+rrplFUdE1lPVyQILtcOWZb4AU7pthrn5DdNrNpZklZ440TTvhOFs5nonIkat7VZ
bZLBdvAMUMudS8rATqfBoc2K6nnxyu40u5jKmk2xHLD5k/UmMUdselqcbEec528Rg2M73EyWfxUj
2t/BHJXbqiGbdeT9H6cA52aLWc8mspS+q2Y8foZFp1inB9HB5QvsEXHjR2qOjmZrXJwv0FkbzkJi
pt8GH18yYsXN3wcIDnvZLbgBwPU5um1tfxarp6IVlLgTQkvZJ3HFCKDospuUychLz3N43Tddc4f0
LLj4HsyDRZPFluoJdxhbDzeMvRj8kQJwzJYBTxwnvsyOhvNf9saNUmbAH2ldKoF8wXnXh6JS5rZx
004678KYJ/9OYjB+QOTUvBEzAA3KZd41Ld1908oJ3lnuu6c8aIP71NW0A0lafh1xcdxUU27sUlgx
RIpEn1UDlsIgAgZMwYRMiNnexVba+CCEAgtWZexGLPqvJ+xXr2xB8PN6+kPKgfyD8bx2Eqxru2dh
9bhU9W3UthuHtKNgVeoRk+AGYU3qFqbKPlTdIrLga+WrTRCmia6J6QvPvb/YSJf6hiEcnDj5Zk0+
NYWjkwVP+4SdoGlSJnjFQGip90gcCX5FGZ1MHOmn1p2r+P6/Df8HN/ff1PcWekvq7n9d39+UuAD/
n/CtKbO4+IeJ/58v/THxlwStocXGCXGl8X7EH/5Z6PsOGYcr35dccXdtAqix/6fQx7YJGblERYGP
kwv48KPQtz/xqyYsc5weSWiT/xG1F7rrL4U+ZAM45JitrP2GAb73S6GfTnXeZG2CZzLy0g0dq/a2
+LTWeCkNDQlI3VBhSusbnnZPbLyRc6IyDXwYVG1fhNioJNPeXiZGWqXEi/ooiPJBPo31eQ6Eq+2W
CGLpX2al8agBkruB4+OcOofTZEOJV79mlWufBlJUss0ImIZ5eIbrMFoO/xJoVb4WQJOvlbFgYTUk
LacmZED/gke0Q1U/mDd5kAsExEXkupu+tPzqYGWephTAr4SX2HT0YZrE851Vd+wkUDMsBrEGZNGu
9acHpBqc5it0gWOwfVJpDm/JriYPH1OrSMtzife+f3YDr31vfU7qrMg5mE1dCDaLKIvDCofguzmb
7D5Me2hFAIEOx7plRc2R/sp8WsMp3zwLlXJJrPvRHrT9vIw+hYJdMoWyDVgVbt6aN5FV8/0rmqiX
hBDsGL5SXAGBB0nbHios2N6TBpE10ZWl9RQjSnuFtUfVMdkNv0auVHlFVSff5ojXQe7jA0hz5NOO
Ge9m2JH1hBM2dUZvsxFuXDLtHhon5T391K5es8Tgu6NFozLFZsO+cZn9XBU0BzdE4SYXf1Dmphnj
6TrBnP1kY/x7KmKP1xBdxfXE+RdwnXwf4W5Z1/zk+w3NgCyabRSr4MUirC/bgHtOd9zStv3izuU8
XcZ1RrqdUii9W6PN0vhe5BZfoZwT/ko1ECXAABUTvVBmPddlJNuXQSIpSIpGwxGS8Cwv4jjpcjkc
q5Xj9rkh+sPeZ/kiys0wLn9o1XMljKEIXuZsfKBWkIDV2nXCTMXqZbHa5B7eROBsSCMSIU2P9VSg
1n+d9Liu2pyFTp3Rq/1cRfylhQaMOTZRKTGfhEXExGq607C0IDN3A6vBatqVL2N3nr0LZmmffMek
fsw8j/T0KmpZfMLK9FYN5I1uvLHq3jnG13qtI3OCBCUeQi+YuMElk0oSQoJozRZNaKHORRKkcZgG
WZbvEPKx3kwey0tZ4a+DHF/ZJ5EMBA7Po83njhk3YRIIAkbCV1SoTTGiWNgos2/fp2ktEQEAuXfD
uk7mYKpe+/UWoWW1T7nsq1ffbPljXW3EBwxoA6asRUzjPQQAbWb12lSJevlYwrHwuL6EQlyV68Oe
rItUucP0MNo9l2Rcg3om7Aju8sUqrzjZYJSurkAvNIFcuK6sbBsU22fB9J5RXmXFGmXy8Uj0GWWx
GzMGxZ2652YDa54ILK1foQ81xxqSEETV3jWfGBqqF5EY1MNVm2jSiusISIA2O9u4JTmUsALIOdCS
2dAY53wdI3ZOcYvz4qbG/ZjnwTBYYMLmIacs4vpgf2E+DVbHtzbWZG0gGvvk6TK4jJgkXhZ6aGaW
MX603CyT8zojZtEPe6/V9l1SD3RoAqMB9lNUi1sjq7yji53y3siS4EK9KOjltGgI2Un5vja0h3G/
tHOvqeQSnjCrIf+JyHF2rNwqR/1ATk51HSXgrjGd2sGeeZZX2d3JL1IBGGtm/B0H/jNMCLjaSceW
YSAKeOpwYeUK5s5EP1bzS5ZO69fUUPUxoH47qE5bT57NmnfpK9Te10xCH9uA4Lrj1LNF2gtfmFQA
VhQu1tyozBLmkzKWpTpHpSeJli5ypoe5SuJDYizxoXesFUceuUtZrHDcJ5ul2dGIsKYUdmDDZoZR
VIdNm8k3AzVsHE6FaT7VPXZtiZxXCLTJqWVzo2S9mG3HjLFglY7oQ2mg3Nq8iZnMPeU5HFtoylWk
dkOwrhzPJArjTPfNn7egS75HKaaEsZasbtxcnux17TWxNJMrB4XksTehY+0/1rxjObzI6PjOoVWv
6x8GgnnTx0PwQi1LaYfbJ28xjGbdEYUgmcoaccv+1rRUgJm21/UYzC1jmdoPXoS9cCO/b2m4ccf5
tvJGlhIMmqY/JX5bi009OGOzq0xh3jkuTxemoLBx+5HLS/e+/3ji8sF3XiBeTSS91LLR+4+dtSw1
dgOj9usXkw6ggB8SzelnOdrsE5mz7lImVr8HR3fyjUlVsEv6Or83dW+FflS8F3oKTg3Bjyz+Gkhl
Q1oAOzDBc+bNuEg2soz6oQ/9Es/KzaR1Yepba9bzke3HzsetGVH30l+UEP5Dt1yCq7xoO72xPDUR
/wBVPrtfkuz3xIgzDyu5TkQvHKXkaBJ6wy0iwWoBUprYa3kmGR+zxZQbMVoyCWlF3PeyyF/KyGzO
gcLjatzM/gi049rNE0bUpzJYD6LWLbKnGDn6FWeMf2cWxEbw7A72vqnteFObZneDsV551fbkiBNt
r59jr8aFcC7Ub3Vn7YRV1sxSAxk2WJwbXsIzsOlzMxcjWZHzqdV9deUlAezmO0M7ZRgEhE7U/b6q
2novXC+4Y566wZX2QVmOND4Dg4FSkOOUk1TPHCNnV4UsREfqbhfcJKxtZVRQhskEIbcdj3BmtbWT
hNWK+pgfAFC8YkHCSe19+gEQeUBFxooZMVYHPhLeCA/JKiDf72eXEcMxYFliq9H2ksAuSDVXne0s
t/7UeeeW2fu9F0/YFX8AVzkQlrNiWWJFteIV3/JWpCszHYoS7Ze7CC9dhjLkq26Ah/qrhtn8tWdH
QGYtGUhvmVMmz2Awz07CVP1CLJxzX6e434muHf3QIWsPLqM9/NGuyJxeMbp2DEjyWnG7Wnrx1gez
288iCY4MQYbtvCJ9JEMC+jkke216u02u/UYn8zXXy30HZy32OJwrznEMiqN4fMZ9o9qnMeACFrW/
DcCMcsUb6XznBy3nYmtmtbW3V3Nfq5PNPWwTTflTMNNd8csEIJOMKiRgY9te+7Fe7nP8A5nS9jnk
SuEcVMCIvQpiRkp1+1QHPVBp8wGbtjms0G5R65Qmpz4ZAQwj6oZznzfm2WobcZR43p9SsL5LaS9G
yEUrdsOK104u8gnQb38nAiINE3YsVGh5eufUCQod/8xQzrzlEIC16AzFHvNi95StGDGQSWhDiDxa
YDgHCJHUrHM1bKco6I+SMTp00Vm8tkjdtjDKg+sF4hkZPta2KwrjAR6afylxNHi2yCK8zB9QtviA
tUdq16/dB9itCFo8dwzrDknclV8SynfKux7gg/VtpU/Wipt7oy1uDBcMiZPX26a+s4fTMO8TAkhO
o+F5byLNv0yiBo43vQxdV9O0e+GxbOBQwKlCAtwfyH3RoVxxfTZ/KCeIsQ4q0qD+hXyv1jmA1Zlj
aK6zAXYr8zQnjf2mGgN0SZXt9IWKeEd13VAJrjOGeZ02dOvcQdXsKOz8DbTH0ozhglje0VhnFbkG
l2zX+YUcM3O86F4gvKnsfmW1ta7fcO06aTwMY5qBaMqsmanF62VKHojjxWfWTHInO3pLO0TvbP6M
/hKrhi4Df1iJoahIkVKI3AjSUQccmwUbE16DsIL68UVA4vc59pTlbvC10tumYgyZ6HrnuU15jaMd
vGG7G19gIWanhX4fsHJO90w8ll2vDf4z8eK9a2XG8xhNPkscWyBHnGPkaoPFRkrqwzd8r6JLVOc3
eujaz0IH/VXe+ATQFW3I4aUec9iosHRB0wmKDFR3Tut6jj+3btUbpzx1g+4sanOx+iO7VrDH+q6v
IZuZK6smonFTt6oLRqpZaL0bVE2l/6rqjE1dJQnDZLbv2YCgjTvTwnAIthWWNlbmCGMTtcKA2Qhb
rLdffQ25YW9BnXFDn2RFDLBHJfOr2mj4OZqexdwaMu98Vo8VNDvZU4NqwgwjKlm4HxDOHM6muK6y
+WyYy/QwW6OJMWoAzWeFZGGfU5/91PH/hY7U/nVIhsuMdB3sHZnKofT/1RLNG4yqyZtaHys34sBE
h1Fm/QYOeuMRdBvbbfFY6cx3TnPJKbqd7LJNz4NjDQ+9MxBIqAcG7YYxU7yjnOSYNjuqagFHfsdY
mmoijlpKAFWuJcXaehaBkTVbkSuat9RrJnhz4BTv32tklETTQ7+sTUkxV0ziVQyWPCRkpq3HCinz
ZKsRweJDXsJQnILs7y/HP0nSAyZCq8geY0EECeYqU/h5ZjgEkK1sRFjHQg2koZHHQKStdlMEb41k
IIGLK1MYd2rrtxwa4EPd0XQz46OVLafmIYcU8G8+0V/dIOgNNvguGmnOk3/8RELWYuk5ADHOEdQ/
Lkrmhw5s5aUFq2gJoVz7uNGy2nc8kuxTBWN5W4xQeABaOVvCtq3WZoIK/e8/2Do9/VmfC+iCib9v
Ab1YDIB/TStHY8nAoYuTI5mq3NC8LO3p8+IsffvFmZel3jvkAjXbskBt5W7GlLLt7z/AX9wrByM/
hw+CoR+fYhUp/+RVMGqXsCWri46S6CUGG0Ubxds+MBUZPKLVEW2Kqg6xHevoisTcpYCw3KqbqOjw
mTV68wYNJv3I33+qv7gsAZC9NGj4/sJvp7B7VerEIaRN0DTUE3XjDoN2uplVrRV2sUXN3OcLZbUY
our179/943H95a7w9ohzfOQ+XJxfjEQKmGpkfSxckzmjiU7MeoZU3dZ+nnBD9Mw8YrFH335KmSSc
zLVxw6Ybetbg1JV167hk2S2AuV2kj92KvVR1VCR/tErS/RY2R/Tff2DrV901+w+O5CiGwA0czJp+
GdJrE+4d1D9xsDVzLihzS6EhC66tTrHOlNj4gwu00kE8FtYCeDLlmn0AEs3CQMBle4psk+5ELqRJ
J5nDv7I78c/Jy+Zo9wEP2Va1PiNNAkrTj30UH0tmezlRvdUQ7aKBNPFlznl3aaWAN0xu0e35NATv
H1/2v9Szf4dEA8yyrf1rJPoOpgmeqcPbL8oziPXrC3/g0A6OECujBCsY2BwfrJIfOLTxicELNHda
DOwX7HWv+BOHxkeCH7mAHQymoIpJrBR+4NDBJ/Z6kG0TnBpM6T8jnHy3JPj54fOJZLBtnPksB+0Z
FJd/3JAyiKpLXhnzUXpFOm8hkMYo4bPRvmGEWgYrCmLaK8+/yREBuHWwobRuTo5fkoS6YOuahDoz
MDip2y4jjz6Q1NItUQTbJvhWDZ26HV13vspn09g6MV3mZsmRr29y0bbUM7OzXdzMqoB8WhOfKDyD
O4ARRYtCUbYchGmVL+A3zXlOajIxAS1w5VuWZ2UJ+koHxHnXBAbTS+DV+hG8c8JVrw5qf2tOhocH
s+0iXjXZ35C52O5IQxWkW+LpURrp4hiTUvm7MM3o27iI+HriNV/kXCb9NhCBc9F5BqXC9FqjRzkT
tIzBZETBKyCKs39nV4MdwDYtdXc9jK04mCpZyP9USCwwRJ7wE1MpknUoPKHkokCmGHvkGi5NfZ4H
UJcrZQD+SfvZb7jMiJqp1ntLG+fCRTtQYC90tIgAZszHlYczbZ5HnKXuOmG7pEsv+b2xZCU0QFLo
NIiOtRmY6J8ZiaBx8xdizkft7S0KB2QAfn4NpTYydrOHAGbT4H4AtYFWGS/M7tKXzpdWRt0jbuCF
T6KvCtCyAk5WtB5+eigaMiBR2lh7VMn+AagnmRhlKnXNkQQbxDZSeMLFci3l0D54LnmlO9dV8mwL
srpb4RY7kqMevOEuR6K3bUenPjiRcecgiSghjVv2egL2ryYo7zOg03Q7tIkMgxzDBgLeQhgpkG90
lx9wMcrOnN/qElRJcS+NzrlGMvw5Hh1476WRbme3n/dFHanHuZf1zhUSzzrSo43S7MI0TZIHiOvG
bS9ab6uAYU+RWx7SxPaJPma6q3vEfwpeAPaSQ6mOSaDkqptM/6DG/GaqQOxLB4R6o7vMfGCRIxKE
THVifJ7DLQjsnYnVyDbl+N+6hbwvWW0h3l1X2ADoTe7XLlK59svCgAbSiSf22kKsIzHxOo6tlnDh
8YgwoVni4aHFF+y3olOVaYSSWYXmisr47IFabROh511jTgM4U8OsYKhZNyzbcTO5yMSqGU+JvtDx
NjEclYaV28udb3IqzmMnN0MUOyUzaCefI/PZV5BG9zD9RzQg0lwct98mo460/zC6U+ZW4SwCv3+0
rFSOjzDyyRLYQHbR5ovpsBZ2hkziKxf95j1olNKfJ2dBHgHXB152EZSUgRkYMu8/xDdMYq3PgV2V
Bmm0ZkOWnrKZHDlmKeQXHAiK5DSWKzaflUvCtwHMdIpDQ5s5PA4EMIyPHWYQskJmLxL7Bm3ZkLyS
MN4sBYqTdNWjaIk2BQPyYNkOH5IVllkUveZmHHHmapNUwFSUOcvzQ+gyzYsJNGF+SGB8cgwi1I+F
7+/qHDpJdCTj3Hnty2LsvnlpYKbuK9coQBKb9V15jrvCBvIpVEr20YpsI1mjKgdG0wbBp08FPK05
NGqobXh5NZbiwTKn3X9P6v/NzNg0jL89qP9v9vb1Lf+HWfH3l/zggzqf1pQ5KrkfPlD/nxPq+584
FS2OR58nkH/+NCqWn2i2kNIxKQYy9FYzqh9HtPHJshwy6wgRgBNtB+Z/xAn9tWfBRY42yrSoBSiP
f2WEJmZlOa3tiCN2HzAd4oTMxD5w2qefipe/aKr/aR7N28DVROmOZ9tqsPqPdcBits08LIPAOI+B
S1rm89buDf82HwdUe3//Xr/aJHFhqHtsuO8MwGnk1/bxpyaIe5FgMGmr42yWwa3hNsM1wRH22VkM
xpNuDlvm798QIu8/XUWOZ0QAzPypmzwDksHPbzmlraxNzEqOQEEEpKq67C5l02NxVApGt6EfrJCA
T+YhCG802JRASHEObjlaxaGWBMzJgRHBhhzT+FDhOY/Z3MSeNgeN8bWY4uZSw3M51ArnlXFpYhIZ
Ziss1FSc58bM77M0Cw6ZaLpns3OLczDgCSlUDu997mJYSQkuL3ZU6MNcG/kJ/GHe1V2b31vCWX7H
43550anTvHhVdG30c7wbvawIezxu8DO302uMyF0/1DgN3uOBk/+x2Et5S9OUPFtGnGxgUmV7SWJ9
yPSDABn2saNRqnJbL7V18CHdbZp6HneIwNhzO7u98syuvGkqcoK7LLXfkPGII0YYoGwNgHwN2I19
zBTgseiD3H9r/Ty/UI5MxBksJC4b9Uh324BJGq3VvMZMxsZ0O2mEZfXGm8dobF+ZZ8q5veiiSvYe
PNsiHBXrPDR0SXi1YefF177xqteE7LjPTF2thyAyAvJhjTZ4Z2pD5rsZNB7DKWsuickhX2HfkNDD
rNm39dcUBEiGMZ3iLSw8vwqx5i8vHr3UFQFd44s/rypsFTdby8pYe8kSMcqPE3kbo5WGI2WEakqA
sesAjq1pNK+5Vw77Eg0wsDolBSNDN39vVt2CLvS3uSHoIoJachVxTsLoWKTOdy0XRxcqu64ZiH92
GM7f20W8XKBVrHk6k5mecFwxBKTkhFJQlOLRcWN5Uo7hHMnubXf2HKcXI4n6d4bQ3dfUnJNst0QL
9ZTo4uDMJcAnQbnf6i4LRyggN6QZgwl62TtzcTTVqXOlRIcWPY2eg1bQ4KsqO4iKmdEi8ilsJ2Ki
SwyBwkDF7saruqtENI4NRY6cWtfwkzfoMopf9n6zVW9vdenORJu79YMaM+vi6vZOTuNobnDadVja
PD2TtAYUVvi4JObw+5RT40gMra5Tq1i+Yuozh9xZ+bVimnkLr9LapkvXPdSyE2HR+Q91HWAKK5cv
om9oRBYMetDNtTfCW5bdGLjjY1EEOAGZwbBnoHrPVP2zZ2Pwf4wJYBucDRG2ev5WuDHiNjX0fcl8
Op0Sxk1+heBlaRNo4FGeyp1r4X0ZzlntLhcfx4rplAVGNOehRkBpbJQQ0fKSUq3iBDFZfTtCQBDE
L/T028mTA56/MsHMZMLM9smbO+bGZkv1IGe4mqFQKTWeZGK+CZieFIdxWFwPVN6J/L03p5Y85f7Y
GtsYyiMKZ3g2tQOvrHP3UTou0cOQSn7TruIhunHrBsPUModjfRe5IoKEWbl1q68CUO+S2Gk1yler
0n0DlbVQAlEkfu/WS9KPgoDjCefCd28lVVC36k6ciTqM+uYxJdkwrw9m0KavQlbpYzDkuGQZq1NH
mXvyOBj4tnrwc5tQ2RZqWGTE9llOA+UbPGg6GgnCfZCdbZ9HS9UXc5rk0cqF4SELnmN0+QszYkuX
4KIMW/mxp1xq85m0XNcqsNEszKLaM2izT6t2ac0NL5jr9BCWqtYozvHE2LTDOrYAVVZE1QsfBVTt
OG2NZZBn7k23RSPUxJDNq6ALiaXyMT6aUfkLWL+/TQ3/VsP7fFxag4ZOFqKvtuQR5veT7VS/rzyx
Cx8EFVFqOeVVNQf5su3dKKO7nMfy5BtZcJvJ2H0j54rPZ2eDuVetl9+LMfWQJfo5n024Ff9Pii7/
w/Kb7MU2uukuSxN32fpLXj5GuWay21JGMMgtUypsAMntf6vA/00V+N1i9l/DNWGZlc3be/mzLuj7
a/4sA0FAPhmQASnbICESrESJ8CdSYxqrjhBsVFI9YDPr/U8Z6JiIBaH0rqKdH/ZBP8pA9xNRdFgL
4TAjV4TlP/II+kBBfwJqMChfjcoRGpH6RIbmr6CjkWt00mIRV36nakZCJuqhuf/SDIFTNGcYZB5R
CSkYlE4OzB04RC42Li3jDtY8qHi3keVMo3Z2AqSB9nUh8El1GRR1OjKSauPz9JAOgphmUlhtxDKO
L/K7LnDhp6o/qnrhvZ4NOYw1ESpRD4iiLyakaKwScEPzxEb7YgzF4PpFfl5D9CDm2Yj75g0P7WC8
WkWjkOC6XVPNj0m9UCPufCcaPdTpU6+D2zjudmMXOBCBYOiKPJQ9s1Z6rGYRM3UD2ymDq7L2/xwp
/Rfl/DcoJ2j7Glj9rx+bx9XY9i/5tn++9AfO6X+S/CmPjsdAH2dRf/+AOe1PZHJJOGEEJ3//Pz/Y
tvITYZQYwkKEdZ3vj9WPZ2d9Fn1MvCU2JRLHrv9IVocD66/lvycRAjvMfvgc5Ij+MmLooZMXTRKv
IUqeOe4CzboMiwJ1vC7qau8WaHvCIkr8+yC2ma9Y+I3dgHuU2yFD9bRt7B5ClIrtz26r57uSU+tx
aF31W+CYtCxU2ohNYOscYf4zbyDYQF7FHMpbLy3KKRyn1M23nZiw2tP0YPbFz4S+AZYUyKxokM74
X2T1jrInInNpnkcTSqursdEfkuKPNsdRaOMFs7NPRevcasqNu1QrZ7UvGcTOqIV9btRc5BtuQYEB
kq0tfUI+VG2GcnavLew3q7CzYCf2+XpKL759Cihxi92UIe0wcj7Uts5V9zvvYmL05RR4A5Ji1Nob
v1pPPM/N5u9kykmhBgpTtyvx8wEIPaLsCLwdDIv8j5gbfpQMXu7AvWDvmUus3hdX1mxNcDw+VxSR
/F0+2Wenku3nYjTShyCl7VMc+7djr4qnqvXL265thvlqqqdIbh1m5SjcNJgXsGlmqtAwa2qPRVf+
/ZTyuWq34kImKHxwhrAxtdiQXeDdL/FS/WZGvn+nMmbE2OE0hrlVhHoVW5hY5d7zcT+Si3eaqry6
Tc06uJP4SetLgqrj2HL99kNZB7hTxfVh0XrlKgTWftID3OZYFuUjRCH/XsCYuklSaoyAwDFcjCE9
ktsFN69MoTfO3B2RQXSceq+8TZuaudAC6oa/TYI6sAVxZHTfO/ipWLIlDzbv+M6mvadTqL+OS16/
NhCsP4PSO6iZl1q6oYwksnCR+zv48ng1AFkF91MFhDXPTvBoNXFEabMwyAumBnRe4tUJoI80gpUn
YaNoMb75sI6QPqEOqSrbi/b9bHA+TEkRH5VXd8upRww4H2LVi4tFjYlPAx4qsO+gPUB0AfruTlqC
B5J4XfUPHqz59KLtCSqWL7B5MRvXfS7A+K/1d9KB/cFA8L/TEdwPbkKEkyhEBfEnbeGDwzB/8Bnq
ldogPlgOWHrCeEg/2A9I61cqxHpc7iOiDaBIqJLe4tx9cCeyDx6FVbUwKPCLl6SzrVQLZLTicR6b
NrRSde3l+XAVr9QMDUdDrWSN7IO3kXwncVjfKR1RbiAf81aqh7SNGDbvDCFrJYKolRLC8ak3nW1k
J87D8SXuEEWKQJfXUF8JBYdXkqwEkzir4Jp4iWX6m5Q19AIqHrlHHm/xVKwUlbJpYKv0zO6qEIFv
tcWwDVOmldgiOquF41LwGY4zln89RrNWv527aboSvpGcUOrI7RwUD+XiX7qkVSf80Now8MvpvEZj
7bwpznZOp1c543QYhSPe5cJOk6kGdeZymHwzOcyxZW6YvHg3MGUfYWjjUxyNB6Ri8sVsSKvGZ6Df
LPgq3Y6+8QC0w6ChWbht7arNdeqVwawoIiBk7JlpY3AiiyujqNrfSQa7waNEveKbOR6nsc4eCxeD
smTAdg0vzoUZTjvcmT0hDfVKuBhjPR8cd7mJax+DT4fJBcHg2X42U6pmwatMfHiwh2nKCtbT8loq
jEcAJG6XqrnuxlSFlaUHKo+yodUtmn3iCuO6adR467YZvjtt+TVgtz0UsenvYjWrPWQOJiFKtmFp
YhC+lCXUzWEQ5wSBwtX8/9g7sy03kXVbPxFr0AecuyMhISn7Pu0bRrpJegggaJ9+f2StOttOeztP
ret9UTWqcSYSBNH8/5zfLJD59SL+XKdmR6ZUgv5boG0zfThTharbJzDDFFTKWD1kdIEZGKMWxu30
2rduEc4I6HaqRRYzGGb02codCmrTastwM7uE3kVwy7Gn0kQ+c2kTCIGHYO/7LdUlSbRPKPvcPuE8
hlSraeKml5y10oWlKSu7NFSOXTIq3EVAdmmqakMvPM12XpOqW79rokefbC0QOuRrsfYmIKm95ksF
8TCn9ZDmzxJp2N7oSTGMUtPbl0h8w3oZcH6Mkf7kt7G2U/DetjXBlZeVh3YcTkx7KK3Su7H4Hxed
O2lXnRc/Ctre+tbw0WTG3eJeUuY2JgpmKsd7N2XxuZ+XJGzGFYqUQqW92OamxbG1wYEb2GM5bxyw
wdvBNMBgQQaiUZiASdMkFTdRR14opMhPWhsXaLbiftNovfaopN49MeKqJkj7UZ7pVnvrRll9gwtN
v8RXWwUeFGa3LxgG9rjXJ7MDuJesbTXASzjOtWMbiey71dnld6SDtNLRDyOaVpymWQddJP9goqxt
NjdO4Dqp8VAn/XALMc37Nnl9vJM0G8+byPys+eAI8ck/0+9dT5+Vvu1s56GyHQ2hYpdvqdQNm8FA
nrXMTfQQt3Y4WdnnyO2/embjhEttK+wNBH5Y6fw8D7NPRlltBkK0L00J23iw9CP2vZymjym/Y/kf
cCVoNenrWLoHEyzf1lxme0dUgHFdIC7bUbnIbyrDvaxiVZ2XC4Zhokd0fJxgMNR2TNoRViFYNDBj
KtrJsvvWZ8n9XAdspdhfpAt829EakNshrg+cSCclgEongjWnWTczjbdVdtttJla5HZWu9MXM83sN
Dz/C+kbHeimQLqSe+N4a7W0/GK8gxzdem6I41MSnCnFzQN0HvEmui5OPCROoeW/TbYXcHS8k5/j9
aaygQ+YJ/sYBSjl5JoNFRNZcHq1BHp0Zi0bmGg8puM3zgjG/qVKXmgAEk9DMsN5CSQ/bgSipWk13
9pJ0ewMn5KYYVux6tnxDpWtjBcWjHHk009Ju4V5HJUBBksaGnePWCp1yV+6nHkx4q3lfo9h8RiIc
fdIbx7qiyo3cDYpUYyjGlfO1NEvjiPej20lO/GeyGmoYZuZ3UY5b9gX4mfImAclZSKxM3XjwJEWJ
zsb9nzY0qgfPTUJ2LOLW0GZog8WY7SEPTldmJaLrNqpPLQ+dHDL09PplMnf2FmEZQ9Tw4mBOJjNo
jcy4tGT2MOXSvV3t06EcU8Bkwqzq2x5jLwhU2qkDQlyXIrjNkn4OsdINOnd5VPgH1s1mY1RXYJdi
UK7+GbyZVzArh8YsCXDX9Kto7K6WgrZeojocBGKTyfJzW8CiW7rpfuz6a2moK4ouF+zW0HStqL5C
IRGm7pOzB+zjLYkA1Eu8IhkCx0odwPjCds6rDPOlWzYVIjaodLMAWY+WdbmGEZj/Fcf1vwe/Dw5+
IEY4ov3P577/26ZL/bPB8q8f+X/VEkoigL3BzAlOgm89nL+rJaCVPLppnN4Mc01O+W9dC9hkoocx
Bntkjaz/h8/w94nPwJUJqIlfRwuagNZ/0jMzzXdZIzo0Fj7XqriB5YTCZW1B/dBiKhvR4Spyx3Mj
ldjK1g2yghSIQsqt9bNa4qwugX8KtfRhzogu9ScF58XY5YglO+JBbMWezKBXZu4KYEgSnYtg8pHe
Xeqyr4G717NPNvqthClb7W1rRJxFVXoGVz+OWoKw4o370/ZF2SHNQmxdKXlBdmEGkWBIOcv4nqzO
nSibTvSgBv2Ype5Mdz+K7jOrkXTy3Wetq4dwrAdBysLkB1jN5fnbso8pjiKiA7ztPmH9rLZpQpUX
DuHqOvQoCu1Ga7WxFe3C6+0WCDCXfMDkI03Kp5XqhotUTzADmYmigNsOq0+NfbBehBVYhnAi0tkL
ENCnUObjRlxitxhAFLIJDRtNQz7vylmFqs0HBC14C7cJ2tKDjNpxny0tDXihVfxiAK288eUQgeVw
ouqTGmfjdnSTaghrlakg6RBxo2ieTRoR8bwgHcKCgpF/eFatPT+iwiB2Ebe3nI5T7U3My63DF7Wh
IJrPUZE151Bzi7DDg45+IB92biwbg5C1FoNYzWYaLum4oyqAmiDNR6B/lG0fweNP56Ya/S5MM7tR
+6SDp8n6atgcnjkH3TRkZxDcVCE3UUWEr8aZFkS9SrB/zDKNA1U5CIDMdlsHrFcOpfihPDR1lOAF
GHpvb47jSDErq7dlbA4xmEmFiKiNpXS2oLLHVxGl+sviGNScHd5G8h3SdqcDG3wpqe2Ze6wuTgjH
Rd4ZVZucceAunms9czeRPiDJx9yiDuhDYj0wW3EFrR/nHsqpXZvUAmF4UqzRHMZkDLs4LhosTMRH
J6L1ryankeyM237bN3Z8SrD1iE1tlfmdW1iIKhzwtt909hVHFWXmUZWCTZEjos+8DS2ojczwv0Tl
gKZ/7tSQh7FqzHuUtf1xhEy4N4tBoJKvou7Os4evOjyJYJjBhWK3mvHQF3N6rFmuyu0cT4O/jVF5
n5duYZ9gkgNcpgcL5jgh7chBUIMYbTDR19BOsIIuau4du2gvG09fvhSqRMTVxPMj5ZHyEC30Mbaa
RvbBRmqQEgapdVdzPVWXjcPxEo9jhgHIHGBUIsZCIIbL+cGNG/jQmk9ABMWXJ0WfbtpQYi1uc1ua
227JgTAhOlK1xzgUEYhox871G2BH/ZZzmOXv68o2R2aWyIjOpATD2ztKXmFU8vfIZIrv5E/MsGe7
ejslDav7NPtIRdRXDFl2YM0c/x0vRfcKbJM8ZvNlGucnTA/QFPPYnwJ/MEVLfIZFjAmeKNkksnev
UZuxCRk3oNr7uf2rX/6/q+KHq6JD1f9Pq2L+UnUv3Y9NBIoa/MzfWhL/X+gZXB0gGCTCv2LD/r0s
+ihBCa1wXYSW5NQ5PkrLvwuh7r+ojxIbReLpmk7wI3jQWmGE/GkyxdCaICD9J+sipdWfC6EGYnzc
guvSbDgOn/Sd3LNJG5Nh3ZNLU3i4ZB1tuAQZMoRLlEynIm4cyk91NnPcG2cox504d/L1eE8w/Xhb
U23Y9J3UXgpAnhc5bYrLpYqse5cXC/ucdIGMdba4TAokgHM2pPdl5xQh0QHpEeaY8bmWEdysTGQn
BDc7xYn1C21UIAiYdlO0LWSnb7peLl91mQONoU5i0oUnvwMbI3l+VVGdRcIiacTqNtakqosaQjPW
pagMtKxMTsbQjVjjS8pzmOEtZFaxOJUNQgli0acr7NxFiMkZdXYXQ+YR7mTeTFrvX4o01y+MOdUv
ZmvWOKXVFr4YTKyhUZvxs+GnPvLE/NqY3P4iMo37ReeMBK+eJa6xfQ3Fg7RerZmKECdZVBHGUJlb
XCrqmoIqyTjkFu0s25m6TctMGZLHLL+NrNF7q7XIv07xPlRgrB6wIJJkMCFvD8leyA5+p1QwcjwO
dDEbW2WY/VPtpdGV6pPxRtXp8tWfx/l5lWfexAS0HywsWpB3sumGany61U0z3RO40p/pk9t8Ka1+
CoYqFns5FEMojJyvgS+c0IeqOAwVmLkmt/tvmm+RE+XMW8uXZ2YVH3GyTrueGKhNjhk46Jzoosxl
edQ87QiDKg/ipkbhMLRN2DSD8xr7IJ67TKVnioN3CAsqOpplUl4bAHpY3ciwP3F0iTQqx1l/Ju05
e4zn1P8kGrfcsReSp0jS6Ze0m+79yE4vFoCeFzTLARUjC0ifImV35xkh4nc2jOWwxPhB3DyVYcwV
BY7DnGTIm2UW6UWMrWc/C1GQBiM9cVulkiJ3pVAJp501nLtjql9T6xCnOlZutF1Ter/20yQvI9el
8jb11pmrUE2U0k0/9Z5InxuZGByqpXNTkh5+mJJ5utS1wTozR6c+UK+Nr6hmdPfZYvno/7viWGr9
UVYRBHUCQL1Ls5HmJ6rs7kUDcQo/fQHACDMA0WTQqPajnThXhRzPzIQkCKrQ7UHTFQ60GCRq73GC
n0Fu70wZiZfGGr9jZQc6jhWRDIfSOdaEdlDehiA/i8p8tOz8K0QCSeRvbJufhFfd14O1PGK0mUNQ
bfpNnbguFHGoCidHI9CIzaDH2XIgtX47am7zQoJqdi1gpxcbBOX+VwijUKkGfigmyezBS9HXDpbG
FmbIS8IYeIijZbF97As3INS6vCN6QH2hAUutiZrQPVkgR1Yw91SP1OIqllekEWVFMGCW30ALKW6d
qDi4aFVPLkaYo52XddBRDQNF5FufVO2nR0Fdaz+ngP5oeU7YafAIohiwvy9TU2+tPANVmMy0BqST
Pwtdmx5EJbUbacL65YEKfYOXzQwa15DXWjvtx8JtzhpURBn+YnhLWRlG3ahfeJ5fhE1xM9DHfCbm
qw5y+kw3mR5bB6goerctAIleVvrQfrUUTGr0O8GoTyIEyjLthsLoNTZflvesYJLJDQwOTs6jIOSw
Wub4aunqPNQmRaA9HFexbYcVW0Q3td6Agtv12Mc4QtR97wW+PzzEFHky6Ne+ZIMPCcl8gyJRwl7O
am1qLjBV6zsDeFL2hlGKY3ZDaeEjx3Dxi/orbwlKwRNaGf1Y6J2+Y18J+nnlMxUrqQk7kH/jrPSm
7g3kRMCaukmVllOKIpOD88+Lu5KfspUBpXckygBktfTLYWVEeW+4KNMr3F0JquTRX2lSy8qVQg+W
UoMaPvuLcg+siAsVgG647GI7ZSiN2XmXodZXKI3Py95ur9XKsMr0sXnUorS45Gwgd/XKujJW6tWC
QnjnrCSsfCzNg7vSsXDG1ntSY8zvBNL1F6MDRct+A2phvrGf0fOnD8okEWCDNghf5Urh6lceF3xq
WtcGjC7DoN01cn5GIQ3BS++59VXiLME8K2plK+kLvi/Qr2nlf1kCsJ5Fc4tylu2AtgJlH86x1VNe
ntQx9xf5UPRRmBp4FPKVMZYP0MawvCFym98gZP3KI3MAk7krocyAzHgihS7/PDZmHowI+6gZstym
vOJn3co5Q6gK8ixvWv9T7hJkU9JGe6agHx2YmZJjpMxgXrlpC7GIX6Ut9JNcqWrlylczVtIaARTR
Hj1cd1MAsnyIiTLbGyubLXnDtAEdJf9g1ty9xYHhsp2pGHdw3fQ3xBsVbnBvxUp+m6zRwEyPEMns
tDOn0oGFb6oWlztEoNEhZ86oej1lRkv1m/X0wNqfZfF977ARoanQFCt+3Vc3TdwUhxqqByhFqrzU
prsWiLmIvObVB7F/pA0L+2MatfPULHczAoPrYajyg3L6T06Ld5+5FoSx14/9l1yhzk6TFz3qX0Wx
fKIXclsZC2eDZZRcrymPbSVQzjfpPd4KeZKJEPeDzM3HnMTDrwhJp6c24gcHICgMddAnbX4CPpPq
/Uk2QOFVyImajEKM8Q4ApA3uT0LQUrNW9s4F7nw+0e4O+nHqvetGNbP7TLN4TaawPM5sIw8OcZKJ
BBTJ7Taq9RDsi1xwRkssyLLR6k+SCZS9lz8ExoSHpMnnuDx5Gu5EeJ9mwCYvPyNnvDr1bSo+ObPT
fNZXViyN1KQ4EwnO33tSP5IoLIgUoEAwdeOC9zJWTvYNuUWnPTgNQRJoPocIXLyW5vWxwTwbVJo+
h61fV/vB7Z7Qso2bdqLornP2R1hnP02aOR7IpBHATFR/yZ+c9v6KluiBj6StfU6PFPWnrpGqlJP3
+qgJdMXsRR6qJSl2iWuKEyuIdgddKD5HqGhsY7qEl5xlm8uWp3kCCb9RSTq+kGIxn9rVnk+hHgxf
NeHI79ftlkXjb4OUpz1L02Me7XPhzgFmDXXwCgugawNopkOWsJ0jG6hA0kHr1OLjYsfq2EdRdGoB
HZ2UHp+TpFcAnDDkOSpKFcyxaD73lovffXJofjZDus8UfmAtBmnRpkW9G4FAEwFFKiXcQQnsksd8
6CmtIJY1y9AhouEVXhHbaJlLMgOo9FjGN1QxrveEk6gS3dfeFk3uPEQNFgxYeg2Z3MX/HuK+//8o
wdYDDsee//kUt0cJln57+ekQ99fP/H2K0//Fr0CaguD7TZfy31IwT5AJx9y5KrtQdL0d1f4+xSEF
0ymS+jieKQsKi7PVv4ubpv0vRCwu5zfdFW9uv39yilul+D8owWyA8XDTbQ5wzETWL+7qeJz0xZN1
T6uBZFxiQ32OO7aZ+OckqWJvF05bnaMuJLnTT3BW/3CvPjYKYBJmH42G3kSRxgHivVGgaeAoDcuk
wrE3h52Y8WcZKbGH7LPLw39wKSq5GC3sVbnzzpPQWvSyjdJRoW2gqC9MIlVIr5I7KsjNf/CtuJX+
Ww6f+0u9eDFolMy2zbw+QcdEOdEE5I/kWzWJ/i92+9fp/8Tf69/cwHel6bcbiNeaOrjFoKAW/nNp
ehpUnxcON9AHzAaSzbzh7Oa+Qo0NIIStca0WPCJUrvSt6If++Zau5/sfxs6/L75KsRjFlC7e1cUV
G/zIkkqFWm2DLsumZFcZdvOBz/6d24KrONTdTSQYVEHIrX53lQ5pcjc0Uc8yYqMVsk2ARBtnasSw
o0lEle7PX+qdH/vtcnhzqJ3QcNBdxGI/FfspFptwXKGZxDMheUzL34VlvnoxzTqjKM/oB3+EoPj1
NlK9xzZJnviqoHPf6cmihI2CZ9X9ugOmTodVkoflf5RY/s4n8/a9YBUg5BQ6+01rvc0/NDFYQowq
b/I+tNJh3liadh6vFU3DNLeTThrPP7+LP17t3UMDmBk3wFZ6/CBIxCM68/GAg09mOTxAyv8YRvMv
f76kyUT6bjgC4iV23ln9/wxI5u0fv+FMooo3jrx2RuLaVxzji8dY76MjGCtW1DrOqe9iGZ0hiWOT
/+Yq3TtJxzr0cVuHA5kSu36iCNqOQn4lnFuD1mvjUCap5m5BtoI7OEYu0iwfTEzGb56/hZxQB0Ti
CagJ70ac11GYqhWvUTpCEt/Yqwp8g+p92GmapdMiMKjAe/UYoECA0ctm+bO+iOm6Nzx5SdPJIvUo
JsAJ4soH74Lz24/G/Ly+4Q5/vftomU+UIhgfFU54EWAOO0Haku7XeK7adU3cPUyplW310cXeCx6l
Ok1V1p53FPSxRU+K0pdebXK7yzYNCoaNZUgyiisC2yoQgmdxb7aXprtoR/Iz8A8Na3VKOBJ1fQvk
c0yRZAweoaAWDf7W1sQerRCoNqv1dvQyTipHKzBqZCiqyPGpczlniZ0/9KPXXeb2bG1ma8n3yC3T
YNTUFXCx5dBg0t7MdoEjJSqicwKx9CcNFV0Iw1DbRs78ms/WrfJUvvEpUBxA/qgrfnO1//No/XWa
gWbPxoC3njWY3KCfB+vUxU7vjOtDJ0JRy/tkm3r6Ecvofb9Ekmi30vjHryRXdFbdLBXbdb75+Yo+
yC8SvXIVtlF0NDp7R08HFrx9Dl+aPa7vPv/5G/46b9M2ZbZBy04MBSjFn6/Xxf5Q8WxUmM2FpFOy
OqPrEZG22c7Bny/16zAFsgv5YC2V66v+9+dLxb0zZONQswp6g0PVojGONaFcH9zA317Fdj22KRYY
hfePrEQxXyIJY7nDmUzkovC1Ax0j7/rPX8b4dR7j21AD9zjWAeBx3j2oPCXnwZV0EydYsAElimxP
QAOJGR1JmdD5BVsKBr4Ovu3Uek+tGYe1nacfTUsWN+3n1Z1OAV1qhxY6FbI3D8EPC0bT1PaSDqID
IV8IAin8Yh+Nmdrbo0q9LSw6+8gRyt+1ev39TV+Sq2wMY0cfLsplwdOT1x/BUt7DmljE+Ey4ZDFQ
eCYcjHcP2psZRbPTdyFudQUcF1feFxbUa2F3SHB8/VtdDNOTMI3ka9duFcEU2wzvN+55JDpD3O1N
HW9PC7cGaaAxInE2e7lNuGA40dYj9TY2vs9QK3lJBDXGfOfoGX4vzX+iF9cejMHRzzV6xKus7wV2
1J07c6EYJCy9e79zPpiAf120PZdzgG2vkCoww++GwrreEcPBUGiy4qmKQjFkRaAtVFRhcFm7Pw+8
lSzy6xMXFA45QsKBer+fi21N06LE6sIq7quj3jo7XydfYaG2fRlRLN0mAops4TBRFo02X/UyxdOX
6mbgexXy9Kr4XgAQuMw9tObL+JmKkblFOyjv5oo0QmBJ6LnjZDxVc3FJAfqjrdvvv8CbG5gDE7Pr
+mb9MGQjo/UJHR4Zssl8G+MK3PejHT8krBHQO0mQjPBebkvhKvYDbXmak+WFhNf7rnX9Yy+jaDsh
d9gleu3f1AD77z0MswtSg5PlJf5+lPEcjIjkWIlVsUd2Jj943sY6Kf7y0v3wDd49cJJR+cD13IWQ
FONTtPjVSUEahM5A8nXasoT2+GyyTAfcPA/bTlLi//Mo+M20TZQZ3Tb29QyvNTL9x3sIt9mtWiad
UMbVq596MAkNulv2tPgfjLf1N737rlwJD5Rv267Q32/ssTf3UqCTDec2vs8NK37KimV168ycJpw5
p8GiuxpRLa7xkYf7N6uvq2NjFqtvHLjEuy+pYlqXhPbgURLzp0h515NobuFavBZCfeHI6wZ/vqlv
e89fvquDf8swOXC77+d0f9C6KU2ZuDiGV7e9xb5njqwAdDX6zGH5rkflfZ0WUxDPks2NTdby0MUt
fbrlg+f72ymFXi0rC64p/f2ynPZqcJKBETZ6tQp0SXSBDWIDpGIdb50ke/3zN//NokkHGzUWKiyC
Ed7PKWRgYI3tJx7y3E5hLDFcLL2XfHBG/O39NahkMJK4vSvI6KdRm3VGXIMO6ULOyC1pzFNCXzLz
t+TOaMexs5ijB7sPNJLUqbhhqaAaUOymQTtbFnAkf/7Ovx7KPQAP7JahOQgwWe9fYjgx1AhzPsyg
CLyNcUN07UK+9QwqsTTAkndlFSZCrWGZvf7Ba/UeT7AukqyOLjebfbtHcsHP9wK7cmRaFYlU9IqT
L1K02MvHNlZXXWo45WZ0a9fd1j2/AF3xyuse3AbaEsY9DM6I3UjGHLV5vIBwDzrGVKo3/rKI/Pku
/WaiwbpkC59yqO7xkX/+mGlmdLJpRRPCXS1fbWvGY0McPCJtV+++/QfXYnjo7lrn+mWqkZVclPSA
BNHhb28QYbgQYUV0BlH65R9fyUOXAf8CKqoh3uMkE81LZ6dymxCOfrvv7WXYYSzGcBw56QcP+jeT
GLtdyiJsEQVFrXdj3lyo0Nc9XyoFBx9EqpJ3qOtwt+sdBLuptOljAJ39x9/Pp5JJqcVwASD66/Ty
wxIbx3ql/MRpwpnG17bEq4/SAiJtq5vdB5eiwM4vezdrshYSXQcRhar2+x23l9t1T8IPN9NeEaIu
TTMCuBJ7RDyO0bzYum1nBi578mLbWMOo7Tk59tNumYRV0kt3eLlSQpn8Y9TNxaOJSgFGa5V7fSAL
fFhU3JvkheaSdpEDW+j2cbJGN3XV2rWr+ErWdmVP0ScdnNHYj5ZuzWdv/nTIH2LZ1ZCSSEGCW3Tv
9iZ00IK4JZhWRjm5O7QOiQmWFUrGdzejWBJvJCeY5AxyhRUFLZmSyUNH0MZ8LCqqa2GSGqW903Rp
nMplmrSw6/Ohu3TKqvcubNXP0Y3bGUW159+1cV+OxI/hibB9fAlVPtjxBbk5a6fIsepsT1usuBs0
36U7UWn1wWhzIgPmuDWheibpY9lhstxMPeDnI22ZWG69vq7z/ZxD3t6Vcq7a82zgOEnwpS9HVJHd
COxsGpx5CgjBjPQzsGuRTt2hlPCvS2fdYqeojl4E7X0ctpGatotn1+2ddEgUQKPZZfP1iNHgrkrt
Vu1mrfHFrV6XXrwDgRD3R7ZZ077xJj/d27TC5AaT8bJsuy7zwwoTSw1IdS3/6ZpJClfTOd4D9ijM
LEUJS7mzkRjQnpfY5rz+hjrvvh8c+RRJs3gG5a/fqsodEeNn00FbyRdW41/1xUr36vDhieo2EhRR
bciZ+YJRxLRzwE44TfZxP5ysYR63Jt3qLHdpsfaAl/qMiF48kN9suGTYCWbMSnYrQpc2P6nPqRva
/oKtZ8SZlFV+fIYsf/oiFFpau59BqYjhZWlcqAgEHa1avo2TFo86KcVQTptrxy8B7MNOuMZhumxp
fhpnHlD+C2vkebCfBdNA6MW0WE7oaMZNmqJLRTtCoKpvk4iW5T2bik5swdc6QdeJ5YZYlmOjcIZg
P3P4W74aFbfTaLcncmLNYNHzZjepltTFJML3JJBfjBa+M57sNUy421JLpp0xegkQ45aWu6b6gEQZ
M1w4wNxGcSE/V16nnxM4glxEQSeDcdK+uhoKfI0YmsCjYI0Fp3aOyPtR9oK1OeKHM4/dLDAgTsPJ
NIDmOtJAyjo/l3rfPFdpdBCOfZf287ODZXQ36j6Fuj56LkFXtLyBpXccekGXUWsiwNPaPeb16NRF
VhpgSfB2emZrPIcGh1gGxSvh9Hibttpw3cStd9v1BEyNVneu5kjQjV6VExrRoA1OXOIz0kPaleWh
Kr3h1e5Uv5lTUBV5kON6wYfQ1021WBzNTb0lsqBOfQXzyAPvazJ4nkoTdEogGk6TLKZMEuBXxk+S
e3/ZjIwyssKQkufGEVbQvNNqVe9dY/HO+Id6N/FC7KK/4DbeX6gbWCAr+GY2IxsMztKZ7Sf8kXuo
LvRJNZPPHIoVozMJ5KYHKy/w+JVei71nrg2BM0NzFXom4bXxBjOao50oz+rkiNRNemhb7hSKmqoA
gV0O92/uYLPI0OSWVZ4exwxptOOnzaUx4vCqU0JZgJ9TjEvSTv/i6hH7Seq7EvqiXpxJ1vOvJPTE
7g4YKT6R0Umt82nq3Dt7yKNXn+I+NKQKTNNG4uoPltmbHugzla+tbJEDzSTqfK4mAVinl84VdBf5
CcbLGHRJN4eKHcu9h3zl09Dxe2atmHa1MpvTgvlvm06VfYSt1T1RhaMNknXJssd/xkhILL95TmKv
+dpIO9/nkM2fRWOmhwyoQHFEDZjv0xk3GHwAZMYCBWMAfhAvbY+YoCC6nrSaXLcRqrmusyXMDjM0
2RGBoIS8ozbht/ucc1N5KCUkYjJF4uGxicZ4IeQyxbvpx2OUbmvdbvxtSWsQMVdSrGNQG0+I3ZI7
EA1gH0Xbm3D0lNQeifTjK4J89pOz2Fz4qG4+PA7m1I8XcRTFV6mHAg3a0XJRKzwvdmLzW4G9hDZp
qXeDMp2F3ArRnFyZJFfZ2GFnpjG5o3DmXMUtr+quqssFKP+U78d6sstQAAu8Kgo5iK10kJDxEjW8
VDxdivDNKQcGcSWSRH5ph7i9sRdcyh3E7Kc0y1GCzdUcegk3FQDQfKYxNG+k08ovznrC3FbuAuo+
b7AHcWfTgzOhx3E1AmuM1m5OxK8QyDJ08ouaZfs8YETaLUI0X2sjbhvyVBNua1OV0SnmvBz2vuq+
gUB3ruyl0UY0bn58NQGeIGnKRc7+DXanDcZFmqMFTxOpSTSfGyzLMhj9DCUbkRvkSFdE2TBD9VGH
w1U37qUxg3By6uhBugnQHKevP7sxwXQIJhdSMbSFMCUwUd03p7fMXay8BkSXHgWx1g9nqyrggOdl
evC0jHkxjtKDJflpqWvxVe+DCYJy4bADr0j5vkJaVBzbPMLzryBcZQEWg+hEPB5/IBp8MgjjsVBB
tsga/yzvOYWWqntC4zW/emLovonYdrZRNBdHo1XrKO9Rd9NzMZ27tEyGR7tWGCXHmg9ZENZ566lW
vlhZ4t6RXIAUT1ZjcjW7pFejkKja5wJM/rXndv2jDlzplowd+2qNCzh3cMffNvbAhXJt3vtC4Jpj
k5Fc2R13zcvAGuixNr/qC55TbbKdakPRPro1y8w+NgRbnrvWyG+slxyntz49+DodmWUcYN8vsEOS
nVYm86vAmllBDkBbv6Hq1uG/djUAU65Wg+qCslWi69Xc6NZOOHJtZN8187EcBjfhuzOSFq1pmXpd
m5HGnJVcwc8h16Q0lvpaswjtpWNa8Kz1zkuGo2vVXrVFI/tae8Sv0rsoM9L9xuYVFbPxaMdyDIax
M767Q9b3eEun5obZYnmtzUy2WzAOWInbzOm/m16/ODwz3IqalNwWl5W8C/UxN9rNirO7X8xCu/WV
zmwmXKBW0mtuVEQEI84+eamGWX6a0KvdGMqLryKXbCDlo9dLO886Mo9Bz59JmDtW+DaeGnyi+g1O
wo45nsAGBJtzzc3DN3XBmTjay57gBPTJRI3j3LRwu0aW9xmIvCIpXcbhUBTD4S1lqGHZPLdIE8OY
QBTXtWtDLZCV3T20cog27ZK8qrjmP3VSko8wSOuL48fO3paAqVHd4h61JkR9g+WGBvdrQ0fTDmBp
8h4qq5xvjbKFNrFmw61mnkeziEnu0uo7OC0XKMWIDNL1lLNM2wZj72eXDfUfvU8GzNOy5bK5e6WP
JblaAqyUa0EYn/RUu5hcTV5VsxPdkcVQrzSKPmbSLRc0YzQbG8PRj06qTsM8F0HKu3mhx2N7jnK5
OsVJNW/Y6rMF9Gn/UeR78TFkHHNREcaEsvXbgJ2kSXWDKc3jb1bX7CpEnttJ2WfTlNlP7LeJwNAn
vODj2meq8QBR+zw2US3oliVsSIesnp+8aYxv9SoZ92KSB5dE38AnaSzepE198MblhSpw+SkviR1l
zeEmQeyLmeg54WwFLIZkm+U5KSSaToRshG0yL2257/reOSsjpNg2iqEb/kFQlI+0+77RXKY6P77t
Oy7SO5G47nU8lZROkfziP3lBiu4+utCWD2kqHmGjliFF84R9IFu5TZnOMA3TMblIPQo3+NmPkbUY
XxI9GvcDCcsh8kd4VCkgt3HgZexkggEmp1QYz7N7xubCfspsJ6ycqd7zOjEB1//F3pk1t41s2fqv
dPQ7KgAkgAQibt8HgpMoiRpty35ByJaFMTHPv/5+SVd1u1y3q+K8n5cT4VMiCRJAYufea60vY3ca
k/18CPCovI/5YH+aa8c6BypYUS0o57lGcxnO1LB76MH6q3XFR5AF8mEBH753x25u9pK6cAOQlPhy
pNXfV0ZNNjg28g+bjMsAYWIMJgSoKcsa2bUbzPF4tWsAzrS4N2hG7XAguTi0iUt8xcCVn+KpPPYo
kkn0cgy4KmjeV9P+1KeG2nMr7slyybTnDzRWJIcz7vroQ5FXlBnOiGIMtOem9vv00TfbdZsr4V93
S8rqZSa7BATAJhete6dqt6rCZAqIri6L9WpZKp1XafDYUQjyuOEIdKzjObsrMgHzrMlW6HhtS5wM
MDKorBpQMd4C+chelO14B1LBdSrkjBqvWWu6J0NqzPdBJJqbhZEGuzo5pqicWxTyAcr0R5gGpxa9
7TEae9hJXX5LphIopXKSrPoVqXYMeDSQoyeOKVs2HlhJazaCl4CZKfscaJrlEJJBv4YNNrUwk2WC
qHTsrZd5cdqrypZfrdX7HrVV84WKtfhSdKpi0UIkKAvX2GP0h0wgB/WweFQsBZGWDL2Dfg1jggxq
yqEZ+zl8mpMhqsnZjtLs5FHmGvlYOl51Z0ya+EDSf3VHp4jsFtvP8CUOhUYLVpabfVGKKGe78dUD
cktCsC9wtSyZoGx0NhGbZGq8NbDO6tA2eMMGFcDJbbPqaQHzML20VDyct5RNjkq8gqcE9o+rogar
B5u+/szTkt7ZWmCfYPTDfwLzaj9TH7MzhVronOJ8hpiZV/1bN2jkGAg49Z4T7ELQydpHX8wus8iU
xNW1qRy4kx2YhC+oq9mEO1FKwkq9AjkjP49wB5ugLLlbc7d8KpqZhaFLZp02E/djtXeCiY4G0Vlc
Hok9UOBUZVE9JQQUutSYVfSFyCReE9QziAqIVzkJOKXJZVSKpYeI3XGUuwxDEcwMVFqSTQx4702W
OmV3na5uz77RLEeLpEw83/Ge4pV3Xg00w1fORPsRwlewGAdj0SVAz4SUlOhZBTdZYhKM45G9PYBm
xCe7AQeB+7KYh+jL2I5kiMRDSmp5FLsk3A0Dnzo0AoDkRBrulx8/pjsa8bARjCfTcO1MlGkSLAwg
Ux2xDVo1DkXjkYVAL4ifHr9l+eSiHysPRZrR7kFZADuuzGe8pBZdoDtyEWZr37ure720ffXkTigq
OIXMW8kLbXRin3Tph7S1mWfXHSqG8aBIA0lug7Ef30eP3uhmsN06ufUMK3mGk2DjtCnLT7gs5UMu
g4bAEDCPzwCkuuU404aP7pyBL320R5NjpCrnqFPgKuzylrk0mFDBUg05J9y79P6TZUtfhl9xNHr+
fi3hmqTsXtINB6utRmP3Pc26rDgEQ9swwAhUmh3MPMXzWpAITr3L6VyPJf0/QluIygEO3lPRucDo
syvycWmitMxWMNQ0qdtyqztsuHkI8/wK1QDDaVP6A7Iqe53X4i4ZhRk2uoQs8H70BEzZyQcrw8nc
FJV5YibdHieFXUjF/nyDlin9uK7J9GGynfFHW/3fRsJ/MBK6jLx/atJuX/vX//ghXj2/qu//9Z/h
a5G+V+0v6Igfr/rDYY+NHhIxM1FElhfD4H9HqlnoSXHR01RydF8XBdp/WwkhR5h0BEBHONokfEms
/l2EKuzfXMEbSp/Wvfbf/0ux1L9KHkwdeQhGmXRDWqgOSL0/d5XRMFV1Q8V+LicR7MZJX8eVyHQY
ppzGBwJyl1M2o9HfmaBZsOs44wdkRVgDuqBsPv30693/6C//Rzmo+yrFm/5f/2n90ljXR+OYOChp
qpvoU71fxsjEhepd9jBiqyrh+dILZFGTlZeE6C0rOoSTM3yWOILTTat8QC1N1vJEitZOOiHxZeVb
0PcUZ0GSDFu7KKwPdKSoHBfPjb5bC2nt+78/4osO66dG+eWIEQPrWarLyPbXoZ6TyoRzu/RnMWPs
3XrcuR9GhzH/HosQyvlxmS32k1ggNivadtpbuQk7bWxZb1uEM29o+DuLvVTNet+nZGX1KjHHjWzd
nAqrypJ7qMgnRUJTt5WmCXwpaa6hKlIMscZ4t8jCRnX4+2/119MgHWFKToTHtfEX8RkJjfFk1EV3
Lnugw1XMbBVjoU7yr0s2d9g7g6c6soqXv//YX+ZSTKMY3PgkfNtci/yPPqyfJhyuOccMEuOSgCKo
mVaeDOcSjQeT8OTj33/SLwPwyydh0kWQzLyQCccv1xn7qmVtcNiffcS5r82kmVUMoxfAb3VCEN9A
PSPMxadvJtxJ/dNF84vWgI/nQmF2hPzbI6T0149HCAIYqiQ2XLsHXlU2uK85avfi4K6q2wGwg+1n
cuoPU9FcnJyV/N4XQXc1kedyM3uiNUNSwatc14Dqg2hrmzxnf1m+1waNXtNYlQxJfXAAWAtvHf5h
PPTrnFMfv9TLBlp4bNDS0WPYn06U6Q1u6bqRcUvel3pN276D6G3kPQYovLNlfJqSNP8a+0F9M69N
svcqZ05DxlbyvSf7uQJAHMuQ+cf4PW2FfGNUkMjT359ix/3LScaDzUWEMo21lbtTz7h+OkqvxczY
Jr24zZymjgJ/y/iMpLSL2Z9m5BC2c2M+jApZ0yZJEux6VkkCRVsTV0ZmQF406rEuXIIEZDHFpINR
TBOVgJaW5IUPVD/+NmrKiC60DiRIe0E4QZR15XnSiQWw0wSRDRYxBvSq9FN9TNTRJf7h0c7iezw/
MCaKQTZnRmHP/SUYwdMZCVbKgG/bOsPKLHHysxtAy2ABzcE5JTpjYb3ELUzQUxVpuaQwYLqmUzrp
bAZrIqVhzeZv0FT7p8E0iHCYVC8JOW4GvL+2/dwkIM0PkTQIfsAxF30NLnEQadkYXwadEVHXnX2V
V2V9ZaE8e0vHmmkQOQ/5U3qJmBh12kSrcydwK9UH+GzBXTOpeQd6t9lblo6qKNDXwYed6PPSrSHN
QiEE2A51AN4GA84WkGt/5FFjE9+pszD8XhYvszKTa7sN6idX9GRmBGzkiV5QKIW8CiC9OWfrfsx9
8vQA/LzaOn2juwRxgGIjlKO8BHTMOquDMc20W2Id4NHqLA/C8JkiMJ7a8AAi6oOQj5Gko0sECMhT
vefXwSCOzggRl7iQluCQmFGR+TBR3dL+0cEiGVdSvwcriS5sFnK+QaPLLvFhmJpeKYYTBE21b2g6
IH9+7iZjloodb8tSXn2zF5X1gl1iPwy1ee7zXuXzid7YehgD6CJX6sKmz2x2EaY0aDYtggp+4Bww
PGxMCvY1UUxEyyjieUie/wQSJ59iM2yLnmI3aXCtVMd8kVMCBLYI+hvaC4IraopQFU0hnTFj7xlJ
Ft3hXRRejJq4ZnJhiZxQrLJI22BDjCjJwsgzUo/tOvpSd8O8EZVqhbSYNPUAbiz2WtLmdl1EVbDH
N0fMmo9UeQ1LOyd/VSUt+X9jt8TdfccWXu2qOPXfaf2AFt2alY3y1vEH/+wSfRGdSiF7CaO4nLtm
XY4dkpY22RGBSURl1I3Q/IK2K9P9UnhqOZpdR7yia2u8oMTYVRzQgqVGyGm1Pxm1YsgjhJdrkpoy
DbbyptHxk7NPyCA1kTTWBn2xy8nafFwHks735KPY1nUyJR19TUnean+Ad1yXTzyMxSmLsQTuh5oj
YLxR6CGChRwr9LOlnm6VD5qHuVFZt9vIsoZTK1y32MaRgJsly5HNXirhRW1KeuDrdwgMAR5qDkBt
xaJodFlEhxzjVObwZPK8Edu0ShmiDRE7PWNq6+A+Q/jpkCNHN2Kj6ozcaBgQzh41d+xyuIGsdxZa
uuqKETZBrXngJGSL8HdAFZjWcPnEQk8ZUbZu+jk1vrQlHUpjk3If2WeLWSsTN5/mr3heiskezshf
6SWWQdPfktrMIynuZM4LAoatYh+liVV+XhmFJyfGMyC1u8ld02urj/tnh73KK0NCtlC+xcW7Hxgf
iR2JYYQSKRBCaluIJu9CcFq7C3i+mCYqiwyu1lPnetPXuk3EcZQTszw/R23DfijifdyiyuZ92Y7W
eZ1r4Tx0vWs9W73BX0xYO8musxZ44vQuMgZps22THiHjzr5j+B18LM1GX5xZxqZNFoyv7mmXwEI1
G52ylEwlB1Z1LLrXPMGCjxjmuboVq2S79a2A7Ta2wci+z9ohzx9tn3HQ1exk03DbM6yi+GTue48y
02MChoF5uqqqlezh2Vb9yvYQ2vRG6UOfWJ84rpoeKl15vgVjK36qhAzHNQzykVunLjCn4iOSuvNE
b/E15r+xptp9mdw1lrO0dPNrRJJXCUyA4ZaRcN1tsLM28x7kmSl2y9jQGuHfROrzjVhA5sDSdXIP
/ZtZWXDyIS/5G5/AV66LJfZef7AVZxCFj6Kfze46pszNCNcq8+zJ52lx6ErTOjdB3HxG1UasReIk
qX2q/BgebgQOAOY0aiLkqnIRh5o5aI4Rs1m+5UXu3kMxNatjY0J3/MRAKO6Oil7F+7KSar7rsEwm
wLtxUGC7XYj0gxsTfDIQ5aGyqGMoIw7L3NJOCSOLvrsOVJ65W9dGes2yh+Z+MyY2BPoMouWusEtu
k9WIRHDlgFFvvisW5OUE1497Y9IrNh0Xg190xrC74yEzNdcWgz4vxPrTjzxpxWhSejfZlzYYg2dj
oUw/rUFP2F/fITLYKMuS41VKgO68m5WVrITqxR5cL04LxnO0/Pu1oiV3Oy+yeMpGxsW+7I6OQr1x
XCePk5ObVrcSX5JX1W3pzc6N0WMQ2yWM1MbreJnqJEQQo5JnKpHujaYxywhLZ0dIZNJN5I1No9/w
FFiaJ5JerPQFFKnwx81KBbZ8qHsB8DNpEIKQVGDk8cmI6ukr+VIGfDHZeWRUIA57wDlMbGw7NF26
I+KQizS1+0zcE8S8umflodLZNPVoercOMZuk/VHddDuaK5y1yS9parcrk4CN33XFzprF3JKxDS7h
sPoEzOM8mWO5XSImuSHeWq/5NLmL9ZxdOm886YKPXOuquy8DYpX2g10H2d6n5Tehi/kcL61r2MSd
6fAIu0SzMUG0c24JlPfHxybq9BCGIEy1q2kNN3s2DuSApRC+IMO0dSLu7dksvCtNPuR7IeiJb/PW
YIikkM2AEinV0N8WxM2wjQxyNIKJnydbDJnm1dI43PeL50mwhIRV316q0n93Uv6hk0K2KuX5/27m
Dauy/P6tT78N/c+G3h8v+72VIq3fdNygpraCJMa8irzy91QmKX7DrsH2l4YI+trAY0fyPxBOLTNG
mUki04/opT/8vI75G4FMeL94LF9CDv+lVsoP2d9PvQCHrauGN+OstaRrsr3884aDqoTgKIQZx6qM
ra2dENmcrCWp3X3/snj5Vx++HWOYtd+xiw5CiCIErs5LzgJFM9Ts/Wd/9MnGLfr8dh6Km9F3sAEb
Ht2QVmwK06BCyYhaWwaHcDPSRPaOUOSuxrVgmt0E+xpNKaXQEITs7R8usg7SActN5vj5zmrAascW
n0kFzvQAVktokhaxzfLuBWD980BeN/d8ZYeem31lrmduC8Wf5xbpBoQXthCe2xfLZ1KwMmfcZNST
OxXJj5AhHzNhfR3RifHa+qWoaJsx7wSPIqnTPPvBSkhKtBlnEi819zuzbV48dAabXpOfJoOvV/K8
JmGnNLejIa/a1r+CltxTAvLTwC9mwq/EZs3ydzs35o3HJHhT+W23NRvetGAeSoci/sBX4Gcw/SuV
dt2WSo6gNpNjGGuH5JYIpeSQ2NUxcwB3VQVxCB65xeGYOw+TP/Q7/crMoVeTBgN8IVvH4iz8BHUh
+p3bW+tDXBUPATzZXdHxkVSE7rXrNBz+hAphaDigi87AXOMPeaeb7FKHvVTl+1IyaWxEa4dutBAI
ki9U5kERf4sKw+J3CJ4Dk2QgUZIm25k4YhLFdoc6xd9U5kgIFWaU58iPchBlZBvVRrHu65V+8+Tz
6wkWdlZJeeVbxvPlIkmbBRmY03TbWiLvoSB7UCPi9tYMnidyrag4tYzUdB/GlIOKMzLuyf2BSJIN
3baK1XySQW/vRh4CW7Pnbwn9PGOJJMOu6uydHJMMkTcRySsPQ2ZA1OXKdc9cz+9zkJMlQk4owq/0
K1Jtzv3Kv7IIvOJoGeV26v0ulGPFazRAtbOIOLIlChqz6YKw7dqXy/mmtY20kZCbsJ/4vnHCJSMD
wEhVQ0zI4PkFuPr4nZucq5pkBuoark5fcqlU+l6Im375UCT80/Ozr8LiQLjzGJrVeXoe+LmIlXxe
2AnsJjLGN1Ii+5iAAN0iSazDQHYvkrzi0JOcYX/gYvK5Gy8/BrrmEbE2f1rn6qsCMLeLKHpOhd25
OzCdNYb+LjotREM9qo5poE32KGJwrCOir8lDVjZs3Lwyt4qh/7YxR44hTrprvzNQ69OXuxENU3ny
++1dLrkpCX66SScGoQSMcZWR0UxdX+a3vs2NKkwWAn8kl4OEkQLRXf4OLi19GBP3fLm9RLauR9Ma
7N3sEAk6EMK5qQZGEabidDvkYDOON0uG+livRkvfhjntr8u5NRRf34iQjowwGWKLS6CskU8JygHA
A3pnKvN1X9VtcCAEKN+xMwj2ZHUWuD+5nC8XgL7CucUfUmctD2JhGWOy0++cNViPl9PcD5PgPuAy
Iimu340oXV7r1DWObsJXXSl1w3KwjCM5/6xebvqVGBZOgZW/k2YlCLri7jEN7mZQn0Fol1Z0Mtuh
vGHXOZ/d2T34U/bViMHYGHIqb6LcznfEnaTsi01Any73KdYu62ZhW7WXHhdZqUR5Y3QBn46ykrVX
ESvI4sC2iarCOQRJgYKFUfdNZE1j6HTCC2Vvii07fobCdtdeTV7n662gv51TZULrwztmMCAPZWyx
uE2cOmDBwSEa7Aekcf5htdBuUcTZu9oZwQ0jYSBkmUOYBou7SNYVCltWMCUZCl/WJjtAoHW5adm0
jySDGc+8d3LvtlwSres82ItGIEaGTzJ7pR87ExdTMyNfIP0lzKvC3NI7KOkrOvN5kOBxHZefZuEO
uPzWUK9RXCrecrA4r05Ja8SZ+25r+C5LoI5LkoUR3SNIYN9dNcXBj5r3RvJ/qyHbcdMzO09ZTxzw
GXurbb/5puHuSoMWUdXIj6qi/M2N5N6YhrMkTxblhB+flnRmtmoUXWGBfVvMnY1VGf/ybEDcAsf+
JXcLNW48KgJvF/gWQdgIY7OvdlbNW2KaArCBpv3sxnmx7fypzm7pSAyndDI5hQKVRcQE1HKGXWYS
55lUaX+fMFMGK0mUDMF6bTcTlbvkGEmI+my7HeFXtRV6TWOc6mh4NVCJvgHA/OakJrKwWMz5u98I
Y6WdBdoaQXIwT8ceS9eeXcsc1ESONyJECME9nzmjsY15FG0Z/kS3wVStxr4QDP/P9Nl9SYyp06lj
v6y98bLETPQSeJYFY75AYOFvC+amzZI36dkdPXvZxWDPjEfk6aTxSe/5p1Ls/zOW+aWRqusaZum+
oOhlHB386qopAsNeEZMPR5kuZAohRUpzHi6i9J+HthJcVtx1Dgqp7d9/rnY0/FJPOcxpSYRgECb/
gvuh120vKDCHo6UlmzPm8o1I87dyghIz1/n733/aL9OHH9+StjbJnlZA8vQv1ds6xYZDBPNwLBYu
EF0JBDmxhmQ1mD++1783Af+wCbBs03R+Oil/macevldtnOL7+TFkvXpjRPjjNf8T6QMannQeNA1A
3BzBpfoHoMr9jfBJlN5SesJjQsF/+iPSh1P9x/TUBGMlHZYsEh8wWNv/UoIP7Lc/X6HYYyjpA4a7
OIXJafhlehrYFR2qyi+Owo8/TzAdNn2HrIP76IXc76eWwKxSy+h9Zb2QEGztB7nsWVdOvZbcI5K0
rwRBo1edFuSXdO+vAi3SbxeTxGst3O/HoH1fIkJlqgRZf6UF/oaW+uPTNh+Ni/xfGwFEgU2h9tN0
HxklAZ+xfCS31b+f1hS6Sq+uyymdeLdBK3AbsDaGTbrchPkAj0DYjOpu6WzSr7VBIcOpAAhgfXC7
yN1WcpKhtUzDs50GcNu0yQG2EgYRfA+TNkB0ffzJc9hLk5WNwUDbJHptmMi0dcLUJgo2HWjXtbHC
F3Ln4LQYcFwM2nqxaBOGwo0BTZFaHSsRow+sGqk2beTaviG0kaMuGhRX2tzRapvHpA0fk4PonHDQ
tz7DDOJoW0iqDSKU3K/2iGUE18MJ4Q2tpJQeQqaNJWtfwlLCazJp04lqun2PCwXR+l2kbSmD0czH
WmBxmGVlPQbavtKPGFmIOdirYHpYrV495oQI3KSF3w6bDJs4FIShuG1rEU87Gwpv2EC3eBkQ4D7g
fqeq7ow+FODu6czGY/vEMyJ6YhFyr518QSJkKLc9EljasLrX6bmtiuklClCfkPsTfJyVyAl2qwZ0
8BUmgmQM6JtNVOtMKf0HOU3IRgpBI7Kw6TH1wq8/yzRD8JPJsfhY5iU7lALYjGkXdB7Li4DKKvAb
xWbd3qC997e0USx+vMAegIoOyLE7uy5PbRfBs1gryJ0MsxD9NX7JQz1l8kB7uWJ8afIIvF7wj+3t
SWZfpI1caztHMfxOG3vMZZbhi0jRKkuBbOUVNAtobNeOFtSgHsy+1HXELD+wJAqgNF+tvcrIp6WG
mu8XF8T8QIe13AyxM9MrhJOzTqo9MoDBrOySprNtG5/5rSmKjwBKza/tIMWVwdwkC+Ou51dtK/4m
Ged7fkAjxOdDo4t9FhCfyiUzpectCSJYhq1Zxsu9HXNpugP7s6PbjXz5ZomXR0KSOUZVmYhSvQHB
XuV6eSiAi+4IIuYNLfKYGvgCcEsXxonbuVf154T775B6WCLZ41NbQkbr4EclQFhrC9AYjSb0RfTK
DtYg6u/ujDw3Gqr67nJkGWFH/n4cLN6+sG35EK8Jimu3BRomosR/cGbtNNCM0kLr3kq3HJ67zJlC
qL6YTFP9xS+6Xyyx/Qc5K/6w0Dnw7sgisiX1aNmZQUf6yuRkXy5XWga/hfYp6SHDxlqQf154rYRk
gouqUVRs0LphGUGv/hH1m/1pKrUtrFeOfCC60bmq8mh+tJDIUf8i8rTjQTrHeuSkDoNTntgrcdZs
at59wUzyrZdJStRq5d35lrdcN5FlP0Zm5j9OjaF2CVck+ZGBC5zPxnYwuVBXyVuHxG2MPp8oF6ZP
RZwYT9VKiMzqISIkfxLsUdEHu8vZUhO01jReGBB0eVT2oUWoTVhpLsmiCSVW0zkRO0MNLvFi3n6Y
8AnLYuaqX/kfLHWffRwUoX0hn2TruSuT89gs94PRPY8N0sfRrb6U9NNjQOHgum7tfkAmHd8nowkS
sE+OKmvfXbgrgUDg2SMwLG35OHdQ4cbk0ENpiVtwLXQw/RsPvxReHHeXU8ra9VKFvsa89DzHho0t
iKmyUst7REz2odNgGKbFEJctYDGeBBtjScZ0qVrOKYiJac6I2a9OQqNmmJTMd9Zs02KtYsxvkwbT
eFXOdjYYnR2aGzTqOIKPo0bZ9BeqjUHLu4znkHnC90aDbxqNwMlWYDilDRaH1KJvLZyc0ncfMFrA
4B4HgcwPmI4R2y8ddB04YwoZHbPFYix6wgWA8BgKHA86ZFS59PDHsPa86mkQgHtoJ6xvCpaPraE+
2sa9r+H8lNlQnwKZHwh+SELXXTnBGgs0N0O0yTQqKIcZ5C20ddEAXuUaJ8T8QhwnjRgyQXjvZo0d
MuEP4Wgkq7OqPjcM0zdzWZk3qHHkqeXCxwzmmVt3hAVkqSZky7sZrOVdLPVjrbFHqQYgMYswv0g8
EFsLOlJPPswr+aoAk2j0b1IBRIlYSPxcGqzEGNVpNuO6sh5o8FJMhDRaQI1jWqn6g+ipgdKUaFyT
WfrLGW8qDCdx4TmVvU0ydLmCeVpHu7ypID8VGgHFZUUys8ZCCQ2IYmAHK0oNRnbMy7zeOh2Z550F
VKpz2d3SY7haFIgwUdevg0ZQNX4XbDNrfDE1nsrUoKpAI6vYUn0zHfNzk4iDqaFWk8ZbCQ26crGL
wDPAqNs6JF0SJhV63IYIVUFkMQftwDSLbY/R/IYWWryjSPDfHOmOjxLJ6odc87Yq+rzaJAqFa7oA
uUY78meCAbIPmSQJ2umgdnWa34X9oICFrqTuB0a4XQ0U3h7Er7zjtbFiwqWJYFKzwZhhk9qQNFRW
Qhvt69Y/12M9fSnNpfgyMf06expFhoBn2bQaT1ZwF7GSX6hliQaYRReWmaexZiPDPOvUXWhnSbfS
dNUIND/WNDSsIB97DUjzrBbUosB/wkkkJDnSYLUxz4YboiscrpiS7WPVuDV6qXXiMTgP1bmiXXxy
mPXtIiZ+dDQvOLe0f0SuD+NtvfDe+qA0zn3su1dUCvnBMqtml87IEVB6Vc4uAUNX0jK6szSebmrT
6YhkpvnkNT0uV9bCLSpbpMJyYlvu1OTFy/Uq19g7TDnGydQovFpD8SqNx6s1KC+7IPOwxHFYYPRI
5voqNViv04i9/ALb09i94gLgs0nLGDSUj5rhdsbkTGLNIbZjZMWw+7ILxS8rR/zAU9OGq4b8pRr3
pzT4r2pzByraegsclP2jxgPaGhToFt14v2p4YK4xgpUGCi4T5ukm0zQtkRufaeWcaVR33ydJ1HDj
Lf0+qKETDppTaAiQBi2yiS1kYW7xC88QrzFP0OqulGAW62BYNp05uR9FPR/maY63nVifFk/I85xC
S6S9CjextA5kx5P+bbW7aqzi7828HISmLY5NVexGTWCczXk+pSNUxkHzGekX3qRx8+hErrtF3Zdd
Las3X0cZcTU4xYyEVHdcMlBRWV2taznQmdKxifBc6kOupix+EF7WEAw9aBg9X1ij6YMLpz6OG5j1
+Q+AvbzQ7Gfq3/XGvVDuswvxfumycTv7tY1rYsjnrNjw3B6qrfJSwiTgIiTLt4Ro8NHZQN2s7CNP
w09Ikx8gq4x7VQZaQT9MTxGCLDQEa3eOM7faZ6Pr3KLTfmlWke7W2ntMg8ogSr/vgeWV9rYgM/uu
kbX7tZurJczscv1qdVZ/Oylp7FNr/N7GC95G1x5v/XEUW+njeyDzedJK6O4e3bx9g369eYwpVXZ2
hINlMeQXkkOjTUPD6HXq4wVBZOvQVSfhVxmpt4kz0yQNuCtDoEszI0U/4VFJlD9OoPQAufY5MEiO
h3JxvQoKbVTWb9Kexo3TKDAKVh4WlfMtoTuLxSkNTku8euUus3TRz7ix/2rivXiTuZvdTFPZUcd3
zlFA376i7/5kklFo6nHoamA97vOrdY1oRqyrs9w4mJkfmIqunwokQrddor6xAY1RvdgAKzZTryXv
ZVRt0zL51ijFU99o1BvMNr1mRX2PTCId961ltp8pX7ydjZHrEd3lGlIDPYo0c+9o3sbdxrILcTKd
gJT8ZeVOG8rpo0dS9nVT06dci9Env2/pi7u8bGBpAgdOvuKvN5EoZOm8Z1rNo8AM9MSFrWFFHVAE
/psfmywcY+xaj1i3/E9MZOrPq1Dl1zXB04rbSTgGS77UahJzKp9L7Y52tU860o5pGOUzqpgVQC4d
9Fr7qqFZ5OdUe60t7br2LgZst0wYPgDwqXCNVFxCMUVJdjFrA3Dun/FAaA93/7ulm+q5x+E9//B7
C+39RnQ/vifaDy61M7zVHvEZs3iuXeOd9o9jUrrJ20Gxz8Jb7ilzvI+135x8eIxB2oO+YqQlpB1f
eqsd6pn2qnNgH9j4RVsJ9XUPgMS/Ki7m9ksr499dn3/q+qB2Rsn7v89+SQT8c8vnxwt+b/kE5m8W
DrNLt0cTdf7g8HggehCGYJ1EwEuUM83DPya+QnN4kKjSHkL35et4lt/bP0x86Q0FVFke6S1Sv+r/
/p8/Rf52v/z7Z7m6I37p/2APJ9pGeDb8PB0VfUnN+0liSnB6P5YyxSnZKFC+WYepmbnC4yzc/E2V
43rFHe5I9hSIwzdwA/KzEKr9nDH6rWlUdMa9FUvu0KRexntH9NHHHMquc92gWviW9GkWwwBhEBRG
5SCMEBsSzz4rCnYR0YAfF7efHgY6D+BomLlgWc784m0cF/dmbAb/Y8KTusUu1fqKJ51lL1sw5irs
xXSVEJJxNbpjscsS0Qwbrwxc9ldKeG9sx6BdmfIqxtZ1zoJ5xIrXOI90Q4d1O4x19N6LVd3Fxnib
FwPV+lKm2ecV59urE8Xjp5miKbSXLnlnK17zVItdegrtLO+xrQVqOy+iu89AJdyusiUNOmCP9S6V
YTxUZcaaLUcVn0fDJkDWqUk1iDsfsepUCefGTrKc2NNstUgdnYbkdSUs7VhAg9tRuyefGXOyaRG+
8g+dTmlCt+YVT4uF735whyu3Io32mE5FfKBe8k9ItMeDCZxNbFelvCeVQEE5EIZUSAgeic2MDKsZ
XvG8tOJt6VTB24Jpug4XYh3MEEDScO0FbR+C42tO6PYYd3QW5nK7qiiNmjm4bsmr2LjsLkrW3to/
Y9UlYwWH8vA4StUc4yVBtGmY3dfEiPw+DIiQr0KHbKynpgCagk3ECCu8YQ9VULCNAqRb3FkyAnri
x2t2B22w4lHuyvGlGNg1eAMz42vWeqS/ybrM2uclg5Ng19Dj8ZwyJtdle1cmA8r6mSnxRnh1A7l3
xvRoph0E7kyJZOMlc3zv9/U72Q3LcDT7tYGLTd/gHRNggdB7WsGYMc3rv5Wt8JjLRX7xEQtsdjWK
stmtwZLpcAVvfK0hPN57UztuEZW5MINEi/hWNGJvVcAKNzPaxbsVEXn2sTFpIowP2NxSCi9rNchp
ldaYPk6M5e6VDYWpeOPs2pPDgLxFxriB25gY3Y1JUnBFS8qTKjrHBD9tlVXZG8vpx8+TO3lXPonL
H2Kfz6AC3xJ494SNBVlYKSwXASGkp2NUWnqDGIG34w5FdgDiYOmJqcCsp7i9CTNbqhazaz5tZImj
3AkYXXVmrZjTWtE+S3I9XWRqzh5cUwIFksfcurb7wLol1YBWUOU88gg/wplxb9baicLFbBkwmeVy
BEXB7z5gqlVE4SzRtvRbrkCnbMyz4VYLVNduEKFoIdKlFGQnG87xLgXNTWxGMN0MmLK3U6PyQ+MO
Q78hUqK59hB+n+xsUI+LVTrMLSvPPXhZ2T8aQfewJtyYeZW9Uyx8sAyWgcLP3/y2crZ4nxMcyFn3
bAx2cS6mWYZdydT9/7F3ZsuNI1mTfqFBW2AHbrmToiiS2nUDU0qZCOyBwI6nn4/ZVTNVbWP9T9/3
RbWVWWeWJIoMnDju/nkyuuYjmjWnVlCUjJ0NrGbhpUxlSFfcyeMAzzc3y77LzrZTvoSOzpcxiIGF
UVH428ZXOookKxozXWKgL5dpInp3MXL52OnZK9B/vdurXQ1PjPRyJWhQ3vswUSEwe/0Wc6J19SAO
rDie0Jod7VIg5BSQMULsBbHTdPdumIl1PabjkRal+ZXCeufNLyh7gSqeox1JefC71n/yfZfOqsHL
Rw6phjPFrzg7FnTYGtSkjBVQnyyeHwTcjAX33fQ895yNWayCXTU7zq4zQgZG0wjHddxQ/RJZM0jk
kg4lgBgg55KsPhXUpm194kp3mbY+Aemy+Y6Z+DDKzgsXoy3m+Nu2yOZFuRAqzdbRjAtk6cU5r7Zl
p3xQAyOkqgk8FK+53XMTopRmXOKlL48JQ/VDisD53Qv8OHiyKSBhf7AW9JKuUsfvUDKD4q2GpnWW
bawmvB5l+5YG7sZyO+PkZmP5YNIcupryWDyBL85/NRhk37HwO49+PZYXzBbxejJrscmV0933c4tN
RjgNK67MgNQaWDmHrky6x8Sxq0MgG/vTxi+5s+16oESlLu8DUzVMa6750DQuhKSWy3VTDNNjbBZU
4xTEEYAv4FmnYKw/Nm4e7YTEFt6nTbaqoDJuojx+MEMy0Qkr4zPgZj/g3hj4SBJ2fOOCWjj7Wjkf
RK6ID2dpcaLQIHqW5TxIzNNu8zElFons2eiTo9VnzY7bPu3XtAb8KKD5L2dbzU92bxNnj1Jfc4lI
2njh181zHQ/WkRaW4TgPFfe03BMp77daXl2vMx9p4bYQEVKFpILjZMk1Vb6qWjWsabzxLJvqpirf
Tnue6OOnJOv+hDJwc6N45rgeBhvHrOXMrOy7ljx0e2k77newYWwT75iovZA73eRhdhBvhLPycldB
5kleHde67TXbyut4EmUiSB/mSvYYp+2uWHemV68wSYwsqsU4fwctRdFRNpVLLs0cwZJ2ip4LNF1m
sZy67SCKp2EcwdoRK0BDSqI9v8p8Rcw2v9gUxa7c0j90saFWNWnW/4ZM//+KThzfJJr0b+bj709Z
/U0T/eff+GNANk2TDmeWXY5JaM/zbjHSP4ZkzMj/sGyeX2RwvOA2Pf85IlP7LARCB8o6HBCG4f87
Ipv/CENymHA3CLLiqbT/kxGZofrvEinEc4Fy79GaQk6GrNu/yOqZGdUYrSLvRAza2Md0u9V31Dax
IiCYOcE6uTnlMxsxRoSManOi3PAHpRQ/JW6cR8fPbIp2K8op+aS8Zr6R3DHWjcShqSaLFswXnNfh
3IQVjb/zxGMtt7CNy3gY6mdR1pGxIIiR28VdFibNlg13mp58WlaQFOo82EC8KfdFNMEbTLt6WUy3
Oa/IHSJKHJAyoaVhnYbdJVO4wBepGKJjzjr12HTkWCavrw9WqIdvIhEfTtGy+Qwb8Z4Plb8VKlEf
usjEkt2fB+Om+bR1avLzEjWntNKiDXim5n0nVOVs+EUZpzI1Iqg5fr+RIjB1tNQhR4uGPdWZRb9x
m5xrsIUJ7MGQ0nolW3rrilEr4PWYBmmRv06Qyq9tV1NO3YrX3E3C59Edp4exHG/W/PB1HANv3Ytp
Gdl9cXFSo945nbZOuij0vkOsY7hOkmPRV8Pe9WRyHxr5Z9gyUfBa09MGROmOESOk2N7ofzSZH+2n
yLU3DMg5dnu6j+c0MH/apkX0K2h0tQut5GfXWXoNBGN8c81gwFTJxYZ9SkAEqciDD8vqeIr4qeS1
qV6LpHitDb40Pd1E4OTQAwrGMMRitFqDWyfaqG4Ng7i4WLvjAXJNfCFh8ejPI/xisB9qf3tHPtd9
423ApwB/QKHNdih9dbKgJYx+GPysVGSxn9oKkDkTVEquEwsvM+Ork5nZeZqa+SEaJEP+7NRHaVPO
R9JidPkqdoWE7DtbJ82hLdJonDzi88qPLuzGo2S5eM9DFHQ8z4szmTi9KZtm/GppTywXprDpHM8M
9SuErYhtaHDMbeGnw5EVZrIb3bI5tlGA5D16Q/wtoRUtc4JrO5pRynhBv5h/Z6LGVQQOfUGoZBIL
T4dzvtClJcplzQ1rEQeQo+xxAiEO2MECiJbV7FIwwq6sWPYbMhNA1IzCwEjJTH3XF3SULlqe7ezX
6kpvwgE/fc035dcUeDbz1DzH7I2YSxnxflVo2+sgyEMMQZl3xKz/7c0uhGwpUxxb1L0ubG0QXOW2
WixtshEbPxXhK4Jttui1f6ciTAFk2SQCnit+9BiuNhba1ldWR/NhHoteLr1eettBsyRDZhreCLPa
PPQjHzAzNXcdTraYZuVhuqsGw2mXAT6MQ0AeTq3Il8j1BBX0zFhYreeazZXngfIm+QnsENrHNYeO
tA3yoXsBrlaBbywlbO8oMxCR4uTOUFB63CIMCkLl/EjkV2nOsEjggjAfYKDpfuJy0qesH+l1TIZg
fu7HGm/rUJsb6QrgHJiEoeQ40b0MSn32eBKbNGc/JQSFrqHd7XRpzw8DG7Ulj/KD2/Gxxnlhjfsk
Klh+D151hu5qrM3BbHB7q2B6pFBU3TMsWk+WRUQlEfQnGR7iVjfogftNIqN9iUv3cUxraxmyUrdH
Je7ZyyIxVcMldmp9nFKVLjk8xanp+HUjg1NyXyT0bAvuTLE9iP1cm994UbyTcupyb5m9tS+azlsk
ZsNwXioru/2St5paklWUqCfDVxMZRctuHxEhpp+FUFjEDX/aTSkLZ6oyb0ELGurI5llyaSZutvW7
Ua2SiINcWHN7l8hufC5z4WxqVcZLL+i9ewGkA+MDB1EIun4VQch6tyshd5Ma8qVBwhEzCC2T6Imu
985DcAb5Fho/TSriWA5Iezl5TvcrjYyKxFVSXRsKQmFlsQupavEZz0W8rmmNW1kkdqjLaQyudlEt
3605bo+6yK8NrgGK1SmztLWmPzeP2/NcsiUfxmA+CzMJHxqps3rRdtG8dmJPbwsHpYUNbrAiH9yv
Ol86P+Ob8jn44xfNepA9OTPpMc4GudSeaxylgU5YKXd4VdBXl46p5it1OiHyfeW9Q+zms8EVHbZm
APUtycZ77u4GBxaNfkAdnY8s7zE++3gBzagst7OozM+hiB18CPMz6/VoaQ2TtcMoyMVSGJH7mCTm
CApvxiYf5tdZmHumB8Eexja9dSYmfsGl5YYrP+kvg8riV2N0AXd3RcMQWspzmjdTuTCYil9E7NWH
0K79Q0wwIOAEjcId5yZEqlYcG4Ks13nuzgyTwMBywJTgA7Oly3vvKZ2s4kbAXPCRoDg0NDEYz7Hc
h4FxzXBXoCXpCqumHcVLmLTBLhm9bhMHBDgbxtulCKIjFJlsWwHK29+sA0imMMwGVVCM3Vly0xVA
8OIWK7+FgALSMyqOsas5vodo+JSJUFuDiNPd3Df+l0mv8A9NLfbJbfSlsQv3EYbus5gcPJlhVCMM
2AQTWmPeBp3frWtWLs/ktLqD6xWf6Zy2e5kCHK+z5FZqhIekm3O2V6SPmkOCzoHxKXau8A2q83wj
VgY8uXoyxRd4bdY7dL3hCD2ql+B0ov7VTBJjl8+9eyxUkh6sxN3A5ai5J8C38JyX0aBQWAClXSel
HS183KFPYRCrbdcG9QM8LJOuSAWdtI5+BphouE9KuUX/RZNgqN81tAYdpeMMd5Tqxm992EDsafpq
pWbgaI7nzr/gGD/Jggu6laX+YxbxLbRmhpcJhOPCS+37nlN1TYPyR9SwVsfHC91SVccciDlgOC7f
kek853WGgQgI5NoxdL9NNPbqZMyiD91N4xYwgP5gi8+WL+xC1Der3/tD2m1yr/kYTM6VUBTmJmZ7
kN1UFfaNn0bn4uqZaGjyg3Q+hNyo/SzO78b2DlaIg/ZaFf3JycHqUzAC9Ev4+XNqeOUjQ1V2V9YB
j3rXRDBIhowrU1W15jb0Y3UCircpPFttg1Ho+4HtxaocXWMrU6fYCGnFRx+a8FqzUNnFqCrwPeCy
nhF8x710cmwJQUd6LE1d3GnDB7GGdAlK1FVb5K/5QeGSWmauNg/VrMuNGwzjZxewN1uQfWZIyRqP
rk1SfeXCwx+0cqt5/CpJIHx45AYEY+5nEYfRim/kV9EV9SZFx4OmUBoaMoEIlkWaYWWfNYFi0BJF
yvorK+/VaOFXyrBJD31RyyVou29AfxZAqnngkebBInJDgb0pSx+Ye5dtIqiuhuK0EZHiCTpEpCA5
B/ABMG3KIBC7yDbErwAG/6IlDUPEGttP5bXxGui2XjB6ENjPs4sLCtdGgZ2QRqPmZo2zQCHxq/4g
kh7vrDGK1n7ZKRpNpybDctY1Szw9zaoecjwaNXvOt1qKWyyl82/YZHHxKf0m9zvF6ckcWvNrVH7+
ALWbA6G3ctxRmbWJyhmy92MwRl1K71UfyOor6YoedyArq7B48keZZc4hcoMku2vHIKyehqnnVYPI
MhrGRLk3k/Ii1QCB2VDmpD6XJXynFQTejGAj+I6V0UYpWy4ckT8VZNfvIeQ7ZEZw3/g71QcMFUqt
rV7tEdpHvTB7yllEEySHjgDnfa3401XjVe82nzw7m/SGrwgOPUTg65BQt4nvKoqj1Vh+60iwQEzG
YE8wZOYTjN5x8jvvaSbvsqhxhX07uWoighizuqOSa1jjlNFXfUtupF6hcV+p4iIGKVfANidMCnLo
dk7eBrfTgMrVGndI5TDCWENTwDtNsp2nc2eNcmHdibIBXSc0IwAAwzWGqXHlehOxGt/g64lMVfSR
9c4r6SBWcE2iMHA0JhnOWuSsNnjlrgOY92WStxPb2OghTulMW4g8HB9HMImrPmXbsGyJYtxPKraW
aUt8S9v5jTPkBl7HElsFDwFPYUyieH+g2oESXTSqLA5jkaZPcZBDJ2L05M5EF/VUzvEjq79mQ6Su
vo8KmW6NsOX25dJefzKiftAQ28Z+7XWK1Gfa1I9RVIiWCD5/tMN4ts8aXV7bOIRyXZv1i5bafDNV
ABS7il+iwhdHh1APFI2S/IhtKYivZYhi2vXizg8L9Qg6tylXUaRK/x5SnHMpZf3pzxrzk5rHmOYP
KWAngNROlskcO0A7AbY9ZPmUv6YCm1eQDhH7TmqkyfyZ1parUPuMwMmuD/D0UoFQhJUWK2SduNyk
GnF1Nepyxu3SunheauCjLR3N1ooCueHHzNTHxG8QTtHVOJ1r/xZ7LcM8ueoYWKeoZ5x2IFatdRMY
tNL78PtxmiZ7Oc/pkfKSZF/YpMCACXKBHT3eTML4kQfV/Ex0InJJTnj8cJimqrVws4lqcsz9vPMH
sZxTf34wpgoXDn0/29bq8ysIFGIEM+8rPbMwZsFI846VYVVh8l0mOA92ZRqZsDcpGeH+eRtkTVcf
XZvhGvTqDak34+ed6gG1o6EOoX6rWgJcD2aWNjYZFo/LWE34UMAlJuW77KSHHQTOpDd/G3iZhrMZ
4p7yJFa1pOyN6bUtRzU+zYOBMXJhtFx423MnGtsn3tf5lq9IGulxuOMl0QEc7riWWDIbs8LH9L8K
p2+kg93uBKVlGxl+/ZTnxfjyl/XP/yOPYf5LIEMEN2qYS8kbUxnbnZv2+VeyjarHIc1tczgRTnBX
Rsja3bTQzcYCGAxW0/jDKuxtn1oHO3M3hqM3rjTXgR/dq25eNxUB1N7YhnMKBTrZ/vtv7mZ5/0to
45/fm0dvKM1CoHd+A7P+IokWZl+XIrKGk1L65CtmxWiX9Kf//IvguL9B0FBe/X99Ady0Hbn09gMb
Xmoa+ccz8k3pV5vfX+a/kv3/KNkHt/apf7OSZPVdUmDw963k77/0x1aShmVsnxZsKxf3NttH/nt/
Svcm+rzrBajzYNN4E7Ow/HMvCdwOBQTmNilv7tS3beIf0r3t/ePW1khdTejRaQRO7z/ZS4KV+/v7
lIw2gj3JDTIjNyE4vO0t//I+TbyE9Y3ZyMNY4z7HPQis7SbT3qnaZ9UDts2hKgLzj8pqCN23Fhl2
Y33g4jlsuEDutFlQWxZUuXeYZ9+J1nlfzRSeCzFecLQWztZMIaldsjDVrzX8VJcUsh0TKYtyiEq9
1QCcGIqgXuQRt5VFV4iZ8AL1QMcwheSzaAY972dzbh3kyCpcc5uwNdnMdJRELytKFppI4XAKjPpH
iAr49dvI3AYh3LhZ2CWmgrxtkKpdy12ZLJqsY2i1ctWgid8PDsb0ou+uDUT9jd9QArZgkCO86Hpm
8qjSdLqMUrQnHVvF9ebKL9f+WBmAkIMxdhelK2Jue6m65q7Cwx6D6eCJPO1iKkkPltJAYWSwxWSn
waFXSQUpCO+61UiosO1A+Hg1urB9nda3XvObvJHYOn80LfpbQul8xIC4HxA9wxUND/a5s1K976vJ
WUnTOktvbtAiPH9tTJjDRsLQZ9s38hMBuqsrmGndPEfoU6Mvv+BSq62DsLdkg5XdmUUBiNob62uv
OdTJgyfxPWOncxpkafO9dXN3FMO6RsI/RUoXv9LeC+FOOSR3XPoXWYQ1V8sLv9wIV5cZgWcGqlQv
PMB8C+C8ryHJmIVmQwnPxT30QwU8FRbPY6ob+4pSO97Zyh/OSSPA8mfyR0rt8adbecOKh8Ydq6lp
5UINXngYQXiSK+PS49p4zHVWsPGCymfZGQAoXhHymdlF52l7MsasW0IPap5xQ0UYaq3xNNGdsVKj
SzrU5Ts1QGCjpUbx0xz4MF/z4IaKScuKmzZyN75ipcw7W9biMInuO+fPP8Sdk1/8vgTSQu4nvPq0
g1wCTBOswKKU9TsdMSfHYKWZKp4oGSDu7Wx05VVYvKN9r2uPVuY4d1NuLZS2ARfxtr+vKOZ+Zw9I
LxP6vjw4qTRXtEHkNZf93lnVWTZsGdwBfdX4KyhDPwjp3ffQVID/emjOiJkpEKaRuavM8QA0vAdX
owCD1kWEbby5fTF4IuDjvdIKJTaRf+f0t5x5XeIW7tKztPWD0QK3nnS4CnPnyuyRr8tAfTXK9/dF
Wr1Mt+ZKDIMfha/zDZhXhL0isYj7s33CGn+XT99GjA21MinEnDvx6nQhhvkpjHZq6I37IQjx6XQq
XqGVvnMYNg+WKsaNwVacdHjsAhtpnBcHsD6NMX7D4lID67Uhn6TGwWdkW0A3fgfOXq87v9DbnLAO
g+9hbpNjSx53QTj85r05lRFXCEJvC0yTBfW/KYyWQSWbbECVdxiFrnCU8osK3HhPjyUVJtzK9nTH
jpdizOdt2Wb0CPHA3s7Z6N07ugdsjUlITyTZVywgh8vgtC8Y4o2dUU9EyoHCAIfi/uIMAo++4eTh
qja5F5+naLCL41ABkdHBj6qu3LXnzeFTylS4oUI8A1WRROfJDpIHpOvP0lFsa2r89nNifnqqd+n+
1qL9aDQ/MmUcaqVVbt0henIFt1ze0iLOl33h5Mx3Mj9PHLsLOXLegVAE8e2X08fchZSrRZzPeGLb
YzKN00c4jVBrikTUj7UmWCAgGYEXKB4qAjSgRUPm0nPsRmQbFHci1BKHYS93IQI1c1rtVdZThpCU
LYXLqgyvber/UhX729gaaaiSQc5SAaNSDYmAa5XyyqKKiMUW3cjFuXNZ9qvEMzbmTBlKYLXFZpLQ
pzncWWeO3YvMp8Z0dlNftgcwGLLj2WLUXxlGiAnkUkqj1ii5lD9kOiBvTMo52GUdC5Dj6GjvMvLA
fsQbwkckG3jrsanq3bfGTPRBzgXoIlCv7o+Wd3+yNLs6Zg9rRL4DQEv515qOJi4JeFAPlUU5dz1F
xqYN0zLeRXW7nxI7fpB5lz9Sp4Gpilyjv4UdyBs3RFx/V4BK1ng+ip2ZxPIzYOoPFzTfQLGI8c8c
Y1tj4PJ/m7nmgWLwXnHTHey+7xeEAPHPcrT/KjOH0RxI7XDf9k1znjAOiBXQVC7PxOIxktHwADSR
QszuVdzcZrUWyTvPZCJiQ9HdY+0uHqLeDX+JUWJVk3lkXw1Q0q8GVKNTgaWN2jhkqpvLzf1teEt+
m9+6mw8uvjni3KrfFzePHJYz7HLTb+tcGPEqsqiTwUt389axmsq/jVSkmJM7C6aIp5LhEtWO98Jz
JFyr3y49JE6MW76vIrrLTRnv9c3Tl3GrcTiM4uiF9rD+PPpcesjGSOOc/DYFWr/9gb+dgrnC79H/
NhBaYTGTDa2zb6etsys220d6NwLUKd6WBwSrgkiK5MOqqrZ+mH9bBpuhCaaFRVFVsZ6sUNyrXA7v
7jANP6NA1h8YJ/tNYqNfLqKQvdJirCfjoM20P5cu5w1QEW18OWKirF5ToUJ1fdDsSLAqvfONQX2E
8VgGy2mOur0yMRWu0iTFTxb6RfpaB4njLILKbq8AVYidGqNdk8dQ+Z7PHODszhJYUSaHGz7febi2
fS3eo7CNnHWZiIwIf28Agcyd5BqFSmwRsnwAEF1JKi9wMO3bmB3Z4vUoTJnlH6ehrQ8mYL+Vpxyx
mvqbQQjALWwCNS9pl3XWtSDyQfMMKBdJvn5hNupidk27alDCj7nR4xz2MTWvRj9Ve5DC4NaKvNTv
mU5bloVxB6mXRs3qDXiLKtctAPYa2l49/6Qezr6PBOqTbXk/nFiGz74si88qbqoNIIw+X3HEYywD
g4adnj43TkSEWbFPfOHfh7Pjf/Suzkl1KDJoVuzCmJjsyf7hD+jEbWTaLyGBBIBbhT2yGNNIn2UF
CAL4N/+azV0W7CgumK5BFtX9crSk+dmHgGOw3KkPbuftxQ1JmSzT0RLvHT4WmDpi6HgviaZbEO00
v8MaXWkdFV5sHPBoR28Ys8tnEjdes7FLOd51TTdxrzQMeio0iLmCaq19GmdnAULsrS79Uzzh8pNF
T8GBASiMdvVyasOL04YCtoQTr+KwQIZ0idY+APg3QAXG/hYID5AIV/fOD6riLYpRKxW/QOn1keWK
geWyadjmtDSbRNBeEcenprXm9UAT495Kc+J/jtuuZmXnm06I7miiAHqdLn7K1Lr5HDvPpwmQ1TNc
ypJSaq/VzzGuhB+eU0WbvgJ6suC3CbRBaQxO0hqzfcyYRZYrclnpJDpOHcrOnPRbEZ8owYbxP8qQ
OUeLPdxXyEavOZ7cJxZkcitu2BJtRt1Ro+mwhc28m/urCJexYEYshvgQ0KDTwDSsu12QhBi9SivO
3prAx1WIbowKIBOXbJhSlrdGFZ3vMsNUhwH7x5GfMD9aTpJ8RXPSkm5uW9qu6n4Th3a5r/PYXlnZ
/KomJO0lGF/9CQTSP9t1jTgmEr3/7y25bJN2+h9uyRaumn9r3GFTh3On+Ju5/Y+/9Ke5HQK8bZq+
a9nmzUseYlX/07sjbDw6IDeou/8n7OD/3JJt//b/QM3Bv26xf/nzhmz/w2MZxDqUL3L7e8F/ckN2
Xa7hf93kmLjbwYQBT+Y7MG3zdoP/6w1ZAwAqR8+sD7eF1oryrk0re/C32FwuHKCy2tNABJOsxSFM
aFV7nfEsWzf9RvWyKtBmhlZzeQM8JdHW6HD9PnW0AN/BjUzSc0sVGXUUif/uMtIfpImA0w4pjeYG
AL5aJElxQB7INl4W9qu2T8tjqmqjei+lqu57jBD4HCdzG1MIiLtUWmpTsNQN33u4QMEuEJJsWFtP
3ls/jF1wJtDsr/wqkcfUqlpnbXs9ylbIWjn57FtDvnWaupQdIyRAQEUBqHds+Sy3XELygtBmR9MD
fIdiSAJ7OOUSU5W/CSCLqlPVNPy4LHs1Tv9y4nm3a+n41CMe11oYBelsB/EWIhCxfneVMcxHp4Cz
C39GhDWpxc85Fd1AHhEZZlh1fe+bS1Myj32BVGiGGWJt4g5kwsrGneniSquI7g1SbygVXlcy+5aB
ZaCY0uaEuCyDuXbMFSU0eAozr49B+WhERulniyDtqjn9niMcLhgx2yKe3FUfV4mDJYm5ZGtl9Oee
fMrP9mLAuoCuiq6AaXtBlowx6GaYkobRb2Nijo9otxTM242gRdMsh4tJXnHjhWr69FWarVFxchg6
Ez2WVVPTXFRkRyhx9pabQwEpte22TEE12nBZeWDc8m4f9OPS72S2KQqq7W3a3x5ci+cWcKtx5Tlx
tnJauEMpaeldM4fRRd+SbVFpcAvLIETe/J0K8q/3nFUFKbu4bs6D7P1Lzqj0LgtUmDgEDgUocrzw
fqg23CCSl7wZo3Nu0RWF3mZY8JY6qmh8oBKDmfinEBjMi1SjvRulZzwY4826wHzEZsDX9jHyonxr
pAYhU9PX2fSiaqQxhH5cSJ5ZPjb0HJmLIpKkE9y0tsclMhkNVdU0z/tSWx7djW2DZbMr2/0wzno7
cEMktVjZd+HsI/KYOASenNBsJswgXL5XHVbmX+bgeCA9/PnmfIaxuM4sbkOTablnnczI1YP7lNb+
CquRcysRGv2jicDCKJ2gkC2gePcPXRxbd+Y4VjvHwbXepkSa4bkhgsvcK190M5bbPvLVj8GSryaT
B/DpIDjwm2auVLaznBoV3M9TPl4iliCH0hk1CCp7fsORXhQ3M5H1lVZa3Blz6TO+1bZ/4MoDSipV
P3uaW3amK+q1HDOSoKSAH4kQd29YyvPXiYjsqz20iQsKK8jwhZWE2zM+YZ7Rcj30qVEM/aHdJMq7
GypM+0WQ5NtU29MDbFH3MIwNNA/64VLyomVoPJjpzQLszpjNQKgk5zJKx8NoqFEvqxitsjdvjT5u
MKIwtAiRFC9OgH07RU8NPmJelxZOXC6XsSGWmIqHQyXCEqCza7042B0eWkM/J7N+TJXhf49uxWqL
kQGDt4t/gHi7mtMnX6fOXSGm6ChaR3HfJ+sMAmMfOo1/P+EZ46PRNY9zHuQrV4vqy+sEV8qB9jyb
ZOCPW2MBczOtmwRcBnUXp7HzHNNws6RQ3OJSV9TTap7D+N6xzO69hQpfgju85Z1RYih0wmo86kOX
ULnWYNz+eWM/L5u+PhLMRTv0hnElCfS/wW6nOdHwrQBHzTAdrRFQn5N5A/fJ1jL4xDlSnMx6NACt
M3Wh1gfVhY0Dw6FqzRC9fjRPfUPvDmtOfP636YcSYDjb45WOKdAMWTzYlGRGwY9sKIgGd0lHcRPm
LJYnsJWvDrGYY9WX7meHdeMO+KH2FhNxC/6ogBMSE7pGdMOpjHbpiHs/NM2nyTSak4/OPFF2xM3E
tF3apLBI7uk87qk8nUz6WE2rOoEVyXiLutWyFeNXzTPvag7etI+NCFK1bHDxp1GzdzGAbtvaGcH1
WkA2MWR9wcRyf1WG852o2joiETctYDXC5nmYrmuYxHzIjex+GGVwH9pZdoTc7KVwM7+ksEgzi5zq
2nF8roR+HOtZLLEnMC/fANpMrJIwrekyS87hhdVKtTY8C0+Tw7VuFxvylGd9vHE6gOG61OZrUrvO
NsVOt+Hz/gXsJrjWFtR3SVvQU+ybnCBSM0CmWbHWOnLze5dCT5w4ZX9flSLeGQN0lIVXeO3Wgc9/
4Z1brLCTsakk9PJdQwzGA6dM8qW5E7zEXuQc+A6nlTWom49MMcEDfC7O+O/cTW5N1d4EZLAUgPtX
uBOSo6Fjn6BZWW3bbuzYro/tu6U1eP6gIpPqZx9tY/5Ia4UVn8fjscfFhCezGeTZCWpCOU1FDXYh
wdfZY/PLtPsMj/vUPabCc9c9/QOg5oNs4wQVsqKGsnPLa588geFzCG288E2iH/o4tc11ijweLxyr
CJaGlsaeGK1OqPlzy+GHFk7+gcaG2WggDlMwlIMdIFvFsffBnuenzpLmBsv0idlnwBtd/i1y/XAx
odXtSK6KvUjxEPeJaW2sNqG0QRnpV0jmgrNTGtvWxdrmNFF+SVtCvVaTJtAu0nrfMZCsuxprpe1U
zcYfmbwMlmlbfJf9XVJUeJ7zkbxWaxrGSnA1o1qvgmXtN+UXPGuC/w6XkC7mojpJbzf0dg025n52
CMuWTkEAWIXWhq62r1qoS9fBzCyTMl1S6bnliDa4dBpvZuKwcpJecmPyMGHk9GJnokLO0xdfNNuw
qW8kng54JD3dlIpeA6PNDmlFOrHUuMBq4pILLymx4hC1AfcRbyInv7fJ+F3DZhy2udeFO2dK4xVR
44uRledJJ3LTFgI9vTJwK+XThUC7ucoSgFhNq6pVOxNoccjukiPvzG3Z2xTXGb7NInck8RAa/lPr
0Ps6p1G1DF3zZx15xtrFg7hgCUefG9ZyHmQZhHziEZfBMsnUFFO99kH4s8o0SGD1JZVHfcDDGD9O
73YmrhvV7cdChzu2YQbO5Tk4FO10yf83e2e2Hbd1dtsnQsZGu4HbAqplFXuRIm8wSEpC32z0wNOf
Cdo+kZX8TnyfGyfDslisKmDja9aaK7FfrVB++V8v9d/0UvoaJ/NXG8cr0Jpvf943/vZX/tlJ2QQ8
SVu4NmUK391PnRRpWlgg8Pyy9bMsm6btj30jW8E/uif2izycVtqgSYwKffTf6Z7Ydv+5e6J5gjhK
0qtOILNL/faL70ERJ5Sn0eRcFUbt6j4Nmw7BS2f6pvy+1WqKfvlbC5AVZhVeV+WMD7GxBQzeYOlw
ezzkv3UP7W+9hLZMDXWPG/awH3tzQMUhP9uP7LdehJCBwhqvu9/6lNmQWCQBwqDJ2nUtIOfzYKn2
g6ftHcgEyVDS0MjgiR25y5HNstxSUVAby/ygucvCidUB/PEVqkxGFquefdkzSVjz5Sc9J3i7FQxv
ZMPj85Art1e3eBeyh0aF3kubLybiVpyHOk6jIa2v6PVIymCb91UzGbnwErOzbCcvN5I9+xZBrMEM
zh06i3uTqdJ5UVKOCBuq8RVZEbY7mwybqp9RECHDAVFHBDAGRzMGatpVGkSNpciPKfraV6e11Vej
NY0KRlnifVSe+5FP87UrGlJ6hgzaHv8IL0PvmARMJ+LgeZzvsO89fwKjy39DRPldnxIW64t5FkE3
AuXZMLz2CpC5Fb4wK3Tmzajbw6Ekaum2Z4j4NMUFs6hmHvdsgzm7WmM+4Q5UZAsmxqQxSNKSQ5yn
yTeuB/suzfAebIfK0G6QWLIotZ0GTeakn3GMl4/xIvEhu311i89Q+gNqIUzBbmdcLHswnrUqb+F6
KMO8qSzCRrwaz3Ah2VzxyFmuctQ/Q5D0wE11o+yJRV8Vc3hLduZoLofcSidUg6FaXrW5qHdUzNoe
mdBytGJj+RCFIY8x2sUHnnnhNWiE6lwRB1nsLfrNm6lfnEFH6jhYneHgv/39f9khWUN80exVCQV6
lTEfNc7gWWVzSon1GssTebJjXgWSxKPU27EZ5rmho39CRfnZ5QIrp+X934n6352o6Cf+8kTFndZ/
ZPOfNBzO51/6Q8OBFYxqGaX3H5Om32dTrvcPGyIDxyy6CZcgUw6/309U0/uHzlxMx14GL9ZgiPTz
CQvZgXPR1pF3INT6W/AFndHYz+MpkP4C+oNrMzdbMwyNXw5YE7504y5hdBp0bJ8+Njh5NxI2yjVe
EjGkpHcaxHtKWXusFTpnNmauBxto6A4s54e9qXS1F0hdhf/Tx/hv5FlMH/7lV+PN8STCXgfHURi/
TM6m1p7tjESCo4QdWd0wOxA37gKrZcMhaWcbvYdLp1uatU0aIucjk81tPaDExTUefnPLUr9rgZeq
ZlvPspDPVI/RNdvCsePAbvWXImbP0SA4qZcdjmSNLF87RRdeoJVsNcTbneYeoDUtgSWyEskHvbrF
SqXCTtd8iechwj+qFSnrOztXLIfbfA4sieZ9QynmnSBb6vBr5nQ7Qe3mdI8hkXmja96S19p/8Sqy
nWlSoS9zgufkW4+pei/mQoBDIpEb9zo6TZ/RCjUzQT6sR4fQiPMTjoY822EDIlwkRSNzB54GLks0
UjWGT4AjtT1Ti+akolTf973ZfiQibm68AtENPfIVKsBTjdr/UZbJhHIPSpNs+w5pMTnlkwZSOZEL
Jy79l3OtLHMmZzzeaQkuAbiWenWvWd6LMFNg8QnejmDJ8virgUBTbkRvjxctqrQ7Nims8WU8E3eS
DNM5ksuD6KP8ppmZdJH+VKJtHR092rmZZuEYQGbt1XSfE07LhSezSJx74Wb1/YAyn4Rct7i1B2Y4
kN8JXL6gWGjNL2nEMmLSteRmWdQWt7+xI+lrfJyFmDZlzBx/cihXUQ+Wu1p2cebrDFj9FgfolimK
fpjMsN4i0NQ25sLwZBI1ucBLN/q6ipw7PnV1hR2q2aXgK09MY7yTpzsuc1aRR0FYivwr/Xn7WEnc
/2pkRO1nvVY/kAezIKMxprM5CPktkrGzY3ektoXi3TcG0dX5PDRbgzgevHbxYO0WNbLEq0lOfMu4
7Dem0Ux+x5W2WTj174VEp4dOcLiyx7bfstDz9paCVI+ToqRlx3q0lJ15H3dFw/ZmMTYRrQCXNBS4
cDfi0559xpnOV5sfstp+eJa6Xr9F5Ky/GVEao3on+XBFD14Uq/zAnabmgKpgAHgLxuGFJ/GCVEbG
+tEYnLQJqtGcY3/pmNXueQJD0JJ227obQxWSeAaPjhmYmDcHBERECw0oie721CKYgmDekXHf6Fce
ceI2aEGRHwckvWsyUB6fo8wpr9jS8+lZWIJ8a1iBIAM+N8bPAOXd0PpgnTUipM7HBpVpXZ7XMHY+
vkVlF9tOw51ZeTh23GS9u2JXsXai3hj2gAdMrEodEFpJZrG9l1nlHDMWWV48Lu9yWEhHH1vr6EHC
3EAFAbRS61ifOAnHF2hgbrOpXUCJmyJayrWvajL2UbhOZnqfRr6WofT6wEYbgUYYF8BwbRZIMyad
VeEGLxyTO33o4uI8V7IzNt48DMcqcipySzlEsAfhY0CxVTmkdieRcdPm1njnNHTgKKTjYUKp0uY3
JJFghjDcGPwUqDXGRhQaQ1ADfrh2OA6uihg9MjKenLyqrlRAqcyu2k6g+y6hGtVZg3hHEqqpxE3i
ptUj0QhaHuh9YpEtx587XKM4NEhFOw2LjYnDiOPbxBizLyRvlY+ujTEmIhU8KOoR0ykDVm9jt1n2
kUYE/wE0SZCosKtwCK+bc+0rkr0FfY5S3r0Blz7ZSoG3Cll+4zQ7SxTe92Yx1WkmMOwFCxTKlFkf
7iGNqgP8iGDRHA0BeV/FB2GkaEk6FVtXsQdPWI5DQ9Qh0/hNqDvxnW4bxnM1FMm9nMmWOrRNG90i
gq0RCxIZnvuGjNvXahb4MC30EDacaPBlodNnb7HyFHw1fRouHb4ibAMY+GKaeRe5XQaOgIl1p2WB
PaBlIbaETG3Od+/e0+JxpyReG0fzeInIE8sZrQnBeCQ+HZvMmLZqtBEgMSE9pjILv6Kn0PkHFx3n
PDd5BiZyjStFltWvkFr8OgZbZlsxao7YEG3kbBDeLVo2SR5JdKg/gD9cda7jfH5tB82NmYU2DA97
kzc56HLbxs5HarIKGV2LiAI1mU8JKqtjSrNw65mxzqsWH4ZqPS5EOzNvGOCe05CjnyDCczS74Qdr
+qMnafvx2IGa1AstcAUO5rq20uvZxqBt0TjwF5bJuCm50ZmaJu54jRRT+BiSjaCIZ+SBDf9IXKG9
pmOm7hqsfVeWrazcb+u4fLFsAgAGM2+v8KnLoEE7sl/rkvdcI/ORq9RmYjfLhKMjlYO7JTAwPrf4
DcnldM3mynSZq21sM5YAXFtkpNt+1lA5gjn2zN3MqgRFP9qyJyftunKrHJW9I5mM4J54a4BoZEVs
KNJWm8n3y7sCp2gsR3ppF1kXISeD5mNHaF6wuWdPlHB8XfinrHS40YSV3c/CeWDdY+/TtMBcZcLW
Jimvjc1Lm4wOinwKr5swK60jJVb1Oldht+sIjA+qTvB94bmbK26WtHw1kXDxM5Phm6GvYdFMB9eH
aFNcXNXq55bjjLuonRnZgDQl5TgRBvNCF8sG43Qje4Py9dJqOizcWWenACG6PrF50uSGu05bg2Wn
MPbhPoLV1CqiWfFmd9dEr8531qpYnT7Fq6sOg73fqmnt2/Y+8kYe1ijpL9h842CquMXOCVgxO/Cm
tl0Z4gnLM7uwcBGsGOBw1dEyoFbvrqdq4BiL5p2kxQiSAtPGxI4y0NvOn6LcZtXnup9SXW9V7TK8
QsBbJznSx0lbJA1+mg5npS9MRsdP6W/zKQOmPGmejU9xMEGcCIXRLKDE+5QPi08psbeqioe04UnA
mr9UB4zR1hRMxHPjkkFIhfQuN92HaVUpk6GBYNlatctuk3HQkhGBg61y8vTSxHM2MVKWxXVautNT
A9X0XjdH+apgVuKcjOimGbGh89HDVfQhVblXbYMCSosKQa6UvvDIUDLu90lR67cGAq/i5NZYX6Ne
4mIvhZX4uYjEsXbTXPglzNYN/kxoulMPT7a7cshVhob1v7buv2nrTCgarPz/b2n+4/fpz3Oy3//G
H3OyFY5Htranr2p6CVn5pzkZTD0TmDhTMOP3pLQ/ujoHNb/DHxmOZQn6u3/q8g37H2t+Gpg9IfD7
Icz/e3MzkxS3n/s6nX7TQuDPsllfRQ6fzdVPwnzRsVtWwHWPozKa50GzuIPz+cOdoFCRccieUKOk
mOAa38vRvbRtPXwlDUw91JX2oETTnvoZdJVy5XKxoL7DpzCdkEKPKPW+VNpbLxHXE9QmQF+4lIUb
2zai9raUNhlZlgU+lTaoxPKH+L4hJdWzsFR/aXPk0tANsqUyOVnJcLqwhxUYOsUwYj+E1zp0BQJ+
IHDUxEtE3cvGrmnUl9wtO/az8BNyHTv55OCLQwrQbWUsrHYX5/jITp0FfJ4w1DJzgb9Oxjx724QI
MP0kq5nVIuE1isVlpVfsEKxwcjGGydk+9kllQ07N5kSmj+GskbO70WU2qCAGg/uWlqH7LXJS0hgX
oyUWdEvsucDp6LYEIz2waYZa1PErtPtsqowrV5iooHrHi2HZrsFvY0dxvBtIJBu2II7IfUEZRmJT
Vb9MZdKhIy/N7oA/wN2OzGZfZgCyQKqi+ACv/yHKsSWS6ZheFCzzQ2qMT2nF+j9F6rHRCy860P7F
C+DXKH4GRwd3aMZlJt3pQnr5FSbF/rmNkNKzd701iwlRRzlgYR4i56ObwpGY1PFlSWEaGwRSZZN5
jKbsaRo61HOenp5c13qPEtKjsYX2+Ll7VHOLVux7PlINnsjGljUBpzJGy2GUe9Qw98OSPDm58aOC
/nS1tBV8wiy6hpQmUVx0L1XRnjiqy0PWJYR0JCbP5wLg7swCuq6FvmvUQpBQUW0AQT7VRAcEfaMR
cFQM39mIOJfCWcLb0UPuwGKMYN0ekHlrhkE299neGiydHnO4MVLTCdDHrqVLmPsWirAzMsrm4mKe
2AK2ECDRiPsop8Xe9Bpy3qVV7ju702GPrzx5R+HJXruZ522tbO0+qufVRhJ9D4EB39ha9wD0HBV0
QYQy/DrQj0mdHMoMIUKfCAAe1WyDzrH7XcfA/ci5EO8anh67qLAt3441j45k/F7ZWXHs4q4KkEo4
myzqk9In6uAdWGPlDzZD3Shi0UZRSKhcxYChLdHR25TFG1ugumVPi6bRmB51uxQ8uLMnLQ/h65bj
pmhrRbaQ9mwTQY1DdkpPsbI9X6ut5IfJMvi1XyQ5hoyDCQrBBDAo/L0kRWXgazKMA07HHd83pKWa
TC5/0LCW7PddLEsbkjREFDTpAGN2LvARGJnoQeQNo3zIray+hY8EYkaFTXJdM96nK0sAZWNHbn09
79PH1ingbgl9ifZJWhmnso+agr1kx6txYaFkCMcO4AOJTyIchluqR90fBi4L8hVyfUOTOn9TKFXF
NpLWfOq7pDwYHesB1sxcWpOvAaSffMVvm9Ggjd0PXSncpriK650z9X38A9cqKlZQEYBtLaHq8Zpx
WfvS4lBg3ktK74LfohBXiF2LPcVtzTJYM/aC1JqNysajnFNnL+OKU2IaDb8SEesyk/QHOGiYc2tl
bhEb5Hs6a8Jd3OUr1Yb3JJN6us5T7Y1b6tlYEiK5yLJlPgA5UlPWdSqMLKACS6/Ih/gWtm4TJEad
PBVNSl/NUCO5MCYfUMP0C9hNvdBvVRF+QbeQsXdjfHiuse6fdA+pmTSHM2S6+h40q/aQoY54Mwo7
CaLMg8BerEmAfRRzGyMxIYAPQ+9uzmdxccKZZIqQjLKo6zrY+XG15eeUu0oTEMjXuxYNiXNXLAOh
1sqethpBxKRDD7cou0jEndvDqGP4hyjHIlC5i0sOulPeMTl4IX/PPlhD4X00RnsnpzVyu83MgRCg
7qvzuW4UQtsa5nAECeCi99JNku30uvsRVpa1TbVOu5p7O8abzIKzFAuS8WpKNnNEtn1IIbZBuH0N
VSa7WTQxXOYEDWk59xKGNJvOqSXhfgBmhADZiPaQXKeNoKX2QdXgMdCbPYi4hjO4u6AYl/5izoiy
0TL6opvKY5dZGHXHxl57xPveZeBC0l+2rdbtMO/NO6hp2muzwkKAXciv9AnQguMVH9h6h61Y3T79
un2u2wyO5udK2nON9hFVnxfQcM4B7ZEXtJ06ehr9XwPsaFLyS5FIWAIea3XRQqgfZxDXmgWhJy4n
WB09CXFapr4N2XLJu7BHksSYcKH5BFcjyxuDygT9CV8sfP90N65b9mXdt2vr5h1sDGyhskx8Fzzp
hgUTmMUMKjpwMc475bwu6wa/XHf5cda9GlWWXdl1GG70mc41NBmD1HOqn7kG2n27SgHGLPvROyTe
TfXyGtVrI/0pGkhnO7yElR4aeKU5+jMveqc0ZluUd80t+IHQj1fdwWi5gLxy2hxHRC+s3H/Unvpu
dUm+y20KhmGynosGhXSRteopd/lRS4PCrkYX8aPpLVzwbYrajUMUMgciiMrO0zsyp8Bbfcojso6P
AdVEX4REdA7cXZxSw7M7VzwwOhPMC+SaIYKDn0L92vROkr8bqySjWMUZvVU44N7l7LM6L3dtuhRn
QzfGLaFzxHGY83sbw/kY2FxuRo/fYQSZQGaMcp9aAVwpM1uMKSVOeQemVj+VfGA1v/7QZekLt33W
XbqRiDglbf6uKeaHBucHqE2CmXIvuuvbfLxF4py+yNR5sB0HElIeXVtG1R7M3o1Mf4pTiGOkEHGY
JbH1hU6fHtJmwDR37tZaQsfwVSsjvulhRO+0Sm+IQPQY8FQGBo+ptIOZ73lVrVQ3A03bAainPMjJ
dl/HDFBbj+QnrcPuBr+klm5py4dDWnfmDcS2AT9jOpWcrHVHDEZMvguTJZpe2+aKEMW9cj0bLi36
Fp9TU6PEMGrGh1YLP7MxXRJG2jTiO5VCVJtZNs4eg53NLVM6XXVoWg9WKFInJ5gj86FO5t4nPPKM
dyb92uKRfS8jdcrHmCl+WsWQ0iLzG84T+6F0EuMDlRp6zwXTF9OqpGfH8SkJS7I47XFWztOHWMVj
9aeMbBWUhRyelyHW8r1XOrdIbsG3y04GA4+D6aBrS8rl7AzyG7jgwo+NVt54nZ082yjiL4zXbIYb
Y761E7P26wpIDNlLEso9M/17nH3gINmVttdkd4LmFyFuWtnVPfqOxu2KYKD1vylXaV6kNyl+PCR7
+ireq/m99l3jaPuU4WexVzJPnjnNsmcecf1XsLPiIUs7aKCpTI7CHql4Q+WcyKSBQZBoLSlBgDHz
p8iAhHuFg3/FAcbNidBCbohYMOSjJceSqhAuxsWkfxKD6wBVrNguApVjt0zds3CX/puNb+/gtpV3
xVyhu8HG0XypTLvJuP+qtAtM5RCEaaPGpLpanrymK9h22IgA0Ttywvr0ST3be682sTDkML3B83I/
XHmuVRRbd5WDjsDdnK9RtkpFIYLwZHV7y+NGbNhoz40DktgC1XLtYPLE+zc6MLBk/5Av6AMCtLfa
JS+n5CUs7HLXsFuwgmKZ8iPCUZKc3RRTrmVlrMXbVRUrwim8G/hPDxOItxMOhIexoDYG5Nu/l6u+
VoslpLpuia6aTwXupxi3K4biUY+ROyJxMPYAFbJzuup3AZ7HZAOr3K+1hfBTu6nt3bjqfokBbZrA
XrC4gO4nQjbV+3NRLj0aq7TENQRN2qjNEH+KTJvqhoX2xBAmmoCbZiT2OgbFQlGDTWMQ3/eGUbff
KDcTImU2mVSj9VB1kQMghwKvctEdHFIvLshxS+eBhfe0ZhS0qb5Fj102gQmWa1NPLvrICvXEoYsd
+3mdqZMcOka1PDQZ9+I7tvUwEBpO03NCrgS+SGjM6dZwI6QaRj8weiQrltOna6ozIvH60Lfk+U6q
oxfQlbZfQCQGAwyykxqb+ogvDl1uZybnmoBaPzR6+aMApvwh8LZB5UjIXdlPRf3YApRKXnTd6v2C
LK1Lx/24cdtlsQOndd3vlVtHB6cvKMGJcoX7Dq71aUmJv2Owv1hbD7bOrjXa5U1QWF+Ncw15hv64
kjilKn7saTFUd1eDoPwaTxbDMtQKpwWbmm8UVh2AgzBXQSB5OlGGoLXCTucLlbX7iekuoo0UZBrR
GQHmBetLSxW57SYiy1kcpNuIZx3FObLYyWi6bZ/LI1BybD807vddlHi7JhPGm21N1qHIGjj3GWLV
vEIXJqGr7JPIHIKmst2zmWA12mRtPL4TMjrska7emFPsfRMQytc5Mwp+gYPJMOYDpDZFKdVH54yW
dtoQEjmCtHAUqeeTvSUMlf6Gi1JsUPjG2xHkCyM9HuPhpGWvLTU9kdCyOGhJaCKp40lSjk7pbuDG
tL4mtBkJnGnuqhA+XOlJ7QbG/Yw5Kj70U5ZfpgxYnh2VJsP8Ufu0nsbf69qxLmGYJBy0CqtkpXHv
IsyYetafc84yANgLcsusG3jojPNd3AnvGjFHtk3LxDlk2J6AWgsOTNaRJ4B+ty7T+w2TSQQaOIff
WlmmSHcZ/1PYKfc604jXmQpBnHuOdTTNPfMlAsDAkLQtC/zJcfGi1e0LEmuMtoO7t9i+CvBywze8
2S1eI7GQCYV1V6fxROtiQxSdGH8j0jeZPsgI/9ySv7F1j8m9qQBQl9PX2qWJiIgTX9S3Ms2/Ej2z
Xm+9qLZ9V2awKk1z67AO3+SJF57SpLXfMvT0rJqE41Mz68InlpJlRYPMeE3zU2eUsCtdp5VkHWXS
NxorOWPsym6ZPwgR9Bamje1QiwGrF/V2Kgbiq9bxz+S29dGDyQCXaljI1XLF97GkRUu7dDgUFmmY
o6YMlJWSiUDdfHTx1J0knsMNW1l5Qg8WxPFcH93aQYplaNnJQA9wt2RxtIsS9U6/RimGr5qd+JIW
R/BUA8GXQzs/I1Mm8XkYL6ZZhE+UUo+JppQvm05exY45rgENFI5VfAzHBbQ0oL4mKIf+1dPVZSSc
YIMh7Ylo0MxPB8va1Q55UiMCsud40ouNqZoyQKRGOHsf2o9LlcGkWDLjqpzjc6KVL10t2wPBCg9w
qX6YnKS7kc0xWVl1+RBXxgubkfxoDqX1jZ1cE4ioMYNaK54mhGo/6rrQyFAvXQb7TD0ovqe6jzcQ
1+/ducOFWrF2D7raDV8H0RP9NQ0DGi9vHu8VinFyplwY/3sGECMoWmsmPqUgCY4UTuSpvendlxxY
3aY2YRnw9kKJq7CJO407ATi7yJqTweqcRNKIXWAUBnxVtbxkqU3moWMxJNAzjXCYJUv0jWNgT9gO
LoSObQ/Q9dpgeX3k//BHWen+MCLj3korDg83iU/4Q7PTbPNwZbT9Qfh6r/aAyaMtwEBsLTItAjuf
TksiM251nSl4Wvr5atvvjXUWuCInZ6+XG6k7w3pPUOUlaK8Nm0qY0HKOBGdqhvGQVoQgD+o1cpfT
xAXv5wn0qCzSLqHXUuvkbMqQX59AlHU7qN5yKzMnP9U24z80sWSlUeqjMZ4MP4Qq20TDnZe23wSu
9IDYSXvrrbR1C50rgxlCoC3W6VLrYqCOMwNEPIM3o2E9ox1p8YTC4R7JNfMjgqP3sagJX6vYG074
M4PG7ttj2UWCyQURYSKzv9Vj6N31mmAMFyIUjqv5NYvIszK62dyxrk82aWe+h/agP4wufEJnwokA
9bEav9utHB44+xD1OjY8YkGoAHSpiytg+LM4sC4YpTXmLElCqr3IsoPnlBery1sfmL3VB9BNWdlL
1nASiHKcnRTPR51kV8AKc/0GPql6sV2LvISM7OwP1M7h5Otzpr1VTtHcSJFrh5QHHqZkKaeDm6VE
l2a0SNJzUxY7SXRqwNptzWKe36mzuLWiunhLUt29Yd0fXpAz9h8kSf2IWA3DcIIxdyL61LuDGRz6
diJHcB2JGL+4k93fGkZsLdcNNGI2N7Ko9kxBC8wNHfg7bBUOwRWJLgMnS+BoGkmJxXQBb5BgsaJf
CLVrDOM26e08DMDVD49zZH+hQrAfVBhVu4iUpgP3wbx12H7TXLlPRDJywsel8RCBr/fZwN24ehu+
FTBQ/RQNia9Lw0iCnCZduxoNippzTi4aCIiB7anlddMO/GhFwlLi9Cer5PzZOB0QsX0UjmwFR9Zb
aHZcRU1TODphw6sDBoxMbfvSqZqnprbUlVKui0Wjkp7AXMGMb65TIio4F16cavLM6xF/6+PAD3AC
V/XLc591IFNqGTI0YkAdbyKSeS9mX5OIt/pYfFGPiO9VmSCBBzBBfBj79q7pIyomLNtwqyBZ8Jhf
KyFOmZcic8gCa2KXW7tPuwNBX9VGaRNIxBZ5L+hoLR9QQprTg93XHcMn6HMOOECYu7WheU8QO6Jv
NlGlcLyjMJqQb87z/cxeDAYiN9p2UavPAd1QvJqkWXlPoqiDwax/jJTXW1YEd7NGWb+0jjjVWIUD
u+7HPXw6dTdFg/GcplTggW1xYC+Nrd+2qoJukKvBvW9h91PxNlF1m2NDeyZRvD+ZsWIuU5A3c2lm
rXvOak1ci2Kc9yhByZzoh9a8Y0kp2caHtC8Yh70rLNbG+5wn2alr3eHBMEyGoRNm5gRsHcfqprBd
5PVuC9EvsVtYMOh9eWIRYYq8yWw88IhM+DueJ2Bd86sUnAH4TocovKYuMHl3WJqDKWtviRazgM3M
tbHFbjY9soGMTuRGZD7Yl/lHjmziJdRbCrUFrgWyCb25jj0PlkaUJuq5d1YersZTN6osHmZcUgHN
TrIVUZvua22EvcZo9KoJJ9Spo+i2detkZzJwScrMpC7O1VKNXzoyKSZO2aQIYg3lsoPWmeOkgw2R
qfrankf3UGAS3bbDgoCkxZFp1hlXidaM3cXNC/Mr01uNh9hYPwrqu3NTqXHXd1T/jDMlUxotvp/j
dADpHAGLYZfhR3VbXPrO+9AQtG45nLCVxRjJ2abrF2/g1jBTI94myjxWse7eYoedjiPBxCdHk7Ce
MP1hRqTr6KkYfebNzamNvf6CMyQ7A7J6Z+Wqb4cQAk3qzm/RXMS+AcHcZ/fKWFEPCQtWzfyEITLc
SQjJWwTYJmB8y93HQ936A+oDOIQVM5sqK1EieC5YC3MiVE1HjtTZFbWsWNjv58TU0iosh7mZyB+S
etvfurJiDqwTGxSU9srbm+yYlI+Yh01qZ4TBZWQTnYHUBaPN+oYZq06lUcU7PXOJSa4WskEW/r0I
71po4jdjVzIHHrInxM1fzYjD2tbKLZEfS8Ck5M0rMWbhCIbAO8YELWq5CED2VTtDz6zDaKEfjtL7
xUXuU1m27XuIvSBNLjcY0MxNnqrnulXprRP1h1AzAM2obj8s1vCqTaxBDHwpptDFTixUyJPSUI4j
R4IY378V6Kzvxh7VdmXk80ZU5BZt9LURjHPtxkXK5YfCiI+qFMbZGrRvlib7S2WUDQt+aAoJazAG
PZ71tRttmOzFdB5q9C5Nrp7/t7b+b9bWTD9cbBf/99r6XPXsA9/KP5nlf/9bf8iR3X/gy2AFR67b
b973/7+69iwiMFjZ2NJ1dNNgf/1PQbL5DwS4BuER+OJXP/tPq2t+oIfgmV0z+BMUfX/L8mH+IkjW
dXQpBr4MWyJwxtK//vlPi+tkbsaesqA52ugt3CBNNf1eMCciBjOpd5VKXTC7tRTvrSbDRxl7QHuL
MjxpTQLLDdkaMXFSP1fCKfeMC2gCBj0vNq6baY9uzf4MGzDIrEp0HubwlEjnUuu/p42hn9mL5k8W
Lf+2xv8KQReDQyUsMK3ETdNsK5Kr9Eg0476jBzggn3Ee+rKf/gOW8RfPC5+AZaF4Zn8PBdQwV1n4
z58Ay+EGfXVdH1FITreEsnl7pHYeFWa3vi9+758ukX+ntP5VKsDreaZAxIC3h0fFLzprQyOLLcqy
+jhqjbmZovwdrd7gJyGfwV+/0koD/Ilqub4zaRq6xB8Ez5Ch7J/f2UJOz4IoLSfPD8mygeqIvggw
NIEZyQPYYWvPoyW8/+sX/QWl+fmiQBSRuXMxsfVf//ynC4pFWjsWiCaPmEFJTtBWKByjd2kH/WST
PPH3X42iBZOU7loOoMU/v1rkuWNSFimMeTHa2aVsimUHZZNotj73Hv/6tfRVnP/L5wkNmReRJgBG
3frlxSZw3THRKMlRxVNOplmMBD1QqqgCt9HBeZGLctOjQj+PbTYcIB929TZpnfZvv2d7Va1IS2Bk
kBwqf37PdJcS8AJCR9VnBW1EO7ckwYfho+fUlfgPL/av15AtcOwaLGGRHVi/GhYa9N0mk+4UWNKy
3FVu0wZoXfrvIH+y+Ig3lXwyWeJ9/w+v+6+XkS2ko+voux2cHOKXcymL0jGJnDo9lqMakE7wbY5m
P+KCTBC0/PUX+8trWSx7ILJ62D/4enWxqot+vmStRBv1IfaSY4IMPaDSZgxVi2a+igjp/vLXr7X+
rJ+uoc/XssmRsSwwuJat//LlpUWHtBbJ4XGZl1EPKkRupzwxBz3469f51c2xvicbT6DncMhwuRp/
fk+sANuG7ichYsAeqJlHZLAba6b6DgfTfoghlXSbqelIMljwPZDnjpjl8te/wy/XzvpeCUnkoIOL
ajji12sHTXGGwbvjdxiYMzBeUMjkFy26hOZcnHA9o8J2zPk/nOefH+EvH7EhUX45JrRWAyzrn986
KhtEiSGLlxiA4HOTOsUJydZ8XeOO2zdmTQnfaRVLsnGeIjzQYz8PR8aq0zc4a6r5qIn7PGVhGR6i
lYMSgiI7hUuq3f31p/Pvfs9V1YZTj+rAE7+aLTPbpN+VmnYQpnTe57m3Gn/ARc1XlDujg00P5fBm
Tv8fe2eyHDmSXdFfkfUebZgcg0ytBWMORnBKDkluYCQziRlwjA741+uAVS1lZbZVmfa96+oqkhGA
w+HvvXvPNXyQobXKz3QTQUg75Esfhrx2LyFjRYcJtMtVaHidvyV9ps4AWYX+uPvzz/rrqg1MriYa
O8GJ5BdfKKwI9OuFSoneMOcc+kFAYUpAUL/587/z65MYINRbNjeo3jwgP+2wqWFzURDXkL5b69sw
1QYan7wWlzgHxZc//1s/b+csz8CEzWvzdhRYvBbj2Y+P/Rx0NASnjO2crPd1HETjmjbGsCp4VAhF
lPFK0v6+tIbJfzbKKt6hxO3/4sJapliexD8u18BhImWGgkMBH+en71y0gFt4MqK9P6h2PvifkpI+
nBx5iOEF3WI+Nd8ESAvY4kPJGFkmWcz/hqgI+MAUl8SmR0ca4/NNT/jncEE9IttVQ+wWoS55iTAh
6UjZhah+pwsn+hinoXgM5kKfdQEU/CJsWm+JTKSlXAbickRAIZdJnH1HRrv3xUukue+twDolsM2G
NRFhBuk5St/SD3UGpHTJeF0Cv3wtqBnfEKpFZ6zCaLvpC0YfZWAIeazKhuDIihjevQYY2eHwSWjj
On67nBHq3KUn0tjuawK28J2WrPOgnM/mAW1tUlkgTn4UY++qdUkeUgLpPUvOscOT7Qq2Fqsd07ch
YfOuu1h8YIgKbPKBODaiIjYJ7FJpGKPgSDx3pxAddZR4U/ct8IHGV7Q+nwP6XMEd2Z6sN57+ON/m
dUjvguaPATq2Y++EN+c/a3jx9B9AlPjLz3bos8+giIgJaVLVKUZFhXEf1s585j1TPDbNrK4/L2/k
qX5jV4l5K52GTmKtobEcIiv2ACnACz3nIOaIZ9GLegABLLsVkIjLlhmnD2FjMl6qOmdF1iaTkVVR
WHqPwohrNxMG0a1a00zuSSVxnwby3A1QfGZ1sxAGlzBNfo9CinCGY0iB2/jpWwsgY+HotHMMUD0s
UGIJXgpZ7DgPQTXSMTVsrm3p2OlbEZf2FpKH+4o7AtIJD03R0mku9a1Q+DNWfd5ON+bYTNfpjJd2
7btW+lJ4PVuTthZYLXCHjbOsw3LhPwcDYaurOQn6dK2ZH+DzK2u9rcaCteSXvT7HagYYEVF6zWC6
Rn3LRBG/48IDXQ9JB4Ax4wtgXsqUjlYdC2xjdol8TVRsYhEMWL0id6ebNkrAAw0JFQPtHuPeS3Iu
mBm785l+XHbMg2ITavwlWNSn69oomi14VAsYNElhTReJFS219jbGU452pa0u8fy5K5KOU+asnXm2
nEofh8b09o4vovu49ze1i62l8ar8jJo3X8Hh869L7e/yVGNLr6IJMkrmPAcBj52kt2AyJEOdOzgM
dCeNV8a2Vxa+8204AWAG5UgQBVfVfgzT8TqlTXnMrHCbJKQQkyNdk2HERDQxBpA2pUJPVPK1ijxo
V6heCnCS9PXszsWtKdznFqvkOS7Ta2b2wQVG7mk9zoG74oXjbEWTPniRBxupk/ZlIYoVwxQBDadS
uzyEv5Nra4lmNj1s20yF0zC565L5DSLiqxyMDn1Y6ayJrsIch1XiYJjB1wYPGoQURzKnmwLeaoO0
X0rHPWoA7Eh00itgHQpNm3c/jtFlXfnx155e0iZx5+mYFCUbsLuckVD+XHmp4zBx7ppbKy26ozHS
69faOzFmnwN54ZawiEOkYA2q6O8EMsv9bNV0MKtojBiRx052tGq3ti4iI/ZPgyj4QHXhOti4Z1s/
MDNxtpMqCDzqR8LlestqrjkouclaeYvfk2b+Qwvl8gGnjfoy14LzQw1CKr6QyDHPOQF7C4PS37o5
gYpZmbaHqaDxljRhyR/lFH1uY/MuEEqhAEfg6uhh2CzvH0KEmXQmK3g85U3X42XxedKKA05bjgJ2
Do+3nTmL5MyPq7zyupVHJh5bEWpTCJm8EUAG+XuZUfoMrD9GVHO1DbWJRQP4GRA1aZfXndk/+oUm
0A1/6JXbaFjUcQGRet17ECK3WHGJL0Ydt62yXNyYEEO3nj/ET30Wq0tnoCWdRuqYqcHskVWq8MXJ
JrJbRAWrdTWyTx6qsE2OZOfSZLUV0FU9lizMjLMDJUJh3BZz62/KuSWKhJRKs+zH58FlLNa7EwnU
XmXZ9+gk/adJ6VDvTJEyhBsYA0CX5zxGBOdeMsa4mozGgx+OwdKpa7ky+sYnPUiF+3CiL8/EeWi/
SzsINhKZxbHpnbNfQlgKoxYENiyyE/aniiNM5e8Gvwhvi6iJGJ05kUPxnyUubYrWujdSgtWsHg0O
NzX8wnxFI0CIyDIngNF9nxDh3PqIKw40+TvU5cSVBB5LgAGxRHUZi53ygXl7QU+KWpC6D/nc1Tdx
3zkA1azsEGWNfeYKpmsH7mgzRtZuRJNzNMLq7NE+WEVlaN8gWhF7TGnOKYxjAlAk6aKRaKx1Gah6
V5habgvdBa+0g2EW4t5ZjZ1KAVH1NT33PBJLS7ayi4tKYT+Iuyh+rMzJuQLMVV+bmhwjkCCIumVn
ZNWGyVVNXzEbi12RV/6zyD2aOHUTX06GCFBLg8M5zEY4f+8px0+9o4bb3kVEj/Y2xAmODZt3OtKQ
djHUiCsqdiAXEB4oAKz6WFhzz9PVy7PKyuJGeqK/Drpp2jsNDehVGtIsp6d5UAGcIfzxwWUNavqc
DZAm3Hgs3/IK098GplXz5Mai2Xpeln+EoiTjQPo4iWG400vKivbR7+RLya/etE2N6y0UmpClLtLj
q4mTDoCh0RHrKsk74+Vq9qsmQXUHTQj9ZjSDI6oxkYshRf9uvysjJPRvkGi2EBh0myqOZ3hdQ/3m
W9V41Ewu10HIOxDfkN7N6L7X+EX7G8scu7cMrN4xawreGmwCbR73q9El5Uo89OZQ+d27h62ESDQX
NelHgn6VGKuOoVfs9hVlUm98NF5SnSchbbS1YngA3j6+IVwLnuMhpP9boYME00ssHn4tMZcFOjg6
ItXe8BBoYxMmWAFZ4BPssfTKzEuE3sEi5c6axXC76Ls5ReHTt2d/3S/Cb8duIojSxeTwqfpp71aZ
eXYVapEiV7wzcGDO5aoYBo9ghLxOBqQrDVo8lONHqy3lsEbgW7OdzYQZBYwiyPAU9gB2EwUI/BZO
SQAPQ3afThv3iNzMbZgT7iJ5KewcZItHqdPhXVIbLaY+pgBEfn40bZC+RPaylOkomefElzZhqnY7
7T3TiR4B2Tmvhi2NDxtiwSkK5vheVJo5b82vndwpfLCqdLywFwV+tGjxcd6FCDHTBw7GEbJrzyQ2
vbnznEe6+xgxFjF/hKrfGMpHc5H5m4Fx5zOQQ29S6RUUnS36fEKAFmuAm5slApqEdqefMCOpEAYE
1Ngwm3AUhFgL8sJOqhVMOrRgi/Ng9uI9hBV7O2BIgHIe7qjl3VWzuBVyi4BwBp5HuyvJEYYHxuBs
2IIgBX0GMnPtRyxnM5usy1lgC9HWq5b84qQegp0947gpF4cEot3pSwN/DWFGEJ+zavwwJO64RmMS
8MbRPqY0djcMQKdj2s7FPjRpD9jTOPM8t8NOIvx5y3uGfdT4vHU4CB3doXY3XZg221L1HSDAKTvl
1rTLCeq7cDhwoZCePMaX07XyTAs9/+TtRUt+m1lCqOoaSZISWkubo+DNZHVYi4sMmEvffe8Xw4k0
ar2zvBTzdhO+MHkst+1iUuklvQPsSYdMdQSVGK+p5yJ7Qt9qDuFVtdhbjOZZlfp6yKNjX3sP4CbP
bLk0jBZLjNfqj6yJHy28Mj6eGclpmgAJUoLNFPgNrGyUn+EbSMcO+dMCpzEs8YCbhoSJ2n6bFltO
YcRs8ol9KLy2X4c287FBYpz3FXp+771cLD72p9tHGFQE8WID0o5+n/AGedkAKwGZqEKzMcdPJmwZ
tHVtkB/BToxo+FABLx4jS2/GJv3K8AhqeZ+cRPNgoriHZ9GEmwRzkr+4lHxY3Ku2GYevht0Gm4mI
rf1IDXPCOQLEmShVHvPZPAon9b96nVvhg2w84j0T1R7SxqM9qrKlnPDDZNrVyuIIjbXeBVnv6RMM
fqPdIju9E0SGfDM9EmGOhixo6DCR7AJzZ4+2ci4xbRMHfNHgk78p7Hb5fXaTZ69ofTxF4wLEySEu
e1a0j8q6vaCr6WYkdhFhsyVIjxl5znlo7zuDb1z1Qw9iu2OITRZBSNPU6xQlJwHYq3awo+cgzqOP
LvJ4APmrjBgE1v2WowiF1NoOasqimGU/rGu2F/pMy0xjrofoeYgpECKjocaobXEJQ3S6anjHPQZN
NJ8NF02HnRLS1c+NZ15lhkjHTR/OlB2Dz7akusxZkRNNdWKl0/g907a6zrwZorWV41WJ2/yY5Cp6
jkuDJndMDPqd1Yl+g+aESgTjsPlGHKwnzoCIl5I37Ot5lQjZka8zcnQoDM/cSctpD5zt+dVEPhqb
pKZAx1UMGca3fOorjM0vXlHa67Tl+AehTt6IFk6uNVYHUgYyyBB1e7Dzjhcpxizm94KmAFCrczD4
9AiWSc3n3xula2xmgAeHyEOBQ50wQiR1y6+f/wnpwfad6VH2134W7nwh9B6kOGKXsqcGm1qbLkHg
qGulOfYYFJvMenTlQT/lYsK5EmRf9832s1FMPDVjlAmuIdhXwPYluqOLNE3CnRHyEctE5UdST6qd
V4ruqU57vkCa8RvZR/RtR+PlRqSF9bVE8c7RPjf5zGpqDy1apJt84ryrCaPb63zQ50nOM1hBk+/l
EnF0LwVlXzOCXV4B02t2HNWo7Qd0n+16zCOVE8tIV4TmJZvBYFGdmCDMancUzSGPTAiwCc5o4xTW
sXyl+ZfuzDyjoxjoy7BtOybURdjTkgGZBgY9RhPU50q5p6LpzSsBxwA1tmZChtnjsog0nMFl3Rlp
pbdjxh1wNEEuxP1o5JUdOtpxMpbPl8jow2AAT1OEMuu2GJZrUgD1hWykb7lXE3LZkctGk3Llkrp7
tiurAkxMK64bKn32iTK51oUKMK6leuu5rIDexdB3EY7LLwQx/CW2Q2MTIrQkjxcsRe+DR50q3/wK
yFATiu62B79a/m3dc7Usb2LBWo4/n0d+EVDJNhTrRhnm18QSLnFsPcnqace6x2BngRSlzwrLnYKf
MMXoQ+MNvhwzVpOj+aXk39SvtBIreO+VPT70Nviw0FLRcUyi+jVKzOlmBtEC+TbhEXadgdmk6qNj
hB/iNfc7WCaQW52LuRsLE7N7EVl3FAd8Q/SUtL8i9JicgLHcYxpI7RN1S/vUh8vlLQl2PA41l2ns
avtO4UXhpMUHt7s8+VbqUr4SAcGfnoZuPBL7GB16Wq4E9ARG96rJOIhNOnJ9w8+FLSGcbL5vg+jQ
6FsppUcv3yszCFeww4NdN7bR0ey5Oz0CzKdm4gmMhjmkY1Fhl2vHfhPX3nx2aIGfZTlGz3CPgcVp
T1uXRWxb1xUW4KMoHD55T+Uj1hXb4c50BM0PxqIBGh9WgUKPcxJS0FIAMkhUM9aFFn3WwCrxtfkW
m5l8ZRRpkDKTwIP1AcBG65rqFHAN+yOS5GoXk55wrykIPvxI8oXDflmDrUmCq4/h6AgbBcBr4Mx6
jwohWBPyR9kXeMn4PfCok9ElW9PXjrTPl2kMmEJ1HMhbWqno+xKOFbwZiZw4Wd1YXSWqH+5RrQXf
5OhGHykareMoSJJBpMybyU0Vmn3hzxgwK1bAwlp+zjwhEFO1ZMXAQ6fBvS5kWs+/tZ//HZ13P8vv
//jb67cyrdZp17fpe/8jQc3xgKL90D1fv/av/wFpjTiBq9eSn3yaa340/hc/87vMgakZuErHZlK3
xCii6/tfmQMTYf4VkkbHwTFCK+x/VQ6u+DvaF+L2PNd3PSpNWt+/gy1dE7AlCEOOBI7JWRptxH//
1/v0n/F34IHFDBW8++mf/4Ou8E2dVn33j7/9NL74jHe0UAIxeAM9EzrL2OGHmXQ0KOLbAfFcDeW3
mJltUrz9cDV+/4M//gEu1o89/F/+wE9TvXZyilJO/AHIGoDs2TDCV9osaYh559uf/6mf5wXMYIJA
OIzzHSYYLqPgP36Z2epAWRaudc4ErtFMXpSG7ZiwHfEz5o146bIpDt6TOgp6c2dKuzM0HjUxp9XR
dMwmLr+RbxX48ZKTljAR3UU0pnZzUA3fQcYEaXkaWrcz3EvTk/pQdGEWtfdBZs6XnmvU0f3c9NuM
ZO9jh4jsJmtqCJUzGJuqX7GhU/c4LYJqoFUGvG0FlxItYkGCc/6lCe14bFc0CUe/XvMhGEFiDbGx
tw/2sbVk+jBPxcD7shlwgEJcU8QjpIQNXPpENKwFIrGrgLRe9WIgOCGCnXbmBXzJlnJMuM41Cimp
L7MeoewXxTvPrTYOoUWhIelSZ1jvMcu2affbDOffu8Zf7Bq2yQz7h8X7y65xfqVqfK1Y4L/tJYdv
//jb7z/0+7bhswO4vm8yUXRNtExwOP4ZJeKH0DvYUkKBEIDn//+2DWiNPnqEgHoYTK1jm2i0/snD
9f++qDMs3xO+6zNUc/4/28by1P5hMkdgCQoWtFYmmbDez7qAyhyytkxyvUcCLvDGj251iqd4fihB
Vq3iGDngD5fnX2wjP+1TfF/TZwTIjJBPTnfsp1Eg3UacB9qb99OUtbemMY7oM9Vfhd3+Ig3gKy1K
J6DCnmvZP4/le9ExrRHJtJ+JWd4pe2pu87pFgeS7Eqe0wmbTtWrtNplx1yl/evjzL4n06JfraqEG
WJQBpC5ybX/WJgwzh6zZ7/cAg4qJtjue/wKsyH508Vehb26PUza13W5GHWFdSHqzS+8zNdJVx+nn
C+1jMrHZ4OYzDuOUIstyC8oQlW9nO+e/Leq5JGGrMDSiS5lxvBZRx9Gqx2D90fRzfudkAfODKdB7
8geWyAyvodErmq9R2sy7ZegIbj+2EDbXDRFEF6j09N5sJuseGI28ammc3dMpmW56Z4gIOOrka4B+
2FyByZo/EsJltgRQjo/FAK6PHbk6RQQfrNooBausEHGeksisXxJ8BM9o3PhBNaXhqeOUuEERE92F
I7Ow9dhJsz5wqbBJxUjJLES4ruvs2EcXT4/fQdXQqX0/1yBOSDpNMI3r6lS7IWYpzpCkifppe1sX
I4Cp0QfFicGINoyXMPx1pnRPpaPWyMHaYz7YzS1VXnTU+B53Hta1A1GNfBynHx8z2jePTaa9L9wd
e4PbicmpzZho8Kbmfa4RsMW+xRpS1UyeTlTjUtbcGRzu5t5TIc+Q4jjs9FV48iygwk2DTFsNcn4w
W35kNtvuyauD4BRNsXto4t66H2htP8FcqU5TXYensuR9sUY0i/DbLRVhoB7J6xc5sJZNJ8GNqGq0
NzTi8zvpJSjUGa6uiM1p392If4xzpJDEItia1ADsWBeVOzQA13ic4cDPOy8dikMdcHNnfEZgoDL6
Cp1TtRVcMORsEosjx3DGTj4t751hRfldrCyifrDVXqHVEkzS4vF7boKeqvqeKJjCNNk0rPolnZrx
MUKbfA6bkV9F4tlO4o+4sCa+cagMeRWBVl55RiOujdjEK0AI2sZzM2wHYVKuxjxnKY5JNX5HUzPv
oDO717HLnYjGEPNsJed1SdOp5Fg8cF1zilZmG2IFfCtjxDNReCIMiaI7z4yadwJ79LlSyfxgqzLd
MY/JIVc2+ZYOfv/NzDzrHqSgWiPQpMNhcG27mPsIqppLvSxRvATj97nl22tS5WJaitwJ16vnnWux
/gF6yeci9qNj0eXPyugG5AdteR0HH7TrKNpSo4R21EWlDbNZvJg0LRek6YAhmrV5gb0t3dkootcu
oQYA60cmDr5EwSNYlEshNSXcKA+XESAMV15Lxoo4v5W4HubIuq/STj4PwqtfDJrRG+3TqGntqH5x
SjFfZo4hvkzBMjY0Mqq1oFL1a0xBU61SZ8Y71ob5+vPLBYszjZgk426aZUXEXprpswrm7omBSX43
18gioPpwfSyiPY5TkZUrT5npvq9twpCI20l3YkqRFBUeUSjYYDjXMPpuCCvIwxNnKh8Lok3GYO/Z
cWA/BXlI7NozpB44LCk4hefUqso83hMbUOHK6TXadQ7MajgTHx+RFBM7g3vn5LQPG3eaHyxMcava
G5LqwhITkVSN9rasQ0GjFT0xM8upZ2saqiuYGfZFzwo7ukZ+05udcVubxZ0hhiu3lOUWJJ+4xSrC
3ukzMWpFzOQpuqLNyrDa5yGKbZ0cSjt/AN2CmWAZnQ7u/JYG6BjccfiWJzbJ7lX8jrApOSQaL0Zl
DfJUA9XbkFA6MZCJ+29WCt4pTrvLqW+iLYBR6zjpPFwTcuuvCl8Qvifj9MrVjO2ZxIzzqqWv4mXB
0ciJlEiLptIXMoyaA8IiWKPGRBfdJOy5THOQkmVRfMRSM/F2xDLx67AcQPe+mys/3dilEV5mSSzP
nZeprZfwwDZZaV2mczRthjCIkelxI21rJByDwd++hGvFVNwJSNchb4mhBY8l/mKcbL5ckWZlXiqR
hnuyLL7gtgxpwPjdyapCp9iALOjfO6mUtxJNaGjcNdxDSKkYbWHNoN+yFDKPiC5uR3+/ss3hEKsQ
d2MRYrQSkUcYSNS9O7UayLGKeefxAg+2Y8JrLoEtjz/Xa+5QOFsYsPNuG9NvBKxHGCu1wfQSIASE
aZFPlxWWIDzEef6MeafGBDJ58w6JAd1p36MZhHIqWfmj63BCdJpbTmcMOwbh+AfJ/kpOJZsIgJmc
4uJC8lyd3aKTl6gxNABm0z4QuNOtnSThqepAKeUNqY+sQGZQ4oh7dHrQyslwfTH5DLpqr4o1KAro
Oa2nXyVZ0gd7LvW9zGQdA5gM9+CiwkOJ1/AmzfFtjNHQHHM4ryvPLkqWO7bPQuFP7lzHvfWxTXM4
mC08Ea0qL0wZbBsDM7ixCF3wreKQDZ3sq+/FFA/mrEAFzyMV22hsIfzWNPPL28IyeJfTpDikqcMo
zB3HdWzEOLWC2NoVKSvec3DMBuMUbUIVuec6rF1Grsq4Q6IUkC6k5+MiLS/Q1pANvmk8kh3duLmC
jeGfwgkMPYAsxaCoEOSrlW6Sn2WnrYNMSua4aeK1l4WOnOcB5iJ+UKFg2dog5y+TGS0ACKnM/C7L
JRjc9StvWpu4jQ8a5OsKy2y7G6gSn0kyS5HZ5Gl2crEtv5dO5iFc6dxxYSVhSBTPdsLLGUoKRCtw
qLTzCU3Pt34ixrc6swgYKtRyLpDN7TSRIuw1Y1VvAoCvl1CNi/wimv3MZ/mVyaF1xvYUNl3trlpA
leC2a5HuiVsllChLa3E92wQz6aSSb7ako4YyYc6Xe0O7aDkiZZnDe2jRNsFGgzFsI8EJKtl/I3tZ
SbC/8G+2Zt7xwpHswh9VUdCknI3oTqK/4BlAtHXyI1NG61gsTaokLRntSnGt09S4M2opn8MxdeD2
QI8M1jHoN5AIGJzWrjfJN5zFWm4SwU2yNG/neeBU+Nvhq0lt6z6z5u6bzPwsWNukQHNOLpkQXkyE
5m44hnpfJoiXuBs5MFYbG87sOktsrM2+V52KVuu9a3Yo2GrFZtxmJHaVkmHrOhEdL/ewrI27Kg6H
x9QmuBhiWY4BypNXsf78FGHz1QHLm15ETbNsysihPvqMM0ka+hxP8JZbN2yD1TdHevW4NlDB8tZG
GejhecLU3vJxEPfMu8QyhkfsVNw7qzGCislcO+/i0psvTWIvNskwqnUc8y6vOWw9M6giWHhejr/g
B5/9fioODHFhm8WudR+U0/wRzDLdkeAO5ChLQ8YkCuUWvCGs9TXppoccfudfiGeF9WsRgbchoGik
mHG8X6SigmhGWeDW3E8Newm0Wkl8VUkkSI3YaC3TSq3DxPE/0MyOezSyRCJa9muQySdVxc4mFbym
DEG6/CBLohlb230epazOqXbySwAVzgumt2Q6Y8mtxss2SQIGJla+Nl165Cnjhl3JLdzHYSquTSuR
G/CjnBOKMjzx4mbYNDnzpZtwimqbQcEf4c7a7mDcjTFyS/BPM9LI2BSwClyiYuEScZQkF+/QqXoh
o7Bw6IdzVqJI4TwY5/xHpGpw61sUeUhsljPSVOnmtiqa5V6Gy3Ep5yAFeR6yKkD3Ly6Tmw15lPIq
dxBsZANDsBGxJFyAZHxcpNjYg4VdvLQOSs9jX2gf9GsEbORJpch4jKnrp42I88QE7OBE+JkdJxvw
5QibmDl3zReq7EfwExajXayNBx8OQ3wA4Zuu8VDzf0QcpMCVdJikVlHqQei+EJx0LkMgkt/8wpkk
uyBnqdZMsgqFScI3jqsQeDaLPyE2iiOUj+bxwoBRBuAJiR9VD0s7cLsnM+OIzwBErDqBVG9VhgxE
ppYDc5C48m3Ohnzbpn26G0beamau9D5i3tSvk8obHmFavfgt53ZkiPI5UIWTrtt5UUct1y7Mke0c
tV4sTZAD79rMdg4WD+wt1LR0RyKTX60AcxeHHm3M64RW8NWdLd7JdmFDN5i4n04fwNYaufRzY0Ka
VhRbXlF1Txjluyc4uM7BnPr6pV/O1BUMcdqFPchhVxcTM+EC6hisvvLQdhmnxcp3Lnhn+bel0w6P
poUAlYZb/Sq6lumUy8lWWlQtJKtpnry+tjp4vRTyUCfkFcNVH5WTO9WvfVSRNEZ3MOCfXagwtdA8
Ix2CFDCOFv+yN3XzDpeOq1JqJJ+cyi9E6up9lbAXNbKhGwIDn/DtcNm6EoifWzH7FN6l3XxVsx+c
LEV5C206PMWWbI/p7Fcnj0iaXcvGtcPSKFZ1UI2PAekbF7id012wVN4Q2+VViZNz76eUJ4Gq9Acz
4lhv0kDL59wrb8aJVEemxZQ5pojxk7lIQVXirSyXX1oZy4Fl+dSTuyjvgrRmYdQg7U6zo/AJLY/q
RCXLi4QYMLQm8kU007Cd2pLebWYCqhxIY33ABLI85yaFEzCa5ha6C3cGlijLdtkDwS8s8YCxPUPR
ZhCyHDaopx0m1zS0+HaFP1/qmAHPNNLV+FyG9pKdwPJuzP00GPPZjak0nW5ubj8r7cph+ZTKL1ae
RcXaQOc/FJWVkn3Di6wIvOA0RJ5YfZZlRmxwGdylU0qjh0u/NFB0GszbHKfFSiXJB0kj81nzuFWr
aY55CaiJHkQQ0zUw5ZTfQXKcoLIzVOJ8yKtwqJk0NwN8kgT2KzZXZRaIePlGJgMEimfAIquaBIN7
O0IVTkltIhEdkG3AhqaMpGGiNhV4Quzppbi2c28xmpgmGYbe2KEkbOnEaDdvvoJXoEEhetW8xxmV
LurE+aHCGXcR2W1xMJaiFvEl2xqVFHPspUJeBA1Yx324BZUGEndR2hTZjWaLcyz+/Gfd7CPiAntD
z6yqExcZqvHdNPVyTPENbl9R8pJqOhMO0efSRAC1lS4leQUZ7860iuoka0iQDejgE6KU5msN72GP
WIFexrCcUVTpJNejywmXWWDP5m7Y3be6COuXKW6DdWs24Un57LO1SriEicBQYlYONyQHqbjpOLZu
Oo9jESkP4WlZz027bMNdVHe4HAo6QWHqc9bIW348JAv4MsW+eZ8s3UbVMDq+0ByMX6yAJeHqofs2
NIxNEyuKr33sAki1l/WTuxy82IkuCo+vEy1dh89jRRDSmYrzKr8rCanYLiLStQfS7P7z3YAXuz2i
FUqufbZ86v0la8IQ7rUfG4JXhQqDUxNyhZs5t+9xK4yrsGTk6GEOIYaJG594mXUvPacjDJIbGdKY
O8yFWZ20M1QnYfPglMs9IBRePnedauW2xUm/LhVYNRuV3+OsOJ5gkg9OZl3Y9xgv2GzZx77WXSCf
cTMyVI/Y9j9bMWNPsyiwGVDGJF8xW6aR0bGbyBXHy3y72FS2TT0hlu85ZJY82Lveceg+1eCNV7M5
1i9Q12kMKnp1ThpxROs5sDheo9Y2Tb0NL3sWz+c2O/lcDSp2VPnEVz1RTc0oPe1yOcdhUDhOLbme
LcXyg/Q5LRkkUMzIMUcupsn2low8RzkCwifTGyVna4e1ZpjR3aToU9jFVKagU0RzVLKgebNslTjH
AZPkDkRNRjvcylTQbUBs7TQh7wcIDXQFQdVZq6pnOu+HlnXvNP7w3V+U5j0fHT10zoObhhz+mPXL
t65sOXI0hBsesoqHDH5uco1N4GUcBVcNO5JzgIXHozLmXIO+MDmFjqr5yqkkg1M7MZq/KMw65Nwy
iPQKFQCbrEIC9FjX4LgI2JjX48ANnwOQmLlNK/PzHz8fzLnMeMUYKHTfheKdijPYPVS6n24m25i3
ZZKliJFqHujUbY6xv0DrRsHKdqUPMViLVJ+lpzkJK3/eTh2oS1fXHrooCofPBt0i/HRtKgK1nALm
qeEojKR82FHA8Y3BxxaZ2g+B+4zKK1nrpQPeU8huBrHkFeco6I4gWOuLP+95W0vn/o+jBAsPnO8w
/kQp4Yc/DQiH2qlLBuD93k1pDq88PYhr3+vtTdyjfJhdtrYk5PAN+2a68eO6JIFFOHtEPS8xKdF3
RkVcR+eM82WlZPN1GFz3ekzt6YEtQW//4sMyP/nlwwY40rEPitALf/6wANNzfzScbg/iAX18h7xn
ltRicHOI5BgoTOhWcBC1RoqiHNTH2qSVsUi0gfJKWqufN/vPP9TnVOKPV9ARPo7i5UP5OLZ/mo3E
AysZfke3L0sHmSrM3WjdBUNz0goIWwuSdE31rjez49CbiAaabJnk7vrJUsm5Y36XKRaVU3jsBpGo
vwFY9G8Dj+hSdlkOhgbsDcg0pA7/+Sf/F5UKiROfdx+3GSrWn8YdKDrzOo6NngBcuzlGIX0bOvec
HhuC9m7R4DOJcJpgPbInvnQzb5FKVdSFQy9+n738e1T5V6NKi0HXD7ft11FlWlXfQZK8/mFW+dtP
/ZPkwEASDQOSN9pDRG3+MKsM/b//D3dnshs5lmbpd+k9E5wHoLsWpNFmM0mmWRtCkruTvJwvZz59
f/TIrMoIoLO7gOpFNxCbQITLJTPT5X/Pf853dGNtEXAxG1tkJPm7/lHW6f2NTR4fXRMHsqeTHv/3
ZaVpsOHEjOBp3GGxjuOM+Iun4V95HKgc+MvvrQoyD1wd1huwyPgqfgce/8nmYDDIFZ1ZqqdSVaqk
6ZmIbWXDRB+hHGtTHWYmtUT06wy13GKh0hCf0TJ/TlPO7F4saQnGFxISh7zpATAyxPI6LblpYpvN
OWHHVvvi7hY/FxNTJ/Fs63XgAnFBbu3uSWAo0TathMVqLlEcYlz8x2CwJ6+mZD7J9nAky5MjeBoX
k/WQS7hdQHMiZAd2Cqjjtt6dB4E4+2xkUe+c22Wtl+7JwlKIYxZG/0Mss8Tl1U5BRBOCz4G5XWYk
lSVr540hVSNIMJO+j4KnywSiqFAumZEyRzXUctXbjPf2EbW+sHG5k6cLa9q9n7Vkbvw44aYRSLIP
9oGtMzM+p8Gjbfb6oXVAmemT+JE33hymTrpuIRvAfDio9R1OiCcohNm9LZxI7PlfjAuKWFSwdGHQ
6OgZgNdCvC7sNOVzIpeG5iiKkTudo4Cm9IwQWwTdbQNP3c2SOI0VLqbS3jQ1ty6DB+Vb63pHo2TZ
a6pTt3jRy0K582O9Zs5kN+vuQUadodCnU1v5GpQF1ubISLwNPANDBc9OAJ7K4TWoB7/pp/Jo09SC
o9rhtewL6OxMOrDq2SGMJ+5VMeXScZ2ETmovt6aMzVTdRXEh95mGCt1RFurr3bifSd+VG8ediS6Z
VGNu3TmK9iZhrbd6Id8NikpZnrzcyU2/i0cn3ZuEwvKXVLp9+cy6BVsACCImaSUcUbjbdkdVxay2
B0ZdwM1AHaxU+yQlIGPeOSILlpV7YdGagc7F5bpYdL5PalSGNjaxQzosNzeJbHyNBD6yrBrp8rNQ
V024IYylHryunkeVD+LKSP3WghmNvDqgVLIHKhXnKQPtWlg6oVt5sWYXlhY0Mtifa1gK5KJFz8FU
REcnK7clTNdnYFcPE1YEX/LXbGN4vH4xzO+AKPDsOmm0jYb5Uc1Fe2hQj0JUPHFuCoXKGcvMtrSJ
6uB+S4psWnCBrUK3WEGCE4d9DprKrdBX83k5qA2/mjrVDs/erH+UHYG9Rovh0SUwCsE4DVtyc12H
0xsgBP1HX7KS+VGmZnxqyG+RkSvUEJ11Vyk4D826J7UATQ0k5yYtqKyOG4U2vponOwCW5KfFcIXc
wsIggiJnN8COPFMiN+MFQVDr5/hcWkTfWhbXO0aPxw6a8dpZuwb6LIp/JJ4gvntxEtaskBOduvoA
SR5gBGRh3PMGLw6/bPsGoFLm1MbqncUI0DSAHqzHxshvwBHPixbtPNmr7G+Xp5Ry90ptqTSKxxvZ
AyZGfNAo92GM8ixjOwncAeBr0+zceboIVkCoWv20lXXeAbJaSD5F5ottLKk/EhUgcJr/zE2upTo0
1Q173v4RTiWdT5oWeB1jOlMAh2DqXswaK6UoJlj1rqdhNtfNB5XlWlhMsgTjR9l7kNStVvJ+2Dvi
GoSgYGntXZl/Lw7ENrYl3pHiA+fYSwOpODIEHLJOMIIaRAudVHuIk+ZhEC0ALX6opSqvEy75z3w9
zbI+csA2i1ahpUM3b6kORLqqKQ7lDZPbeqq9d6dJ3lSlZQOiT7+SDpRiDCaO3UWT+8ht1FYokXfs
ZxoLW471B1Jbqyvd9g6ZcG6RLR8IDwBc5LmCZVkZnaAFH/fKuQIAcXAi+mCMTlyF3mMg77Jup/JG
bdWq6a9WbCU3A8TuRU7qbZFKR4aqeEcuggLv9XcUwm1LFv3+JAAZYBi/4XTmdCEhE/Wq2CL3G3x7
RIupL0CiTHg6NFEwZRp+YtE95TR7bPViiR4h317q3xRZrRPPjiKeLYRXP1eGz3bx3uyYnRP73jX8
V7N3h6Cc6OOW6+UBYuuOHmi8qxgHAHLGzW505XeJ0zbEQN/uVXiodeRkfIAzFNQiyel8bEb1Cm34
1nv1mR6GFzvTUbyYLtWKknlO2pDmuQ+Sbm1gmJRQrmdprbj3bmvs2lRMN8i7QKXrIWaTYy/uRxbF
2ltuufZGGg6/agqhXCBH2LWHcGiyI1yAbmuBATjBWnF9kCdpE+AYSIJszt1dTn/xIam6fVeL45BG
2Y6bGcgknG1+yt6KhxnY3shzfHdE9vLJIZvfpsL7hYCiuNeZNOhDUqzigSObC1shspXjQN5GWMlX
Pdl0l+n9eUopoyvH/FkzaYlmr+eRbd0YwvNCXXaPw9xem9Qpvoep3Hvu/AYoIQ8Hfh5SGVUWmJaT
noYZmVQW2tZk8NYDZIvlOiHloPtGpH9o29NOVmrF21kxZr/tY+OdgGd947Kblb4iO+ru3IyTaSiM
8j5WhpZtnkTeQ40BdjmWe8K3YqNpWr0FctufdXS4INX1eg+bjfWIoTwD41sfz4j7lU1LrWtdR5Dg
L/QjlXdqXA/TxpxzqotIeYn+VgrFPXhtBh11MJ7NSa2/FKDYoJGLEgHZckbkDCPXRgmlvEIp5Tmr
hwMEvkIZ7rXESek2Grtba5X3Y6kAvs6Uh2JO+rtsSl9Xz/K2n+zqyCr+1W3N/GkCkKgrWhdq/Hi4
4PPmg+MV2pw2R5+UJ8lwtCJ5MIiHhaIakp3N1R+kVp3RugD4M22H9zUPGmI2Vy7xMFLZg/kBh3/r
/rJ7VuY9eUHfSoz8E6fn/OiMBNWy3n03MqsO8NE4L0gU6UYh9RZQ0CieEDPpbxrVduc52L8NY6LC
j2JtYIQgCXxWoAgpLuKU8Pj2YtkWlMr9qGX2NasKDEivHF6NlqINr0+uiAZ0GKwpQ0fUGmJ8KkFa
L7WkaE6V+QlkODhX7rDMCGV80fR832URlFt6jcK+96obKZSGFYeb9A/4Ddz94tjNq7J4+6qbpydo
MuZW81KiQR67zTNumx9N5n5zOucU0treppdR/wxHlQ53knW1J+cNsII0jGqbB0TqkVCj6YQUjq4S
yquEfi2RhYgvWc1ZUGnow9eezzTTe/uRKhE2ic03IAQt6Kc8Zc9Wg5vlgGyn0KD+EQ5HNyYE7sq4
3ZqFmfHwagEf0+ZsnFCArS1pyvRFHaUxo3rn7uQr5mw8FomhfZW5ZX/R38k+felij+wL+SdqWcOl
5zXXPQ7LBTQTA/BwdPpFQViDUGjQcMhFZe0cLGmooKAr3xRMHkGCtY5eJTLGaOIn2Y/OlhKn+NGj
AUVqFwatoEB2l95ysPXxRxXZ9q7Vmi8INY1fdDW2B9S1Q0RWyl8my/N5UO54546WMDsfjwABvgrQ
6GT2HwA58PwuNSl7PHq4fKvIl6DGCAJX+Op+B6FrYhGulu+NTjf9hO6iY6mOYSSNq0iE8Zyattzl
te2e0qSosO6i2mTkreeF+tmhkTdJWe9O1b76PGFoEkiHgGWfSV3R4UXmGoqvsUGLrjdQTH13ENFR
2nMZOk2+h/sOXJxNtO96uhZUSlkHqTmQuKL5l3y05ZtkF1hc4YWAo/0xet0ZAJC3pVZBoTy2fp4q
dt2QW0jWpsVptEGVCs0tNlxX6CPtFG7ysVPzXMyrQ1WZN2+kF5F963de9s9VPWPmsomLFNxV9M5C
sRpLVuN1t6nNmSRYbUmom9OABKroL1hfABPlRfE8dW0REN0Fmj5TIik0gNYG9SgisRTESFFVZ9I1
z0VTT1vMSSS+qij9kUlto03O8rBglKR71vYhb6wMaDd6drT83CS9eZVAd4O+KX8xACNHJm2oiaUK
EgVm82QOdxPq1HbJ++JZmmIl9/bxtjFLLzSBUTB4u5Y/KyIHV8IBM49ZscXD21ypJPhSWxlvvGyy
d+S6podmdpSt19paMOcOk49We3eQfa/lNPdXvF1BAeo0WFp6KhJTna8klY+K5sL5sCsD88kw+I7n
jGfXcH5U3DlwZLzr7vIZ19Q/AQo9c9WdeTGy7Zgvh8jNaHpTlF2e/FKA/Pqa3arETUS9bzJ536QG
ppeEIzJpXMpFU3Vb11xxB10aO/yNO72yNN8Q4oQuxkNUqEc1c5/RBA3fSJfPyem/oz4myJfx+amM
h767OFX0XA1Lhyhaxh8KEJ+gR+1GdqUu1HDOoHPf3LraSM+rqKkDOI/FC6MfYjZNfSocArN+EPgY
AqUVatD1CxaMjJXwNYuIrbKdvcd/QGg2IxXPY0HQa6PzNGh8VamT7ey67UHyCf6YZfLTwHhC/pY+
oMRYgdOjiauI7UPxnle0HYVpqhVXHlugO6bKyBnyKuls8HLSDtXphEeBFZMotrOdSOlhCmqdhSz4
1q5+1wlP4CMEni+tunkee5f2aPbHBybr7OA5SbkzvRJ2NYHv06j29laW/dMscZg0lXfnAXy5L1NF
+2WlbX9aktQ+YpuSe6CnaxgrmrfWaMonE4grHD39k3u8uBBC45IfqxSNxwMqehWfjYm6WZJ61oUK
Rvw01BfuDHAvG7Kc1XbAlbntPBCWksV1ZJTlbiB8vYkn3E8F3ew+uRggZD0Gv9JQMU/2bmDXwgjB
KUd3ttbZeycHw130HpslBwU+5xVjsL2UfV7upZgPBDrJ7I7DFWLNihpKKNTIvA9c3emG5kYDtHwy
ENyzSkYhuWzGjC/femPQ87sT21QL6Nz8t2u3COoAdFxs3tsE192B2fHgFKWA7FMMW44rK+REn3nr
rTLMWfSLpL7jQuXeeqGYO67DqC7GJN6HzFvbfUw1u/C45kk0cmO4zq13Klt6ImpqHTd65NC2l1GO
OnAFqTS9OTlzq7JLztN9m5lrdUYtfIRc9dRlNKK1lfGrWbAYegRs1/sFhWlXjdM9nNhG3wvJ21hl
LEu9DHtwntONNCow7klwbrLGBfVtCtqr15apqrjEtvNSuV5L97fWBFPNxx8yw7bU1F08onnkncV9
hqqi1ZXDl3J7uovT7udS1Q921V1mGq58CVVhwbaB0sBdSzegXbAZ8keaXfSI3RMbp0BNJk5leiX3
SZXLkMWgxeAyH0d+UwO6uSNf7TvOSEuTeAqHr8ERX+jYB9ds7tnCTweAQ/qGa+SJI/qljoYS09sU
ct3ik6zNTtANwAv4bVCp9Oz1HRAfpBQ6hQqWRgdZa7dZKAdX9OEy0JWAIaek9y9ZytfGpDzBH8fR
3eq59sTZedPnmPKnmBBgZo/cvtwxiCVXwk5RaXdm2YgqsNGidDwmKMok+8ovGGzeg4hpUGKi3VEr
nmzsyVieXc28dxZiNlOt6ayT1W3XWkSEKUSxA4ZlBc+BQ1FY5IinIkp+ulpzbRf9lLn2JzmjbZ1/
dhoYgc79JdedFhmgOVxR6yQVvU1D64AmakFT1fCr7mQW0BL9QSdfEjYmxRhtrQSZXlG0sMBfdhbh
wTAv0QMo4WV0EdGHqMQ9bPQM00Yv7SmoiYTcsYvTgcgmNmHLmLz2OHAxH5pZ8j/xJKe8AkuUWjdh
2U4rErmjhKGhrBJzJhuswBZTwTCW5f0WJSc+8siyIENrYKFxaTX9GY6A3Jn4KD3foafhkOZNdO9y
qtEb02qSdi8raRIXJjOA8CfFtIt2W7gtWyipZABMDC1BboOhwW9h0eh9uhWwYxqMHbxGVlSjO7DB
V8+945pfbTY5WYfF32tRLf7YHf1Xa/a7n9Wa1Wv/+/qFvxkuOOeS7t/+/K8Iyn//e1cF/E//Ev6O
+z30P+V8+9n2OX/0j7zd+n/+n/7Hvwd9/rdqPEG8f63GtwR6ZPpnMf73H/oPMR5gnmfCy0BtJxs0
/my7//HfFM/6G9s1HW7yP+cM1b/Z3AfJnLB/IS60/uX/CAzZf1NVjMEralSFqQ0s8h8/9/0f26d/
pcHTcfLn1RlxOUfXTNViIjccw/orwFBqtmj6Jk6Oi6UyZeY5NrzON0Wk8wtom8O7GhfOVbGs6pbW
c3ldVXO/cQuVHa7Xi1BzUvVRdNkyh1KfsjswaSLzbaVEkXPkbvJS49iVPUAQ8MzNxnIn18Ds6pk8
BDJm/TmxktOQj9VZ/d2wA1r8XCcyu3cqw90Vqpfs1j7QnZnlzO4gC1iiYf3aLWkiD6wH7Evfrkct
3GAlMPoZ8boYsWvNuW6/pr1e0fdW6CKYnCgGgNsPO6Gs4wO25VvVmOaItX+cDj3gEDqHP9EH3MuS
wVby0Vk7pki6ckd2Atssmuy7kUbgmLyLRwX3anY7cAE295nUle+xks0vZ23spqjdPVRwrn7Gkx41
WKRq7T5N6n5d5cub2ZpgqeBzkQjPBGgakDM/hVpxVbUEzvAcBzPmsdi+wsSLT229KN/l7wZxDavH
VVma8jCnzdvgTQ0rQt3eZYk7PCd11z16NFRwz1AW+UUIIX7jaMg8pGAGT9uOoYuh3y+Ew8sDV14H
IR2IxiGxvIxqIF2Tn808jT3w/PHVJprOK13mX9BIur23pFTJ0ZL+vah9fk5VeacssXXMZFcfZbQs
JwItQ1BaTrt1CKvoGypTuDKoc69Lv9Lj7I3rL8oar1LPVyuUdqu3NCbMmgMurCpsftCJAs5Wi/oz
4VeKSCw12U1NlD9VpZm80tYKoG4sawqUZvI1QIIsinSUyFIhyoF8wMHBBxDt2uwvvemt/cqVagAc
1IZomyz4mPIYtT6gwinZ5ItBIgvEz/grRSlkfpwMsPtl3i67WiTlfWpTJmNyJzjHsoKktcyQ6aRb
XOpOEWedXdQM8WZEoEJg42FlVXX8EjmLDpyf6qWvZhpN1vO1xfCfcx2qarXYLzS+0gXomAxjbqld
l8LyHuJopswI5Ac+am7487CxpXWFMzR8Y6DLDgSNmmAUqPeboe0JrJTJdFoWZN+t8Lry2atE9EY8
JVaOSPSNCL3S0X4gCLb9WszXU7UMuyYc5kx777w8YrKjl+5Bo4LjQ84Uf3n1qH1mqD7MrXM3rxG6
3N1jxSQOK12v2qf63GL3NSZ6tzuMMH4facaLMajJqVET84upX2W5bvKhDRy55Pua+qMPQdzxklnT
rB4mL/OeaEGoEPHYOq0WrnygzStuK2IbZfFpxYn3zA7gS1FHSgNraVCGaM8/rVqy62o1rSrDyI3K
NxEzZwS5JBXGm1XK987hnuezwKJpKqo6QkUDy7fOsrzzmjDYMAA8aC3JTJ/kQRfyKG4CXO5m6Ob1
QkWnY/vL0LdoR3W6MZHCw2XssAZUmnO01HbtdU3QNyUS967qe441NBEnINih7gZsbjcdv9GuStVs
2iheF5mh6Uj1Xc8Sj7UYJ+qgqwAgafZMxQ6+dn6IZ+IzqGJ9TvmD0d0ARZm8sE4hXrG9N+RiNCRv
TrSoP9Csgv7sKmP9MThzLVlJwalrVC8GZKfO7Z3ZSuW7shxU/1YTw/3cQL6J4C55vjB0T7IMMYet
QuLrw6YJ5if9u+P7bJbaxWjBBIfdSAkuzrVZRoEXGc1dMntRtsGhVGwojR6OvdN5ULDU+pEKu3pD
3mdE8aWHssjppbVL52jWM7m/sswfPCzmm4EKlwNV0XFIQ16zo/blKabgekdCM/JXZxgCBhV9jq9k
c8n2YrDDRp2WH4sxTEU4aGRGKqMvEK4TajVy1RV3Ez63oT+ZOaDKjo3NWKevWIG55MyOCWXlzZ0z
BG/UGkPrOrwmcyvu6GRUfN0T9p0mxmgL2VPebBJuN1tz4nuOxWmHbWQ5DPH4wrBa3hoshbeeOiDd
h3kZvYyY/3Cws/3zS6dkrCXF8OKW9nodGPm1ctO6vFf7qbgHLt9scZ1jy0oz8+rFbFW4aKOFsmij
fIdHXjAVc3rtda9HlXQawdRbFFfhqXy7dqZAF8q5ibU5we9ReChPmmztc6Px7bOn0y/AJCKucksX
PZqutA8izWjD7FEO6J9jRDYWheZPJe4LwDFNdZ7VObp65AceWT05h5gf/BuFfjmMs7R2JJfwj0bN
8gFJkQ68paGuINbymZlxRldhgRs2lAOHGSLQsOlTbTnp3eIcoLKig4zivsl76VuNbtxFFRtcDtkM
C9MSresLne1KFVeYHk3CY24PRXBxyO3yej7JaoWniEXuOS6cHX4S5S4jScitVh/ZsVMq+iPq8AKm
E1c0XzZTzd+D2fI4s5560DM57rzZ8w6D1rcvMqqw12rWsF97pme2wxXVVbXDQqEdMaT5C1WTG7b4
CVdaw2seRoNuIrIbBiE6YA5EJ1Jcg01uQuGCArw43nRoeTCSpdXHK36zb7VKvW+tNXRK7FvitoQu
kw91jDJidkq9K42EFtB04Kjh45dIRqccuMiKiNimg8juWYmMH/jrwIZ2mv2uU3B+p88UtnfJemhS
GKWnu2UcrSWUUterx3L23lKdUqVwSNykPjVt02uBWrpg0QaYqe+pEmWPFpN7c0+xVUqNr+M17Els
G/5pIbSG/mYbUQcVWStVUKLgYDHKldAmz5W+UBAMdpiWKYy3RgL/s/ZsJ0jK0o4CyJkPi6azDO3g
VRaYEJXkzaoNK/3UbX7FA9LKqhXKkRU3+jxJ2sW+aNo0DSw84yxV+yMfWR3AlDOUNgSaJlremX2n
V/a35bcYJv3FwxzwBLa+PjZN+tSUzhzijyoOTtPWgdMPReBU083Ol3cOwF+4zz5FZ7+Dmu6/jKpl
gjBJ9vmt1b87niL2VCzk90R/Q5pvlDNvDm1NEht/mXXNL2OxhpLirIZ24hFZPkWLTvO9BGL7YFhj
Ngdo+uhTNUVO8ZNr9zIsFh3CETxPEDbVaBXK/53L0SX9llVb/er+fB36Per/x13p/6krlOOS6/9f
V9NcqrL7SzHN2gTCn/lnYstq8QP9oqqaZ+Em+vsliqsSWAZkK8jiGuwvnfvSf9iZVBUegqpjw7Nw
4f2Tncn8m2GTZSOWw/3HBi3wn7lKmcZfAj4qBQbU4vCPAdOQ8qgVlvBPbqYaiYlI8Ix9FqmWIQUM
JPHFBI+/RfvuvHeqzCjRjGJcozwJ6wtxd4Vuwzj50VJXXIHFLXSMwLTZgOFdGuSiqnXs70Xq2EjK
1DXZqdTzuUIgzl/ThWrDql3UH8KIJ0JMfTb1vmppzpqs5kTdpYpdPWO1cLAENd4wHNnpyPEia7sM
ky7DFDGvPU7ZbBPko+g10PqI7pxZOas9ASkABoDINVEuVILO8mNgkueUThCvhkmdmeRc7adtqegY
M9GqredGCfHusUQdM+0kveRDNR76vHf2ioSJNVQF7BeZltPDQKmvDmBwU+ke6abJ2NGY3bH7iNeW
g5kl5+tkcRywq2IBO0/nxKPqb79uGjUNlRJO36avcsGmxDFWeIu2clx0RDRgiByPC9I4WXQCgkvP
1Wtlv2Czb+/Jsgr7NGqO9c0rQg7iD1bMsnJjuj8YMo6MJ3pjJRQHcyRjt5NunRCFnfTxgqGYIGW+
yq5czsste/KCHt/RTJLO2It0SuC/4kaoh945LajsLK0C6DeaPoUEFnvBI96LJXHwg1bgGRhO+ejR
JEivBVdKNzsA/nOcGv+vRbbL0LVb286QCsneTj+Y6mvxy2PZ92smqDYaV71srUJ7dFidbTnwnYps
K1flt5oQJeNu4Q1nMqZAtdg680LJLEpYbfTikCJ/G6HMswcGa3iRKdNjBBLwrp3ZeqtpKvhYov9v
5jqLA0XXtKMrsopgrArBDpD/DozqnZbW062ze5PklJLD+YOmTN9n08VH12UsD0yDVzvQhUuteKki
HObGbB2KSZVbztf2s9Lr/FvvGs0AqErEgKc9AlznRi5bKrIXWG3ogcZEzKbYNOL8CKRaaHuz7D8S
YQ5dsFBwdq/wClpcwur4I5ameoqFWWzx6ym7wTDxe/HXXXLbqAFVatNDSQJ+XfcwVZpa5KCUuWPv
Z7oKGg2rBWqp3rIwyexybdHjGtZFNLaTIzXPNm1yR6Yw5E5y8JQk82SSBjYyFe9An8dXO0GZoFLX
PquO074lUxZ9MBN424qECbdKEJtZk5XHXnPqZ9HS+1Y61sP6yb6j+U/doAjgDWu0y0KA1ueh3QUu
K7ctgyZ3aNOo1V8VcPq7ysrit7hOl5NszPFcDVm+b3N0yTm1450QQ7aLUkjXuBfaH/pI3XRtS+8x
NhXLtw1XP+OWfll0FVybwHnHTv1MRZ11Zj7k1i3a8dVqCIP4IptGHBaG/g6EAEdRPy9UwY65atxs
cnShVrbGL8Vx2YB2vBrbbBHdoe/yb5uMFNbECJ+10s+N52eDbT7WxjhBdnWG6tt05/iJ/WxMZzKx
kS8WjuRfcNTxNWrlkLu5HhhGjdDUkwMZVbwI2YQrzhWCTsVBTFujjN39ZNlEhEg70mVus5norBho
tNN36Unzkv6JcAjiL6/PUwsyho81e3p9Bl+BVGRlkbdXsNC78J/oknWlQjwMq7P7Y7LL5N7L3XQ/
RFX5A4HL2+Qqo49fFwB4YFGaRMNVjXiluHWFdA8YVKdNxqf7USOzW/jaOOuYO4woGDvkbhWdYp4s
THCO06RXkTOUVL1qfFR5TMc39cXU3WiACSfVtt4td/RoBK+XG5y5NOA6Ob6y9yRBa4jqouc1Ssfg
TN/EnrHi6Eb3K2aXFmSAVMKK5gzgwbrxpuM5u1s05KiBPOb9XNIfqeXYXnV2J6dIGdVHR5NLFrSN
zMBf0kMRtlWjfrp1Lzfm1Fc3ojtVh+smwaUqesU3tS7+xUJF3ZcDsG2DG4GyWfhohQtHTpB082D7
ZHFGqrQ5+d0R2cNxB/uiN0sMU1kxtmas6c9x49Und7SSY+XJmuGNnUrXqFwEZy+Zf9Lw1j1aGJFE
QMkISBN1zrnlaKyYo6mxfQ0X/2GR1M8EdLH9BGJjhNpUedxi9eqCc0sEitHI81JW40MOJxVotndp
cPvRRzqnSURaRskuiarBlkcv+cjbgThRm9cXp3ZxQI5ai98BIsvNJPW+H9xuOlRTlJroliY5ExJi
d5BSs9fCq5rX2C3lPRu3iAxQlJ76qcHLNbrLsybNGZRgJXYzCnwYAS8ilgYhemPy01YB1zq1O5T5
Ar4xdvpnE+AUTF2zLTdKykbOtkyiX2qi3jetwybJQd84lqOCDFpk43yy0A4pW5BEbtzKNHgdu/HN
nFidWQPePrxsGF2xpy1HLdXsb52vrwRVVKZA3bkP2UL1XufFwlBmLjzoXehRa3KyTbd2mtln8sn1
EyATHKmKJdkGxfS9mRt3nM49/TPbtiZK+wdO6r96c/D/33CsU1P6r4bj688v+dlmfzb7//GH/j4d
s0cw6Okz8fqvRVrm+vX+MR2rK+qQmdl28e6vrv1/H45pbVSJzbg2OwjHtTRSPn/fM5jqf2YYxkf6
l72CC+iPgkYaChnKLb6xPw/D0IcVJIhkOBvF4g0Jmjq3Wz5FBpSuuTwPTmrOdYELGvGCAxAdA8LB
+GSt4ka7yhx54aJ4lHz7F7nKIPoqiEy/tZFulUn034qJbkjMhPDX38xVUJG/tZVhlVkAgqZXfZVe
st8qDK0XelhrSQte1zKu3SrXRKtwow5ugR5E/0y3yjreb4UnXcUenOPj0fytAE2rGKRCP3mhJ13R
2YBU3i0HnHiTevdir0ISiXEkpVVcsokbr9lMeZtiKmeNVYRaIoLpymh0x6xmKpzAmhA10KbQTACu
+GnW5E89RsxPxymafdpWEU7wxZ7uG57i97ZjJ68NNB7w4ZWoN0Y86FsvcZj+rCa5wRkU4aCaA7+r
ajnReD7ylG/aZ6pfOhrfNR27p8lEGai09D6VXZ+RjZq+sglomW8MGYeAMqTnJqVLA2+U1X7A/WUE
aHgPn/NMFFd3HJItHenLURZEV/yEmX+TD3DfRUn20ReRkt7rXiv2Sh7fYSQQW5ITBIUSi7Usma29
OlaME0nZn8nNUqWiFTZBagqaHzkZ+22GSBxQ7aHfuTig9rPelBenUcczB+K8J41vfArTqI74+bpH
2yV/yDGoZCGoVkyjMiFWAGClvywIINtGc5RNGeXlg9KpxmM3m907YZf8F+xG9UkfehpxuADdFa2l
XA1INjEa0xuvFVJtM5UeR65bvBkyHbaau/bEc1aHY5ktO4ZChYyCnFDY2/ZO6+rqLKZuCjxC9o0v
+OCAgVU87xt/O3uFRmpoFspilHkwYQkLTaaLh7IdVLZkXtOFc0TPVKFWuCiAsOH8Mj8HfXBP5Zr9
JKdTX02pxUFfqqzRCQYGSRuDoNMUbwoHht9zvZjmPo9rd88jNP8pyljcqzXkpDSj9TezRE2niRUp
39iAXFDVcQsgvxltPMfsJPtTmdoO+9EkOdLQRVtbEYmNUHLrDQeO+ioB251tL1MpuWn7S+rU7EWq
uhkeSAEv7yT1dctX8no6kY2Mn8htWnduYyKY1/FuGBw2KWrboZJzN8wso5tJuSysyjWtdFia0G7u
Jx1BBpsimQzVrlTYyLk2D2khooOOefMADht0CWZ3vEBMANxybRkVLxwjNXNNTsg/btQQ2d8KU/oC
Lk6iUQIEQQE9CdE/lORl7oq4iO9kYuoAYWzjI2e/Qr0gZrbXNkqc+H+ydybLcSNZFv2V/gGkuQNw
DNsIxMhRQYoitYFRJQnz5Jjx9X1ASd2Sujqz03qbi6q0rFIIMQDuz9+799wNAcfzAy00iwyfMjd2
SyrjI/Vlce4XOl8wS90x3A7wzoY98DJxl4YW6ntDlVlxa6CCenJl2dTM7qsQQkTThKwkSU1mc1F9
zqWAXdA7xXRjLW7BLp+pBNjKPBhP0dC2/i6Vyg9pGZCkbiUypSWbkgy0n+iwocr26umdmQv5QRNQ
1BOobeq62edOxcz2RjLanRJ+uKjoJ3NPZRIVPuyZ2WFUOYm+FQ+wBM3ZeR+5Rd1dunUKioGh4Gk/
E8Ow4lY7D89AHdiDmY0P+o3HCsAj5DwXuzlBpe+LIR0bd+fVCPr2Rt936Weoc7XMDtgMtGbjovPz
Tx3wVzoDi4PTn9YBle7i/wheyRf5tRb49sIftYDzh0JlwP7rrD4+U/5WC9AF84WpsMW+8Ut/6ZQ5
cEzQHQiQDz91ytQfq0GPRrIwvwkS/k5xYLtc/ye/rk1rHayyg0PD5Oa0Me7+WhxA0KhbZ3LN64VK
JlpgsUdzB+LbxPKOnQ8Gnk/EMpqxzeAp4hXwKy4vhpmjzTQTeWyH2rgOKWR2c0PeRjQ3kMKrpb2p
ovLIEKg/e83oBjYUsquqL40HEo/qbVVGxlUHzpLODsHMAw/Ve2h6XbnpsZEcZN0AX2s5ETt0XTb8
fXJv0qIuUamHFpMKnk/eN8W9io7Zmk5nFfps+kx54yZ8Ny7N3dRWAaxXwIJM/I9NW1sbEBgZgdPO
WdphEPZg4uKo+dwrOQZ9WrfbYtBwxaxyvgFqjNKgE8E0iH/FBvr5Jm/JgUhTuZ/FshxYLAHSRebB
KFX5Ad96umvrDFhWbu/ySd8R3GPvjCjrXilJLPikhYdKjZmhVThcv1jzlObGDrrS849z2ycXfE1V
UEjwVTVWZSif83qcrocj3Zc7PTP3azAZ7Fgo5IbRlQOjp7Y40igriBKaCSMLzmZg/nPOEvcmln64
kVZx8UF0kk/jHvyiP9JFg2WRk30z+3BN6OMIBHDiYNDK2aKhe1IdhLyBBsuOk20XdJyag3zuo61W
hrPLvf5T0XIenqbiXIMWuap1QpAWHTUSCfdGktd7LGAlgQ0OSnO12gaVc/RxEHUzkgovMzGcLKHx
NFtktFh0Kznmcui3eiR98BtwWwzFfCIAKH1kiEwZB/GHUByQ7u0kFSIFYw7aSdhBSeG9UR6pmr1D
e40G446QlY94muwrsFSnuQwRQSurCXpmnfgvokNMUAhplehecraULG0eq9Z58qblOjVHdxPRFtkb
ZSJ2Uizxwa2L10WlH3Hd24cUrB6jwBGYp58a58b0v9iLARkThyWh5/Ix55DqjNwSno7eoQGo9n3E
QMNc4Y5vqU2eXLZ2mwvQeurUmKn8ONuL3GYacqGRfVpme9pNsVfv0iSdj6qEmrUsSDDp5SHQJmUy
cKPaPsYLrR47nqct1sAmyKR+NtquwAs3hcx/iRJoq7k5SI9fsLJ8e++khd6HVvpem050U4q42Fve
p8hvxXmKAMWpmpAucOAMSXsntklaS5JLMWDZK1tH0HVaWaM0Ex+pZL1Aun52WdCsBW273ECKz/f0
IscdnQEHlmdfBAqx1K6ckHN0piEQbmhcT5QYO8b+8WqDNBHjWemmclPnJE0G3UnkATA0I0BIg3nV
GqIPDDOu3wMM5Fskgzcw7RTIYOSPuDCKhq56hYdWpeI9ch9YaAZsqGKAmdLFtbv1yTNiNJuVDxkO
ofuw7sVZdu2oNr5DH3wLLSrGt4wdcepw8iLOzXbWDO2Dt9pfu5AS+IPGdVkl+QGV6q1hZ5+SAZMg
OiKUyw3VSe8NhChBpLypl1Yd3ThHHmyJr1MYk4QxVlAKOd5sUqd7QAx56svBOXsMXddh2YWQuGY3
CguICZIhXKK5E9g2A0uz8f9Fv+6S0GQOZX8P+3cNu0nkYU6ML4W9zHsocFe6c6+TkT8PAuAwOpA7
S+bluCIJnCs0ooCZuOQNRmbwsHby2lQ0tSJveWgrczqS/QEwMHONzej13RZN27wzkwp9UEmvXESO
vplNd98X5qsPkAv8Eek1SCuJjTPjaFu4Pv0bYyN41GhsNV8GUn0RbTLdVjq1DiKnOU3DONunuTns
splO99xldTD6hXeM0U3DZPnoOO11Gtn4TdX05I0tjTi67tt8thyUX0n56PvDh5y8vaCu3S9OPNLl
CZNuO0b5oyn7K9fu9G3tkT9VYeNQVZXf5AhHSqHv8ziEAmbF3jZsmq9QHQSNcLxyaumrg21z0Aip
X3cNjuFr+FhIPCdicJVF9zFPsaVa8Ud/9vxHiBrHCnbS1ULy0h4GHNmeXj4Ek8cVy2V5bAY7ucfp
iN2HTWgywgl2I2OmTEb5XveKHJtCPdRrwLoDJORqbtpTpKlIGQUZ9NMRKecx20tMrtJLnk3PY9j3
R3fGrNCbKO+jHMqg2Y0g2iZjj0VNIZwb/LsuH+5FBIoLsdz6xvE1EjW67RSjqgINHW6MHUaT/USg
7IYFDWJVbHzAh0jOEmMLi+Y1a2HfQ55cNGsNAVX4rp0j629yxiszHiKDVQ4BFDwnBFZgPk1mV4ul
9hFGNvTHNeoJu5aHyE0/jEOiTovhPc5de9VmuP9qI/pqGbV7zss83BtERm7s2pF7VbneTtqFOHu1
gOuHY4nGfRXuUa9UAS4GjmSfcqctu/c2XX5Me0xfGr88TviuCKFEI+FV41MHWhu/YNo4bZrDocnH
wsPJpH1MqW5sZutDhmFBtdaxYbjPOMitHTN8b/UjaSioz2bdUoertmL1zrBM1WPCERtS5AX6sevo
lwpz4lKetTW0rr9NQUrTwiPpKzFicDi1XrT+FnP+T3n9l+W1lH/K/7/9Mv7H+Ytuv8y/CHk5yPGy
78W1a/1BFey4vm0z6P3WTvveaCMcAF2Z5bnsOALR7k+NNsmoWUJTMRXTaxeS/X812izvD5+/Tgj+
H2FLQQ/ubwh6wXv8UlvT/ltLd+WRY++Zro3/6Nfa2mx0CXlC6SN4WII1S23RY4gIDL+Kw0FdMQ5r
hodIESVViSTuTwMJJe/imirokKFEJ6UNBCyIvDXHzA17C+ezhuNaT2QJ4UpP3mHaFFgj2LUinx79
glDnFlZ5bEFAJsdqMkv17JTDK+mZYBvz4nFoQvXQZeSjt9p/RCeJa6SsyW6rYGMBn5P0vxikLTf9
aAPp8ZgrX1o8VQg3OvHsZ3T/NoaRmJeyJH+rXXOIqsJLMMPwwhGm9g4f73RbTERDSUPKS7iYBtwF
w//amhorW11ZZA0NxaJP0UB1siG/tX61Bgyty0j+2GJDkX37orIFrI1240/8/snWMFpePcqBHkSm
F++AscGvtmnRnxZ8KlvQHbywVSNyV5OmQLpxCr/wPwzp0kTbMvfE81s+9Fv2lTLhshUo3Y5o7piG
Gz1Xl95I3l+KiL9NOirwBOkb/RBfY/VLEiZOY2stWHk86hyzjoyXvrfUAxLrYoXJW/Jae60vDqMi
t3rOcsxEQ9TLZ03EdLLJJsHflhfxdOfVufF1iUd/O1lNeAYTGn82qCBva5oHh7f3167vijtbYxfn
v08mNhfSOlc4nuugf9sL3ZcHtHUDjlCwbezhxg7xYLcrEVDGpBESXRV5yDbjTd+BKrxmGYzjY5iT
OnekvaOtfaxcrEHWQg4uDUM8iyVJ6ufFrk6DtjsQkOnQ7zuim54BjXnOXtYz2X3cKisPreBewFF8
Tvu2Dbg6Xtq2VQl6SyApjFjzJ21Y+UNc6/m5qeP22sNK+5gug7fHYqadgI6HdUaKGF2BYI8/pKCi
N7k/K1KE+bE9slnRNHWk6w14prfpQqOPGNa2PCiBfJT5GnNosBzOSgdAnVSO8wGmp3/I2bC+jg6Y
gm2oi6LiELRMcRCZiPT2fiq6+DbLK/4uHxz93qmwsZochNjPyW7XlKVAtLL2Qn7uDMx1zIgJXo91
nQhvCqdIIK1Eo3eQnS/3Oo8tIhq87FB4xJIhwVp9tFOXFN4hk6J96Cr7WXU5ZkMlPhDLNkOaHZp1
mIsTl6TGLL8pIpCi21Y6zh5EJQQMl528FwymmfDYWJl6T+Niy6v71lmKd61hOXvyn4t72Gfy3Ecl
WhPMzjs2L3v1ORMT79vLObabLGeSPlrbMVfWeyQNYqOKGe9wqEFUjCjLN3aLoKA0CTbd0k4jurkb
pp1ZdSthKkyXbT+2xqGprfYGuR7CTw+0LR1Bdc9oFwd7zDlxA4pKQMou8jDdeIZPgp3fJH0wTsJ9
HpB534RSwnDXafoFA9JJz/z0Sw0hv3QsZ9ykkqMe+T+WA0iY17wujc9Db6QaRgAcs+ahwcaTIvqX
8a6PB9grhAws7yc1C7qCTXw7WPBBF1FXT4aj5oPZuGRLwOGvILZENYFz5bxI6q68w8oWl9Dv+hKz
5shCwTk6H0UwOA4R92FdvYunpf3g8/mtkx0uU3qC7eu2gbNEcA0Jd94aM6ERVHpeBq2lJF1wI5q+
38LdqSg1KA+2mqDWR8dFm0GDmYG3CRf0asCFwbFaJ0jwU5NmguXQbdD+MB1iEZXbcS5eq0U0O07T
JmaFxr2t5t54JF1xTY8zgS7640Qp7pZ5h3rQW/Q92Z8I+5i2ByDvlncoAlmVWodEtreVpcm68Ks/
FdmZjL42MNFbYGlYnyLwiuphQoH7pKmeAsfA7IAuGmsoA1l2GF055WECDAijFMcnj8NoXlB1ciFG
+FNQmmukZT7A5xvFyLg0JuK4vGXbnm+x41Yz0YHL9zhB4ILq6p9u5Jt36i/KJeaJKxbwf5fsPVQE
uv6bbuT3F/53N5KTgXQU2OsfCryfJ5MOkDJUeN+cUf89mqTlaKNQB2D2I4Ttx2TSBGumKJkcy2cN
AV72dwomksV+LZjQBkpaBAINoaQCo9r4tWDyBUeAMGyMKxtt+jtP2QXCfY1QKV+ynVvjDRDLYF7g
8A0HBu3LjsAQ/0ToGUs81KZHtOfFldWaxVY2nUdrUOA8pm1XkikuUzbPMkZHHV2i2jraGSbn0Nbk
utvl09hn96MJpQC1PJSZzCSIGZ/gNmxtpChFyTienGa8nHZuPnQlcySgOqsjISpu7XFoH9ngALG6
rDMz8NLPwug3s2e9x7/41aqRG1C/vSO9t7uklbMaMNG54xnviwuxID1cHq+5ml0WVUyFRYZeCsJG
SlLK9UxVdSpg4u7SdOkI/CUXomt7a4sKbHHY2YS41Y5hTti2MV8N04ToxYVrHqOLYVq3CC12oob8
UatGXQvtHdkkL7UAPmWxj92gfrsC+VkAQPVZyz24klmcYX1ovHDfibrYcsNA7SdOcdMgbyH4u9mS
konZsuyKq6UDSOUqwz0XKRKzELPVprcBpk0mhgkA/haEbdVO0S7Ll4dGlU0wzvGTP6M+GQvlnCbb
HV5KWTHHRAgYiNmqwlsKB6Z8eUXyC0HbhHmKq6EMreWB0hAW7i4ZK8/4V5ZP0l02Vd4bC1nYbao3
fYkOc0uTyMZMjbijw3+SzpfGKj3MAD47wuhhfsYTzFZ8KLC7H01XMSwuSiZLicRdOhVldzHcDrcn
vZci7iA8QM8ERJaoazfTrKQSCsvOyBaICjQBiWdPezu7NeAk1UZggHyikV59Oy5W30+P8IHWwyR/
0Xq0rL8dNN2w7NZj53oE1d+Ooz45mOvpVBPJm47vwi4rDuW3zD2LnIJh3PtwzvvlYC+17i7+t3ES
1nlmS8bwNmhiEglJnvbj2xBKfJ9JZd9GVISnzgys6BswvZLrIIsScno3vk235rdJF319pl4E5E1B
8jYLMyjz/F2yjsjit2mZ+TY569YhGqUO87TSbz6rJWqWoEIodCnzGFmAxUCceWdWx0/ht9lcOsPS
QDeLNX8YnWGfv03y+iau8Cx1ZXme11FftQ79koWwarxYjAL121QQ+wfa9bdZIRpe62OzDhDhqkR3
pEE1d846XuzWQaPzNnPkDYibRbRqV6wjyWkdTibrmNJpdflE843Zpfs2x7TfZppyHW+a66AzXkee
Xu0y/VRvk9BoHYpymumWjVhHpd3b1DR9m6DKdZgar2PVfh2wNuuo1WXmGstB3fnpED2GbwPZt9ls
s45p/9kQ/y8bommxR/zZhrj2D144Sv/WPVhf9KN7IP9AZmMyerPpXH8z/f7oHpASyOQNaqT7TarO
1OzHaE6RO6o8hYTHlatah4HZj91Q/H+YnHQofhrMwQhXjsV5icYG7QiPkMNf90I5wO8QIuI85pHW
sM3KSN1Zeqxv3wKaf/pqvnuRf44g/T2scL0Ww2GxjiFtKVdh/s9yeboIWFk9WZ5ca8QKOczylqQG
/2nmG7gmBsrf/fn11r/vZx4v17MF1gBshza80d8bIxwOTfR9gusVkp70yC4TboB7yttusq0TRYBj
7azJk4+0M83HP7/4710ZLk5bxmGyya8H3+C3D9sYoqU9oUuEi7CfirxoHQAxg3c9ywX4Wrj4T6Ep
/uoj/5uvGHoz5RWlEvfaetv8/BV3LSrq0XPJYygkAeT0fz8PGBFBJCZ6uo/E/Lcv6EhuUi6H/kxQ
7a1v6CcLRCoMcBl0eY4xMU1XrkeIxUw7Y1d4lvHRCgfn20r0zcf/b+6ht+Lslx/VVejL1raaz5eL
6+LXC84tk7MonIZjX01NhsQibE0Or6hJV7AcIYQz5rVbLy/tk4sB9tIMqnwq6fKPIDazpUR52boX
oKRmv9GD6oEHrq0DOfnTM0TBv7gLGDf+fhO6BMOYPPs2vyYP+2/vtyyI6EqLrj8qdhobWDwMyqs2
ytGhRRXHUMAvcjxzRJ1zTE6dAlddRvOFJChqBhEzyE1azzoVc61eI6vVzgbAPPcSrsXqqlg8eTvB
pYrPgzDzYgf6Qd4WIMNIFcrUIoPebAHLGDqBXzGbi7ev1SRvDe0aete7orqqjXm6gJZhIJT4Yb5Z
9FCpTx5H3hlb8jINoO6YJV5pS033DquEEyQeTJdjKgbjA2RKP7w0miMojNeUAmjjtrMRQRKCoie/
cJdOwG4kUuzphiH/YL+bynm8ZkiY089TKV06+q4MstaFQKNvRZgztNO9MXbTvU+73yOjriEqLzVr
gOjCOjkDRq/tNAxr9Ic13AtADcXWJ2UBBpBIV2WNVq+eFtMFzijCNXLL6xcLzdHFaAz5qDpyl5Il
Ua+KYJnyhP1ueoHiAigEwxCWijZU06W3NZ+URhRy7bzlgmh7wiczzTId9EiZX/Oe75HcG743bcvH
3udHW7zGfxqbRb06hjNdQIH7u8YalbWfAc94W38yILi3Qzhdvt2rcRpZ6LusZERolU3t5zyt6OPZ
ig9LKFDdHtpxyJetoecsPvtumBSnrDEaUokdTlL9rrPN+EM8jP6TR+4cOWxZ7067Yra5TzDk2a/V
WyRBVPPw4w+59mftP5GenqI1LBPuDPqiQFqjqbrSKP/QFNXVdE/Pj9SPwTH5Snm66xcoQKSVRhXd
0v3Qa34kH/bkqcfXVCMgWD/raPtItmg7H9++f6aNmCJ7z97FmesGvmegw2xKX9y+/RnOX/BxyIZm
3Vjio8FnfRe73RCMke/v+6blBsZbQ+ugy8b62LZpGF5JNHT1dmjHHobP5PkAGVG00zX2mPLDJUN2
f9sxtgGq4xWZOT3gexKomUO03FSBeDhW9OLqMoGQJ06j7Nxhoq9klPG5bcHEHmbydEmjiYyZwK66
VPkmrpQCvhv3XXhtLv78QszI+HmYjYa8DCwdyf04G+b4oeXrjw9tWQ6HlhbQuFkEOC2DKe62Ehkd
JTUovuf2sbbCeDetpISwJAqK1L1tE2P/Gq0GQJWXWrdk9fRbSvBj6M/TVRdV06NT9BDQ6jDhZzfm
W1tlzrZF9fbcCrMJ6nh2Nt08SVhucXcZ46ZlNE7v/yOnJlxesdXSo4NGOl0NLgmBtldFHJ8E9qmN
qMir1n30uWlZNmk+uucyiZ3bWpSIO/rFnokGHAt+8IneOPO0aE1RWbrPfhKTvtAafZQE3Nz+2Ubv
Wga+PbS0C103fLLKtiupaO334IkMdOvNayldOK3E59nHZrRYsqVLZNNGi3VmPGdArWPJv2xYl6cL
2xz3shmWcXJ0DDIzMaEmh7nt6hdFb/Rp5VemWOi8YhXAD9OFHmz4BEJN3ta2rF8YuE85yNTxdapQ
66WEbV4VRKc8poZIP6RgCxbCIJR1CkWbHBLXsqjHfUGICBllAdto9egoWgMJLKyWjxHt0bp46qzy
BSH90tbyY6ENYzktsd17J8RBizVuZd1iVtESS6xjWtYnAErK2emSJplfh9fExET3hCXFp4gZsBvH
zVPe6de5mNbVP5FPAI36IO35noBjsM6rWiZnfN3mx94gJX6LnV/c1P7oPuB/zNwgGcaTQns9BNbY
AAeOpXtlh5X29j5t17upN0kOWmzzqUD5EVRTi6ZyKLBs4Ptu8OTntho2hRWWt6Vr2J9yafHna3Ys
/V7F5Nt98r0x4Uze1GG1X4A+5xvYHr29zdrMuEZu3PPVFdCGFjq2z7PrQY+wS+8OLp0A+N0RbyCB
cGIkDtuXavKoReqOtCFrBPCayYGftfF9vUswlbNY2HmkEXW3Mxab1Ls1ppltoWDeGhiMbj+jSPGv
FdPY1Yy8cNPQGp0ubSSIymNCzq1Eu5o2TVzJW3pNrKWNY7Kmp1jInwaTd+N0BD61Iz8NJDOfdbDo
U96T6wHwS2qb/yHO8K5tJivyYS3WSUH3I2O914M+zvHAOjioCBQ44iDv2mfMsk29iiunbCagXVxv
uq8tLu+osckP7sw+jsaPIUi42K8LbeiefCOWSTfuQ71z0W9x648ij+/JEfbQptWjfT32PSO3XBEZ
qDuj/VxaGTuHtDR3hLk0iuhc9sc2UazTBT1iHSCJIw2YEY5LxTBzrjl8e1uyVDo/NHFKJREaBtuX
i1n/qsm1Pg5zP913hHQ8FliQdnLJy/nMrAKRD94vWN83Em6xtRXar15GmObxnakG3nVS1HzWcVi4
ZElD2b3YTZ237BZOB18d3UG0zgZGTwyuu40m2zn32aq0Sxo1P4RGpV44P7Owzhq2yljrieEVRkVY
xb2MHkd3qcCQity5thfLa1kXEb7nlSHOdR8bXzvd+Ie4H/1pw3umykkM138yJ4ADiAk0O3njd/LR
0g3bU0Sbn4w1186AHk7J+o02Fb94rlChkxnnwa9H1NKVhMfyi5LwyM/UF9xxecvPaMiGU0Nnrh2u
AIsq4MrcIzjwSRoz3gy+J0rLB8dKjP5hcGBaQvAc4yj2Lnnm+Q5bFer/VeYSNXOynzPYhRIVItUy
urKxUxtXUm6QV4OWWdggZoH/JwFpPyjznNk8kP9KDeKasThnto5vLeLXtigF5h3/aYKJRus5T5f6
hp+/uVQeK0s2xMbzZPjJ2ejAhgxtzNYzewV5uI4EpQP1Mu9HxedonKAUxOUI17+yZ0QeTWG9izyW
dAt42F6KSAZ6kcVGT1NzqsgyQleSywt5gCHpCywSm5SRw0ZmVCQ0arKvKCnwLw5VCPKngrzQNUMV
8ASOcE3LryXEJJjxd/5kjyfuawqDvhHEItfijsnREAxo3h0C2wgfUw06xCh8mJweSgWbaMAoBp4+
sTK26OybyezLd/za7MvllJ/Z+YoD8cU40ODIbr3C2UV+ftNnZK9ZfFV3Yq6j97Xh9C+6Mq3baiho
PyFOpICcmkPu52XgDPdWIS9UfoRjYpj7ihxcna1vg7sCtAj8htIlEMI7GunyhQYRPwiBiREIZnQy
cVD0gnRWKoKh3hrswEiTEPWzgsSCFYL9itWwS6urvjGNk2PNDbG+Wc5NWsSsNqjDuCOXYeUAhlgH
2vs5G1Omk5TdwZ+fTtdTxy+nqLUNCP2LxgIddfP3Yz/t7dRnx6uPNSp0in783SZgXO7EP7/O/zj9
eJ4nCQ+BWCg8m4Pbr6c1mohdn1ZdfcyhQ4ARcl352ECwIXJ2kiu8bj26vC2Hf37d/3H057qrwsJx
OJnanBR/vS5H8hzv5FQfpzR3XjuDbAgSsPJpPxK2o1ETlPMFqR5rMTZBqtw/vzp9m9+/XZgFnIp5
wHkTq8nq50MxMBq6J9KpjkCyOYAsnjYf8bgAD3YZh9LixWW9EbXmWLJW3qYN9mPz9hb+Ufz8xQjL
xOpKD+t/H2HdxUn1S7fu2wu+d+s88YeSK1cCQY9aiRM08r536zz7D0+6UioIfY4PQY9f9Ue3Tv7h
uwyokMy7Dv9YQRXfu3WIfVZHnESwzuLqrk2vvyH2kb+361zfl/Q+1NoUpKvwe/cjHI1oiEulTjyw
ZAib6ZJd4pxwOQx5wxY/MrNli7gtNNPk7I1kvnlMc1+Q4k7vVenVL7aTth+wnbcfIh75v9lw492Z
go/PGzQtx1khhj/f9z46glCOvn1KB5vQz9jGzCbics3jWCuxJCc9sxboh+sKMdBPv+K/aQxhYvz9
qVsxHOQF4YNwPcd+Ax/+1IqCRQGlu08aGFrhc9GEoHjHPvFvMp9xc+DUyr02BTgnvibHvSJ7k2Cd
VCcfp6VcPrt925DDtszWOcrh1mdOnx+6XPfZjnLBeedSPc/bqQfGGo5Fdy1rq96jjgcQD9ycrmKB
MpOzT3EXmzOnVJfKdiu8BroX9Ak36HtCRTce1UvDQMxBRZ865gtWYqIDOA2Amfdon1Gc7zSDpgsi
gpKYYLtkvtRZHjmBFMkxwK443ZI8Jz4YWht0ZtzHflrW4eLSsKS4Tl3Cz2YKZsTGSKFTWcNxNoqQ
MctibZjs9fNmcceBNCHiMbd1XMJhN6f5uUzXU5QBfeFajSkybz13HzxIvRgVBQIGRhLxNGz4AZwj
Eo15D0zegfWIJsewzXGN3zSbi98b6TsOU4kMUsYhgJ2FExD+IjSxKpO/G3sMdvuBliuGKB4l2qBe
hFqkaRz2IDvuHmVfxZA+3bE/+Z6fw2k1GZNNKFTirbRGGAeJI8Wefi6RaSVjKyor5dQSRVi0rABt
LZAiR4k5Qg5n0MgpD5x6DZH4iPLbNGDFO6CnlXp209mDBuWU91mpJ2BeDciFXmHIs9cUqA0pd3Iv
UjJMdIccBbqkcVhMj4NybA77TCT4TUlc50n1wdS7xWWhYUMvourT85J6aUDwrvtKT6M+km+z7Py8
7o5zAlpw35ldxIkjxaHF9kOnZDvgVzkg8pL49L3p7HuS43NqktIyxshOc2IGv9ijGO4kqH+1SUq3
+IIWcAV2L421aVRCHJEPzoK8iGFRhPC6hHQEPHsPHL3pKcAt7im3CX1yxgeyL0iH3jRuWQ3b0AqR
rqVTSOyhh7Hyc5nGYYJPU6cHU1TjZ2Bd5CcOGaxCxtFlPYgbJqg6eR2SPCfRoiRq9K5tdXhe+sUC
M2mlw/Pa9fOvZ/z5rwvlWE9QSD9pnorG6P5Vhm8ZwH7XEMuBfinZdeCnjV0VevMNXaxyJr7K7SQp
t8aSPDCqnecjk1TqeiMsqcarUhdRoPs4IkrRH/EwAptCu8ZpnujVaMyImYVwylbQldc6HpM6aFDD
v7aVa52knnNu9UlUp5kz7AU2zLoYxnz+jHyxOwbl7q3ZV6TUG6bP1fT62eYYSSPYS+JjG6SUqN8H
u/3QJU6K8zEZePdYHZbjW5JnUo0khxLg9zJiTAakqAaihOKRB3mHkmky6L1M/SeR6l4Q9aCVuPXD
kVqkNuvqVbc5ho/ayBHkrEs5vh++Jxt4zo4wddbRzOgGmr7m8pS3lpEwQx0t4sUOUwhnGnAlqob5
VfW9FvXZgyPPPzK6atiWoNigiYevvYzDcxkRFNGis1TlKxRVanWA6O1VpRfntmkl73iohsrYj9A1
0tU4WR8aTLh3cxnTNYOkbdIqlen0rke+d2dXFQ9WgjD/TqscckcZMQkOyN4aTlPldiD2hi4urgta
zzCSeAfcu9h3TyWDooEAK2ynGyTgYR+UrXY/GgNqO8y1GpppHpGTAD/TIYKyj2E54r9yx5cK9MZt
7Mx+ESDlqzahJ+xTZE4oC8a2+tTK7j0qUOc0+H6qVjXd+K53cisPjMwOUXbEq2t1DakdAAnh9bJV
Gu4lurib2BpCiKwGtvUYBf+jmfWTg/i7V/8CL+YQ3AJ7eV+NYIPMCjNlzhHu2qZ3e4X/PQa4vGCy
Rk2enyZGtWrnTVpeWQCPTr7JUJuBb4jwin1m4SP7c0CwBccGDpquSU+8JQKsr0yog3O3BrqWowUv
lEldqgPW8WhLqJENzI8Fvy2s9sM/heP/adRrqz8f9d5B763KX0vHt5d8Lx1XJBlDMBIOTd+18Dpy
JvmhejJt/JkWZxLU2tyFK6rhR+no/GHSqud1TCnFNwn5j0EvVSWPJeJxqhkXj6b/d0pHys1f6yOa
qut5j+JMmOzTVLi/VmdZ2y/Z2PvJfZqxsPjww1f+s44y584Pa9t+ZzuNbg8VWcjYuUKf8niD+8LZ
ZiFcr+kWAxwiRxei0dqpzDrrEnu5kU8fFF3uTJDojHGlHsrsyPMqxvsub8TnQtQo+BgKQTPbahl7
5Iz0sorgAuOl8IZD5dsoSwkKRtlTyq8W7btqA+rQ+2SsB7MJT/PZzexmU1UResfOzS/wcsJDtADp
tfxcQJNM2MfwXvT9hk28yDZLXqOnXizbeO8K45M3ORzNFWw25FMu1KYhORGBkV5PZFCfXJrNH8d1
eaWcw/KoSye+aEihgGiqab4felKrAuiQhd5ZNZ+YKm7pWMlxwge0i+OrBl0r7Mloi4zR+ZSMQ/e+
xc2V3iqSA4M2qd27RAu6ODPAsGSbE7ez7Wj9MgLwJx8IqOiS+cFVHe1yfon5OZxRqhjCH1B3TWH0
gLk29De47mgPzbz9U+KE8dUyTtMzkmKpDo49iVNEhvfOJ/cPmatMQVS5nUMugItc6MOs2X0jCDvt
1nOH4my0pWA8oWD/4OlZvDsPNHePbWcF2KbLf3J3Zs1pK1sU/iuuvENpAkkPOVXXYBvs2BUnznCe
KAWI1KABJAGSfv39GoFj4SE+aaqO65Cn2LhpbXrYw9prCQ4fG6GVqj/jOEq37Px/4zwuux95EgNF
JpyCou+GAeAdbYWEhEbqDfa74Ked0hYY+GI+yIS1Ot/4ZrffkXBdPDv7dlnhnVJOmft9o8yTW5B0
6SX0SggfREv9ttVxkWdfR6QqLZsmsDTtdCcbuPX6dNqubkhmoDsQlEkU0LxT4iadL+PW4gO0UrPy
WotXmr24NKjZOYue24kzh36gWURrD64LmBxrDgRoWMH8b51qJrwN8SlaRFxbKyQbP4BOptv0FD/A
cSB+0lEu6kc0+5i3qwzdwdNKX9ufyXuKTd9uoRj6lYywvaQ3DCKvMnAhpkKPhEokjasSz2tAdXwp
ezrJIi8g/IuW0Pn2ZqE9t09Dp4S6cg19QtYbOUVyk7VQFFzHeXDVHcUbz4ik6MCcQtdZSaK1HBY+
rOm0XRpxSsa+qwVoW4ZGMqC1GwmrXC9zSOkqKeCrISN6HvtCfBQFSINesFwDfk6gT2Bnjxxkbijs
IoKRzhKKCYvRYr3+UMGmsuwb6BT1EkBfZn+xlix3WtxKq9NZK3YhOIk1AZo4WkX2dVFFm5sw62gX
6Rz5xsA3fUhKdKsFhN6m/g/cSty0aJlbn69HozCg30Prpv0odDbfDXhOLnJwUf6lpWVUbPJZdUvY
MEY5K2ZPQWBY9OgALzs3eWJm+MrLIMrP/VWZfC+gX7dOnXIV3FWojdNsN1qkMbqLMmkvdSrzASdR
+dlCejwZGh2a4nq4qEb3ItQCA11tCByGJoC5n1AqfemsSPaaopNVn9dzY70YbOaBDnh8VBZ9Z9Hi
vs4yoF2Qwd1a8Yb9OLLcGfBIn9Osg3o4LIrL2UVVmM4l4mwlDMqbVlF8KPQNcZyZxWDUKHtcOM4o
Owt1f0QBjO8qOfcX1axvVJZ52wKhtj43V0HY77oz4wpMtHtmOrOWe9YSC7r6rKBAqb6Cbk8zQ4Pv
eW75sx/p0p559Bi0vphpuP6byH6dEjRaFnvNKtbg2ivzLNK7rXxIg7nVg5gH6Uao6vz0ijdYCA+1
8C5PyWcsSv+061Sk4Kys1QHPWgIVWtCRi/QcjYg0dvQMOnR9QqzUp2yKGztA4pC+0hE0LhAdJ51o
ZcHzuVhBqgb7yp1e+ubX9ab6ZrGEcwRtCrwUN9aMQdfZ2LfdDqGhn49KxM2C5dCG4lCjmwQwaNhC
RB25mU3xKQYNexNGBtCMKAW6c71Jk+S6yumTvHCWifl9mRff/aJYu6ScBdl/XYxCh4qpllO2gCtu
dR0hwnFTlXr2iSQvIlWwkxX+rV5QuwBqYKFaWg4i085tqGqsFvmCyyUc/c6N5cz18/+WP7XLKD4p
oXEvLCF/+zGhL+wueaSz8ao37XNeTw/0Ok0OCTI/TO1tJ7VVBHlpDNRhRL6aTN+/M2UvHz3pBnSd
2xdJpBAeiN2vW+T/wKZp5Kx1fC9eOFG/eEyenv1jLZLnTPUPrDCGpgKh4k9TXxw6neSyG+nNZ2xw
MMIDG7htIFQdm+x48+FdF9Ah8Hsy5rVx/q2H9yaRiPuoXaVinD/0uB1HJmRf8/QHQzSeHqgwaVpa
OetX0wi0dJK3J32oO/WvScH+Kyvg4AloXRJ5OZywhrtdmfdVsoJltUEIkqgmqnjKCg7QVOrjsrn1
fp+8LStAJKORX1aygmm0bVK+8ODtjEBc1jgN3DbZZAo5Bv0N8vXmNgS4UknEp2YFt00s50L184wV
CFFpbpGJ/doK9eJ7cHH82Xn3mnPzpVP9wY5gKahagR1Bycfg38GVYBvtrizqwKVY2+fNHQi6ySpV
XAQ6S10is7cl2od7QO/Q404umR1Q3wr1Afymvn2g9YqPb9ltEOlcig41LPmikN2wgkFhEDg5yZva
cXhzVqDsKSetdBJYZptGBLri6AbYvg63gt4G4Ey6CiTz9lVvuje0FiBBgMdU0QoQq1pddAL2HsLB
Wui6bUATFIBtq14rb+48pFFS9TyQJBUu+gncffVXzYJvbAiNY8GSpXDWyBvzDLiy60n9Ugd8xkc+
8LF+eYmWjAO6UPDXD69pB49v222HfC5aertLk2Tv27ICx5SqEaR7xD4AHbTb7gfHgdNtS0wPYhpG
vRFwn15rhFecGfeBZS8Q4WQbd4pptg32atfht2/Yx1uPB9j5FdKdli0ZjTdKhEk9dO1hyP//1Vgp
W17LB7/c81xuP2f357sHfPzRjc/aP9X+hwMxTb10DHpv6+7vpilVM9+/+1/o/fAi72E8VH/Jv2by
/l1jng8Owt8MfMA0rXPX7z9HPs8fjgvIJImbE3Yt3CflCadzL868bD+S/BqpRrBHVUfueaH4maSx
aMyaMIilrTx2EiapN2mgj+qTWn3kOJ6OcwF3236a0iS27XIsqQ7en4bexkun+5HkyHUcrjzyLsI/
SX6e9EC1RD+aZncBDu4/9c9X4TlWF5PG90nyRzKQqs4fMabUb05Zl26y+sgDLC7Efpzt8q59fNUp
Dyde0FiAtJrrHOvK44ahgK6wuSPxlo+w/obxRBzIRO2iXuVJJ5vmsqA4i6+nOuzV47MJKNwRDqcr
ZrYaz8v9FLfrQsYk+x/8+Sb5kKxE9sjMtFceYW1ceyJunB47J13VztceSB0vnuyfXpqDXM0xvsJr
L8u8cbDKpnneWNPQhVjHMIkYB8L3mmgCUs547cpWEdwF2SFbNKnzIxx41yJDXpCC9aJxNu1Sceoz
p1PzGUnt5xEc9wHvSx7OC1JziiO/pNOhPPTaa95bxPjmEdwnSVow8KJFBq9JY2PucgiqX+TLpIrK
VtmcXE8LMW5cYxA1HONGf4nOQXXeWyL3ngd8VzR9YqDS+hFuh5vfMMUrzv853LzqsPMQj6QZ1YDh
d49wyD4P2FKc88dpHEthPO8gTABSIBMPqtvnU5BMpifD7NHdJoNx9eE/bzm8nlqIuwKr6vzrD3gs
WbAnCVO0/h3Wn2bZtHFymSbyBuq2uZsWzajSZNJHGPdL7gX72Uk3hfyihOepWvrrlNbXuBHzkbmV
pRDlkQWRzcHyNqkWHmH9ffO4d2I/b5a1QSTKJL7qvL9Ns/zk61OTp4x3hGDkm8jGSZyJhue2K8gq
zx3cGobZG2G7TmAT+G1E8lSm6V565XH+aV92e+rPmsk1+Y5xOPXSv/4PAAD//w==</cx:binary>
              </cx:geoCache>
            </cx:geography>
          </cx:layoutPr>
        </cx:series>
      </cx:plotAreaRegion>
    </cx:plotArea>
    <cx:legend pos="t" align="ctr" overlay="0">
      <cx:txPr>
        <a:bodyPr spcFirstLastPara="1" vertOverflow="ellipsis" horzOverflow="overflow" wrap="square" lIns="0" tIns="0" rIns="0" bIns="0" anchor="ctr" anchorCtr="1"/>
        <a:lstStyle/>
        <a:p>
          <a:pPr algn="ctr" rtl="0">
            <a:defRPr>
              <a:latin typeface="Montserrat" panose="00000500000000000000" pitchFamily="2" charset="0"/>
              <a:ea typeface="Montserrat" panose="00000500000000000000" pitchFamily="2" charset="0"/>
              <a:cs typeface="Montserrat" panose="00000500000000000000" pitchFamily="2" charset="0"/>
            </a:defRPr>
          </a:pPr>
          <a:endParaRPr lang="en-US" sz="900" b="0" i="0" u="none" strike="noStrike" baseline="0">
            <a:solidFill>
              <a:prstClr val="black">
                <a:lumMod val="65000"/>
                <a:lumOff val="35000"/>
              </a:prstClr>
            </a:solidFill>
            <a:latin typeface="Montserrat" panose="00000500000000000000" pitchFamily="2" charset="0"/>
          </a:endParaRPr>
        </a:p>
      </cx:txPr>
    </cx:legend>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D86DE-0318-4AB9-97C9-8B271E6C8A6E}" type="doc">
      <dgm:prSet loTypeId="urn:microsoft.com/office/officeart/2005/8/layout/process1" loCatId="process" qsTypeId="urn:microsoft.com/office/officeart/2005/8/quickstyle/simple1" qsCatId="simple" csTypeId="urn:microsoft.com/office/officeart/2005/8/colors/accent1_2" csCatId="accent1" phldr="1"/>
      <dgm:spPr/>
    </dgm:pt>
    <dgm:pt modelId="{E0FFAFCC-0774-41A5-98D7-080FC0B9D7ED}">
      <dgm:prSet phldrT="[Text]" custT="1"/>
      <dgm:spPr>
        <a:solidFill>
          <a:srgbClr val="59C23B"/>
        </a:solidFill>
        <a:effectLst>
          <a:outerShdw blurRad="50800" dist="38100" dir="2700000" algn="tl" rotWithShape="0">
            <a:prstClr val="black">
              <a:alpha val="40000"/>
            </a:prstClr>
          </a:outerShdw>
        </a:effectLst>
      </dgm:spPr>
      <dgm:t>
        <a:bodyPr anchor="ctr"/>
        <a:lstStyle/>
        <a:p>
          <a:pPr>
            <a:lnSpc>
              <a:spcPct val="100000"/>
            </a:lnSpc>
            <a:spcAft>
              <a:spcPts val="0"/>
            </a:spcAft>
          </a:pPr>
          <a:r>
            <a:rPr lang="en-US" sz="1300" b="1" dirty="0">
              <a:solidFill>
                <a:schemeClr val="accent4"/>
              </a:solidFill>
              <a:latin typeface="Montserrat SemiBold" panose="00000700000000000000" pitchFamily="2" charset="0"/>
            </a:rPr>
            <a:t>December 2023</a:t>
          </a:r>
          <a:r>
            <a:rPr lang="en-US" sz="1300" b="0" dirty="0">
              <a:solidFill>
                <a:schemeClr val="accent4"/>
              </a:solidFill>
              <a:latin typeface="Montserrat SemiBold" panose="00000700000000000000" pitchFamily="2" charset="0"/>
            </a:rPr>
            <a:t>:</a:t>
          </a:r>
          <a:r>
            <a:rPr lang="en-US" sz="1300" b="1" dirty="0">
              <a:solidFill>
                <a:schemeClr val="accent4"/>
              </a:solidFill>
              <a:latin typeface="Montserrat SemiBold" panose="00000700000000000000" pitchFamily="2" charset="0"/>
            </a:rPr>
            <a:t> </a:t>
          </a:r>
        </a:p>
        <a:p>
          <a:pPr>
            <a:lnSpc>
              <a:spcPct val="100000"/>
            </a:lnSpc>
            <a:spcAft>
              <a:spcPts val="0"/>
            </a:spcAft>
          </a:pPr>
          <a:r>
            <a:rPr lang="en-US" sz="1300" b="0" dirty="0">
              <a:solidFill>
                <a:schemeClr val="accent4"/>
              </a:solidFill>
              <a:latin typeface="Montserrat" panose="00000500000000000000" pitchFamily="2" charset="0"/>
            </a:rPr>
            <a:t>T</a:t>
          </a:r>
          <a:r>
            <a:rPr lang="en-US" sz="1300" b="0" i="0" dirty="0">
              <a:solidFill>
                <a:schemeClr val="accent4"/>
              </a:solidFill>
              <a:effectLst/>
              <a:latin typeface="Montserrat" panose="00000500000000000000" pitchFamily="2" charset="0"/>
            </a:rPr>
            <a:t>oolkit launched with materials for Birth Defects Awareness Month, a 2024 observances calendar, and Let's Talk QR Code Business Card</a:t>
          </a:r>
          <a:endParaRPr lang="en-US" sz="1300" dirty="0">
            <a:solidFill>
              <a:schemeClr val="accent4"/>
            </a:solidFill>
            <a:latin typeface="Montserrat" panose="00000500000000000000" pitchFamily="2" charset="0"/>
          </a:endParaRPr>
        </a:p>
      </dgm:t>
    </dgm:pt>
    <dgm:pt modelId="{C0CDBB66-7054-4EB1-8633-CE7D8895388D}" type="parTrans" cxnId="{E53DF8ED-2896-4301-815B-B575CD3457C9}">
      <dgm:prSet/>
      <dgm:spPr/>
      <dgm:t>
        <a:bodyPr/>
        <a:lstStyle/>
        <a:p>
          <a:endParaRPr lang="en-US"/>
        </a:p>
      </dgm:t>
    </dgm:pt>
    <dgm:pt modelId="{786AFD2A-BAFD-408D-A47C-97F0C1D7AA1D}" type="sibTrans" cxnId="{E53DF8ED-2896-4301-815B-B575CD3457C9}">
      <dgm:prSet/>
      <dgm:spPr/>
      <dgm:t>
        <a:bodyPr/>
        <a:lstStyle/>
        <a:p>
          <a:endParaRPr lang="en-US"/>
        </a:p>
      </dgm:t>
    </dgm:pt>
    <dgm:pt modelId="{7B67552A-017B-4047-8314-2CD0B31E2700}">
      <dgm:prSet phldrT="[Text]" custT="1"/>
      <dgm:spPr>
        <a:solidFill>
          <a:srgbClr val="4E58EC"/>
        </a:solidFill>
        <a:effectLst>
          <a:outerShdw blurRad="50800" dist="38100" dir="2700000" algn="tl" rotWithShape="0">
            <a:prstClr val="black">
              <a:alpha val="40000"/>
            </a:prstClr>
          </a:outerShdw>
        </a:effectLst>
      </dgm:spPr>
      <dgm:t>
        <a:bodyPr/>
        <a:lstStyle/>
        <a:p>
          <a:pPr>
            <a:lnSpc>
              <a:spcPct val="100000"/>
            </a:lnSpc>
            <a:spcAft>
              <a:spcPts val="0"/>
            </a:spcAft>
          </a:pPr>
          <a:r>
            <a:rPr lang="en-US" sz="1300" b="1" dirty="0">
              <a:solidFill>
                <a:schemeClr val="bg1"/>
              </a:solidFill>
              <a:latin typeface="Montserrat SemiBold" panose="00000700000000000000" pitchFamily="2" charset="0"/>
            </a:rPr>
            <a:t>February 2024</a:t>
          </a:r>
          <a:r>
            <a:rPr lang="en-US" sz="1300" b="0" dirty="0">
              <a:solidFill>
                <a:schemeClr val="bg1"/>
              </a:solidFill>
              <a:latin typeface="Montserrat SemiBold" panose="00000700000000000000" pitchFamily="2" charset="0"/>
            </a:rPr>
            <a:t>:</a:t>
          </a:r>
          <a:r>
            <a:rPr lang="en-US" sz="1300" b="1" dirty="0">
              <a:solidFill>
                <a:schemeClr val="bg1"/>
              </a:solidFill>
              <a:latin typeface="Montserrat SemiBold" panose="00000700000000000000" pitchFamily="2" charset="0"/>
            </a:rPr>
            <a:t> </a:t>
          </a:r>
        </a:p>
        <a:p>
          <a:pPr>
            <a:lnSpc>
              <a:spcPct val="100000"/>
            </a:lnSpc>
            <a:spcAft>
              <a:spcPts val="0"/>
            </a:spcAft>
          </a:pPr>
          <a:r>
            <a:rPr lang="en-US" sz="1300" b="0" i="0" dirty="0">
              <a:solidFill>
                <a:schemeClr val="bg1"/>
              </a:solidFill>
              <a:effectLst/>
              <a:latin typeface="Montserrat" panose="00000500000000000000" pitchFamily="2" charset="0"/>
            </a:rPr>
            <a:t>Introduced a Social Media Misinformation Log Template</a:t>
          </a:r>
          <a:endParaRPr lang="en-US" sz="1300" dirty="0">
            <a:solidFill>
              <a:schemeClr val="bg1"/>
            </a:solidFill>
            <a:latin typeface="Montserrat" panose="00000500000000000000" pitchFamily="2" charset="0"/>
          </a:endParaRPr>
        </a:p>
      </dgm:t>
    </dgm:pt>
    <dgm:pt modelId="{C3781F38-1CA8-480A-99B7-AC01A3CEAD16}" type="parTrans" cxnId="{31669300-A948-4E5B-8860-2C228D7856F9}">
      <dgm:prSet/>
      <dgm:spPr/>
      <dgm:t>
        <a:bodyPr/>
        <a:lstStyle/>
        <a:p>
          <a:endParaRPr lang="en-US"/>
        </a:p>
      </dgm:t>
    </dgm:pt>
    <dgm:pt modelId="{76DC1EB3-28C1-4522-851B-6889BE69A22E}" type="sibTrans" cxnId="{31669300-A948-4E5B-8860-2C228D7856F9}">
      <dgm:prSet/>
      <dgm:spPr/>
      <dgm:t>
        <a:bodyPr/>
        <a:lstStyle/>
        <a:p>
          <a:endParaRPr lang="en-US" dirty="0"/>
        </a:p>
      </dgm:t>
    </dgm:pt>
    <dgm:pt modelId="{50B80FF7-9D2E-45A6-BCC2-999DEA4474A1}">
      <dgm:prSet phldrT="[Text]" custT="1"/>
      <dgm:spPr>
        <a:solidFill>
          <a:srgbClr val="00B5FF"/>
        </a:solidFill>
        <a:effectLst>
          <a:outerShdw blurRad="50800" dist="38100" dir="2700000" algn="tl" rotWithShape="0">
            <a:prstClr val="black">
              <a:alpha val="40000"/>
            </a:prstClr>
          </a:outerShdw>
        </a:effectLst>
      </dgm:spPr>
      <dgm:t>
        <a:bodyPr/>
        <a:lstStyle/>
        <a:p>
          <a:pPr>
            <a:lnSpc>
              <a:spcPct val="100000"/>
            </a:lnSpc>
            <a:spcAft>
              <a:spcPts val="0"/>
            </a:spcAft>
          </a:pPr>
          <a:r>
            <a:rPr lang="en-US" sz="1300" b="1" dirty="0">
              <a:solidFill>
                <a:schemeClr val="accent4"/>
              </a:solidFill>
              <a:latin typeface="Montserrat SemiBold" panose="00000700000000000000" pitchFamily="2" charset="0"/>
            </a:rPr>
            <a:t>April 2024</a:t>
          </a:r>
          <a:r>
            <a:rPr lang="en-US" sz="1300" b="0" dirty="0">
              <a:solidFill>
                <a:schemeClr val="accent4"/>
              </a:solidFill>
              <a:latin typeface="Montserrat SemiBold" panose="00000700000000000000" pitchFamily="2" charset="0"/>
            </a:rPr>
            <a:t>:</a:t>
          </a:r>
          <a:r>
            <a:rPr lang="en-US" sz="1300" b="1" dirty="0">
              <a:solidFill>
                <a:schemeClr val="accent4"/>
              </a:solidFill>
              <a:latin typeface="Montserrat SemiBold" panose="00000700000000000000" pitchFamily="2" charset="0"/>
            </a:rPr>
            <a:t> </a:t>
          </a:r>
        </a:p>
        <a:p>
          <a:pPr>
            <a:lnSpc>
              <a:spcPct val="100000"/>
            </a:lnSpc>
            <a:spcAft>
              <a:spcPts val="0"/>
            </a:spcAft>
          </a:pPr>
          <a:r>
            <a:rPr lang="en-US" sz="1300" b="0" i="0" dirty="0">
              <a:solidFill>
                <a:schemeClr val="accent4"/>
              </a:solidFill>
              <a:effectLst/>
              <a:latin typeface="Montserrat" panose="00000500000000000000" pitchFamily="2" charset="0"/>
            </a:rPr>
            <a:t>Released the FASD NPN One-Pager for raising awareness about the NPN</a:t>
          </a:r>
          <a:endParaRPr lang="en-US" sz="1300" dirty="0">
            <a:solidFill>
              <a:schemeClr val="accent4"/>
            </a:solidFill>
            <a:latin typeface="Montserrat" panose="00000500000000000000" pitchFamily="2" charset="0"/>
          </a:endParaRPr>
        </a:p>
      </dgm:t>
    </dgm:pt>
    <dgm:pt modelId="{E20CE951-251F-4324-BC63-D3F6F2BFBBE7}" type="parTrans" cxnId="{743F12B8-2845-408E-9583-65FD62D2EF15}">
      <dgm:prSet/>
      <dgm:spPr/>
      <dgm:t>
        <a:bodyPr/>
        <a:lstStyle/>
        <a:p>
          <a:endParaRPr lang="en-US"/>
        </a:p>
      </dgm:t>
    </dgm:pt>
    <dgm:pt modelId="{7DFCAF63-A0E1-4991-99F4-8310F838C5DC}" type="sibTrans" cxnId="{743F12B8-2845-408E-9583-65FD62D2EF15}">
      <dgm:prSet/>
      <dgm:spPr/>
      <dgm:t>
        <a:bodyPr/>
        <a:lstStyle/>
        <a:p>
          <a:endParaRPr lang="en-US"/>
        </a:p>
      </dgm:t>
    </dgm:pt>
    <dgm:pt modelId="{5580522F-B108-4C16-9B3E-859E3FFFFCC0}" type="pres">
      <dgm:prSet presAssocID="{49CD86DE-0318-4AB9-97C9-8B271E6C8A6E}" presName="Name0" presStyleCnt="0">
        <dgm:presLayoutVars>
          <dgm:dir/>
          <dgm:resizeHandles val="exact"/>
        </dgm:presLayoutVars>
      </dgm:prSet>
      <dgm:spPr/>
    </dgm:pt>
    <dgm:pt modelId="{C2B2009A-645F-418A-A6EB-B89A5020F82E}" type="pres">
      <dgm:prSet presAssocID="{E0FFAFCC-0774-41A5-98D7-080FC0B9D7ED}" presName="node" presStyleLbl="node1" presStyleIdx="0" presStyleCnt="3" custScaleX="168133" custScaleY="163559">
        <dgm:presLayoutVars>
          <dgm:bulletEnabled val="1"/>
        </dgm:presLayoutVars>
      </dgm:prSet>
      <dgm:spPr/>
    </dgm:pt>
    <dgm:pt modelId="{74EED952-D61C-464A-AC67-E4F069A3E1C3}" type="pres">
      <dgm:prSet presAssocID="{786AFD2A-BAFD-408D-A47C-97F0C1D7AA1D}" presName="sibTrans" presStyleLbl="sibTrans2D1" presStyleIdx="0" presStyleCnt="2" custLinFactNeighborX="6568"/>
      <dgm:spPr/>
    </dgm:pt>
    <dgm:pt modelId="{484A243E-D716-4FD5-AA4F-E017BE07DA49}" type="pres">
      <dgm:prSet presAssocID="{786AFD2A-BAFD-408D-A47C-97F0C1D7AA1D}" presName="connectorText" presStyleLbl="sibTrans2D1" presStyleIdx="0" presStyleCnt="2"/>
      <dgm:spPr/>
    </dgm:pt>
    <dgm:pt modelId="{63419518-CBE5-4A44-BA10-F3A81064AA28}" type="pres">
      <dgm:prSet presAssocID="{7B67552A-017B-4047-8314-2CD0B31E2700}" presName="node" presStyleLbl="node1" presStyleIdx="1" presStyleCnt="3" custScaleX="175453" custScaleY="163559">
        <dgm:presLayoutVars>
          <dgm:bulletEnabled val="1"/>
        </dgm:presLayoutVars>
      </dgm:prSet>
      <dgm:spPr/>
    </dgm:pt>
    <dgm:pt modelId="{B5B5A49C-98DD-47C3-AA2A-0B92C2FE8B54}" type="pres">
      <dgm:prSet presAssocID="{76DC1EB3-28C1-4522-851B-6889BE69A22E}" presName="sibTrans" presStyleLbl="sibTrans2D1" presStyleIdx="1" presStyleCnt="2" custLinFactNeighborX="9852"/>
      <dgm:spPr/>
    </dgm:pt>
    <dgm:pt modelId="{CA40A9D4-CAA8-45EF-A6FC-68829996599B}" type="pres">
      <dgm:prSet presAssocID="{76DC1EB3-28C1-4522-851B-6889BE69A22E}" presName="connectorText" presStyleLbl="sibTrans2D1" presStyleIdx="1" presStyleCnt="2"/>
      <dgm:spPr/>
    </dgm:pt>
    <dgm:pt modelId="{45E50029-6EC6-4D20-ABBB-73FD2F3E7EC6}" type="pres">
      <dgm:prSet presAssocID="{50B80FF7-9D2E-45A6-BCC2-999DEA4474A1}" presName="node" presStyleLbl="node1" presStyleIdx="2" presStyleCnt="3" custScaleX="174120" custScaleY="160689">
        <dgm:presLayoutVars>
          <dgm:bulletEnabled val="1"/>
        </dgm:presLayoutVars>
      </dgm:prSet>
      <dgm:spPr/>
    </dgm:pt>
  </dgm:ptLst>
  <dgm:cxnLst>
    <dgm:cxn modelId="{31669300-A948-4E5B-8860-2C228D7856F9}" srcId="{49CD86DE-0318-4AB9-97C9-8B271E6C8A6E}" destId="{7B67552A-017B-4047-8314-2CD0B31E2700}" srcOrd="1" destOrd="0" parTransId="{C3781F38-1CA8-480A-99B7-AC01A3CEAD16}" sibTransId="{76DC1EB3-28C1-4522-851B-6889BE69A22E}"/>
    <dgm:cxn modelId="{DEBB0619-165F-42B7-BF33-FEB8187DA5D1}" type="presOf" srcId="{786AFD2A-BAFD-408D-A47C-97F0C1D7AA1D}" destId="{484A243E-D716-4FD5-AA4F-E017BE07DA49}" srcOrd="1" destOrd="0" presId="urn:microsoft.com/office/officeart/2005/8/layout/process1"/>
    <dgm:cxn modelId="{8447D036-E17E-4A6F-BF99-C20FF1CB9AC6}" type="presOf" srcId="{76DC1EB3-28C1-4522-851B-6889BE69A22E}" destId="{B5B5A49C-98DD-47C3-AA2A-0B92C2FE8B54}" srcOrd="0" destOrd="0" presId="urn:microsoft.com/office/officeart/2005/8/layout/process1"/>
    <dgm:cxn modelId="{755C0E3D-B0DA-4B12-A405-B5905E07FFDF}" type="presOf" srcId="{E0FFAFCC-0774-41A5-98D7-080FC0B9D7ED}" destId="{C2B2009A-645F-418A-A6EB-B89A5020F82E}" srcOrd="0" destOrd="0" presId="urn:microsoft.com/office/officeart/2005/8/layout/process1"/>
    <dgm:cxn modelId="{EDFD174C-437C-433C-B8B7-6A5C46DBB467}" type="presOf" srcId="{49CD86DE-0318-4AB9-97C9-8B271E6C8A6E}" destId="{5580522F-B108-4C16-9B3E-859E3FFFFCC0}" srcOrd="0" destOrd="0" presId="urn:microsoft.com/office/officeart/2005/8/layout/process1"/>
    <dgm:cxn modelId="{099E1258-119D-4F98-8653-C4696F06BDC7}" type="presOf" srcId="{786AFD2A-BAFD-408D-A47C-97F0C1D7AA1D}" destId="{74EED952-D61C-464A-AC67-E4F069A3E1C3}" srcOrd="0" destOrd="0" presId="urn:microsoft.com/office/officeart/2005/8/layout/process1"/>
    <dgm:cxn modelId="{743F12B8-2845-408E-9583-65FD62D2EF15}" srcId="{49CD86DE-0318-4AB9-97C9-8B271E6C8A6E}" destId="{50B80FF7-9D2E-45A6-BCC2-999DEA4474A1}" srcOrd="2" destOrd="0" parTransId="{E20CE951-251F-4324-BC63-D3F6F2BFBBE7}" sibTransId="{7DFCAF63-A0E1-4991-99F4-8310F838C5DC}"/>
    <dgm:cxn modelId="{C056EFB8-47EE-47D0-8BBE-027AF22DDA2D}" type="presOf" srcId="{7B67552A-017B-4047-8314-2CD0B31E2700}" destId="{63419518-CBE5-4A44-BA10-F3A81064AA28}" srcOrd="0" destOrd="0" presId="urn:microsoft.com/office/officeart/2005/8/layout/process1"/>
    <dgm:cxn modelId="{C3C7D1EB-0E4E-44DC-8356-BD9A6A31F3AE}" type="presOf" srcId="{76DC1EB3-28C1-4522-851B-6889BE69A22E}" destId="{CA40A9D4-CAA8-45EF-A6FC-68829996599B}" srcOrd="1" destOrd="0" presId="urn:microsoft.com/office/officeart/2005/8/layout/process1"/>
    <dgm:cxn modelId="{E53DF8ED-2896-4301-815B-B575CD3457C9}" srcId="{49CD86DE-0318-4AB9-97C9-8B271E6C8A6E}" destId="{E0FFAFCC-0774-41A5-98D7-080FC0B9D7ED}" srcOrd="0" destOrd="0" parTransId="{C0CDBB66-7054-4EB1-8633-CE7D8895388D}" sibTransId="{786AFD2A-BAFD-408D-A47C-97F0C1D7AA1D}"/>
    <dgm:cxn modelId="{E22359F1-5922-400C-910D-71B9CC84017D}" type="presOf" srcId="{50B80FF7-9D2E-45A6-BCC2-999DEA4474A1}" destId="{45E50029-6EC6-4D20-ABBB-73FD2F3E7EC6}" srcOrd="0" destOrd="0" presId="urn:microsoft.com/office/officeart/2005/8/layout/process1"/>
    <dgm:cxn modelId="{3967D46C-622C-4C52-AF9E-9AF1CA2F0FB7}" type="presParOf" srcId="{5580522F-B108-4C16-9B3E-859E3FFFFCC0}" destId="{C2B2009A-645F-418A-A6EB-B89A5020F82E}" srcOrd="0" destOrd="0" presId="urn:microsoft.com/office/officeart/2005/8/layout/process1"/>
    <dgm:cxn modelId="{2FF76D84-20E7-46C2-A6B3-5DE848F918A8}" type="presParOf" srcId="{5580522F-B108-4C16-9B3E-859E3FFFFCC0}" destId="{74EED952-D61C-464A-AC67-E4F069A3E1C3}" srcOrd="1" destOrd="0" presId="urn:microsoft.com/office/officeart/2005/8/layout/process1"/>
    <dgm:cxn modelId="{1FF53607-3D5A-43D2-AD57-A98BD42C5818}" type="presParOf" srcId="{74EED952-D61C-464A-AC67-E4F069A3E1C3}" destId="{484A243E-D716-4FD5-AA4F-E017BE07DA49}" srcOrd="0" destOrd="0" presId="urn:microsoft.com/office/officeart/2005/8/layout/process1"/>
    <dgm:cxn modelId="{CB56608A-93B1-494E-B220-B0CA6113C23B}" type="presParOf" srcId="{5580522F-B108-4C16-9B3E-859E3FFFFCC0}" destId="{63419518-CBE5-4A44-BA10-F3A81064AA28}" srcOrd="2" destOrd="0" presId="urn:microsoft.com/office/officeart/2005/8/layout/process1"/>
    <dgm:cxn modelId="{526D5234-8D97-4726-A49B-DB3527FC1C5B}" type="presParOf" srcId="{5580522F-B108-4C16-9B3E-859E3FFFFCC0}" destId="{B5B5A49C-98DD-47C3-AA2A-0B92C2FE8B54}" srcOrd="3" destOrd="0" presId="urn:microsoft.com/office/officeart/2005/8/layout/process1"/>
    <dgm:cxn modelId="{59675726-EC63-4D07-8FF9-1825DE6E8EC9}" type="presParOf" srcId="{B5B5A49C-98DD-47C3-AA2A-0B92C2FE8B54}" destId="{CA40A9D4-CAA8-45EF-A6FC-68829996599B}" srcOrd="0" destOrd="0" presId="urn:microsoft.com/office/officeart/2005/8/layout/process1"/>
    <dgm:cxn modelId="{C708BEAA-67F0-41B0-96A6-8DCD3BB4801C}" type="presParOf" srcId="{5580522F-B108-4C16-9B3E-859E3FFFFCC0}" destId="{45E50029-6EC6-4D20-ABBB-73FD2F3E7EC6}" srcOrd="4"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CD86DE-0318-4AB9-97C9-8B271E6C8A6E}" type="doc">
      <dgm:prSet loTypeId="urn:microsoft.com/office/officeart/2005/8/layout/process1" loCatId="process" qsTypeId="urn:microsoft.com/office/officeart/2005/8/quickstyle/simple1" qsCatId="simple" csTypeId="urn:microsoft.com/office/officeart/2005/8/colors/accent1_2" csCatId="accent1" phldr="1"/>
      <dgm:spPr/>
    </dgm:pt>
    <dgm:pt modelId="{13F685BC-731A-4FB7-B538-0BCC1EC9151C}">
      <dgm:prSet phldrT="[Text]" custT="1"/>
      <dgm:spPr>
        <a:solidFill>
          <a:schemeClr val="tx1"/>
        </a:solidFill>
        <a:effectLst>
          <a:outerShdw blurRad="50800" dist="38100" dir="2700000" algn="tl" rotWithShape="0">
            <a:prstClr val="black">
              <a:alpha val="40000"/>
            </a:prstClr>
          </a:outerShdw>
        </a:effectLst>
      </dgm:spPr>
      <dgm:t>
        <a:bodyPr/>
        <a:lstStyle/>
        <a:p>
          <a:pPr>
            <a:lnSpc>
              <a:spcPct val="100000"/>
            </a:lnSpc>
            <a:spcAft>
              <a:spcPts val="0"/>
            </a:spcAft>
          </a:pPr>
          <a:r>
            <a:rPr lang="en-US" sz="1300" b="1" dirty="0">
              <a:solidFill>
                <a:schemeClr val="bg1"/>
              </a:solidFill>
              <a:latin typeface="Montserrat SemiBold" panose="00000700000000000000" pitchFamily="2" charset="0"/>
            </a:rPr>
            <a:t>June 2024</a:t>
          </a:r>
          <a:r>
            <a:rPr lang="en-US" sz="1300" b="0" dirty="0">
              <a:solidFill>
                <a:schemeClr val="bg1"/>
              </a:solidFill>
              <a:latin typeface="Montserrat SemiBold" panose="00000700000000000000" pitchFamily="2" charset="0"/>
            </a:rPr>
            <a:t>:</a:t>
          </a:r>
          <a:r>
            <a:rPr lang="en-US" sz="1300" b="1" dirty="0">
              <a:solidFill>
                <a:schemeClr val="bg1"/>
              </a:solidFill>
              <a:latin typeface="Montserrat SemiBold" panose="00000700000000000000" pitchFamily="2" charset="0"/>
            </a:rPr>
            <a:t> </a:t>
          </a:r>
        </a:p>
        <a:p>
          <a:pPr>
            <a:lnSpc>
              <a:spcPct val="100000"/>
            </a:lnSpc>
            <a:spcAft>
              <a:spcPts val="0"/>
            </a:spcAft>
          </a:pPr>
          <a:r>
            <a:rPr lang="en-US" sz="1300" b="0" dirty="0">
              <a:solidFill>
                <a:schemeClr val="bg1"/>
              </a:solidFill>
              <a:latin typeface="Montserrat" panose="00000500000000000000" pitchFamily="2" charset="0"/>
            </a:rPr>
            <a:t>Added several exhibit booth </a:t>
          </a:r>
          <a:r>
            <a:rPr lang="en-US" sz="1300" dirty="0">
              <a:solidFill>
                <a:schemeClr val="bg1"/>
              </a:solidFill>
              <a:latin typeface="Montserrat" panose="00000500000000000000" pitchFamily="2" charset="0"/>
            </a:rPr>
            <a:t>materials </a:t>
          </a:r>
          <a:r>
            <a:rPr lang="en-US" sz="1300" b="0" i="0" dirty="0">
              <a:solidFill>
                <a:schemeClr val="bg1"/>
              </a:solidFill>
              <a:effectLst/>
              <a:latin typeface="Montserrat" panose="00000500000000000000" pitchFamily="2" charset="0"/>
            </a:rPr>
            <a:t>(magnet, booth banner, flyer, pocket card, badge card)</a:t>
          </a:r>
          <a:endParaRPr lang="en-US" sz="1300" dirty="0">
            <a:solidFill>
              <a:schemeClr val="bg1"/>
            </a:solidFill>
            <a:latin typeface="Montserrat" panose="00000500000000000000" pitchFamily="2" charset="0"/>
          </a:endParaRPr>
        </a:p>
      </dgm:t>
    </dgm:pt>
    <dgm:pt modelId="{B21977F3-0AC1-4884-8492-3D6A63CFFD20}" type="parTrans" cxnId="{7BAD6A33-8942-4787-89DA-761452765561}">
      <dgm:prSet/>
      <dgm:spPr/>
      <dgm:t>
        <a:bodyPr/>
        <a:lstStyle/>
        <a:p>
          <a:endParaRPr lang="en-US"/>
        </a:p>
      </dgm:t>
    </dgm:pt>
    <dgm:pt modelId="{7CD86CA3-867E-4361-8459-480A4286DB36}" type="sibTrans" cxnId="{7BAD6A33-8942-4787-89DA-761452765561}">
      <dgm:prSet/>
      <dgm:spPr/>
      <dgm:t>
        <a:bodyPr/>
        <a:lstStyle/>
        <a:p>
          <a:endParaRPr lang="en-US"/>
        </a:p>
      </dgm:t>
    </dgm:pt>
    <dgm:pt modelId="{5D579699-09E4-484D-9DBE-E8BD91CF583C}">
      <dgm:prSet phldrT="[Text]" custT="1"/>
      <dgm:spPr>
        <a:solidFill>
          <a:srgbClr val="59C23B"/>
        </a:solidFill>
        <a:ln>
          <a:solidFill>
            <a:schemeClr val="bg1"/>
          </a:solidFill>
        </a:ln>
        <a:effectLst>
          <a:outerShdw blurRad="50800" dist="38100" dir="2700000" algn="tl" rotWithShape="0">
            <a:prstClr val="black">
              <a:alpha val="40000"/>
            </a:prstClr>
          </a:outerShdw>
        </a:effectLst>
      </dgm:spPr>
      <dgm:t>
        <a:bodyPr/>
        <a:lstStyle/>
        <a:p>
          <a:pPr>
            <a:lnSpc>
              <a:spcPct val="100000"/>
            </a:lnSpc>
            <a:spcAft>
              <a:spcPts val="0"/>
            </a:spcAft>
          </a:pPr>
          <a:r>
            <a:rPr lang="en-US" sz="1300" b="1" dirty="0">
              <a:solidFill>
                <a:schemeClr val="accent4"/>
              </a:solidFill>
              <a:latin typeface="Montserrat SemiBold" panose="00000700000000000000" pitchFamily="2" charset="0"/>
            </a:rPr>
            <a:t>August 2024</a:t>
          </a:r>
          <a:r>
            <a:rPr lang="en-US" sz="1300" dirty="0">
              <a:solidFill>
                <a:schemeClr val="accent4"/>
              </a:solidFill>
              <a:latin typeface="Montserrat SemiBold" panose="00000700000000000000" pitchFamily="2" charset="0"/>
            </a:rPr>
            <a:t>: </a:t>
          </a:r>
        </a:p>
        <a:p>
          <a:pPr>
            <a:lnSpc>
              <a:spcPct val="100000"/>
            </a:lnSpc>
            <a:spcAft>
              <a:spcPts val="0"/>
            </a:spcAft>
          </a:pPr>
          <a:r>
            <a:rPr lang="en-US" sz="1300" dirty="0">
              <a:solidFill>
                <a:schemeClr val="accent4"/>
              </a:solidFill>
              <a:latin typeface="Montserrat" panose="00000500000000000000" pitchFamily="2" charset="0"/>
            </a:rPr>
            <a:t>Featured MSU/NACCHO’s </a:t>
          </a:r>
          <a:r>
            <a:rPr lang="en-US" sz="1300" dirty="0" err="1">
              <a:solidFill>
                <a:schemeClr val="accent4"/>
              </a:solidFill>
              <a:latin typeface="Montserrat" panose="00000500000000000000" pitchFamily="2" charset="0"/>
            </a:rPr>
            <a:t>palmcard</a:t>
          </a:r>
          <a:r>
            <a:rPr lang="en-US" sz="1300" dirty="0">
              <a:solidFill>
                <a:schemeClr val="accent4"/>
              </a:solidFill>
              <a:latin typeface="Montserrat" panose="00000500000000000000" pitchFamily="2" charset="0"/>
            </a:rPr>
            <a:t> promoting their new communication guide</a:t>
          </a:r>
        </a:p>
      </dgm:t>
    </dgm:pt>
    <dgm:pt modelId="{CBB9290B-71DC-43C0-B563-5FA03D4041A1}" type="parTrans" cxnId="{F70CC66B-9F40-4F67-ABC3-52970993401E}">
      <dgm:prSet/>
      <dgm:spPr/>
      <dgm:t>
        <a:bodyPr/>
        <a:lstStyle/>
        <a:p>
          <a:endParaRPr lang="en-US"/>
        </a:p>
      </dgm:t>
    </dgm:pt>
    <dgm:pt modelId="{845347B7-AD3B-4443-BA8B-77FD80492A2F}" type="sibTrans" cxnId="{F70CC66B-9F40-4F67-ABC3-52970993401E}">
      <dgm:prSet/>
      <dgm:spPr/>
      <dgm:t>
        <a:bodyPr/>
        <a:lstStyle/>
        <a:p>
          <a:endParaRPr lang="en-US"/>
        </a:p>
      </dgm:t>
    </dgm:pt>
    <dgm:pt modelId="{03C687EB-F30B-47FB-BDA0-4A755D57DD26}">
      <dgm:prSet phldrT="[Text]" custT="1"/>
      <dgm:spPr>
        <a:solidFill>
          <a:srgbClr val="4E58EC"/>
        </a:solidFill>
        <a:ln>
          <a:solidFill>
            <a:schemeClr val="bg1"/>
          </a:solidFill>
        </a:ln>
        <a:effectLst>
          <a:outerShdw blurRad="50800" dist="38100" dir="2700000" algn="tl" rotWithShape="0">
            <a:prstClr val="black">
              <a:alpha val="40000"/>
            </a:prstClr>
          </a:outerShdw>
        </a:effectLst>
      </dgm:spPr>
      <dgm:t>
        <a:bodyPr/>
        <a:lstStyle/>
        <a:p>
          <a:pPr>
            <a:lnSpc>
              <a:spcPct val="100000"/>
            </a:lnSpc>
            <a:spcAft>
              <a:spcPts val="0"/>
            </a:spcAft>
          </a:pPr>
          <a:r>
            <a:rPr lang="en-US" sz="1300" b="1" dirty="0">
              <a:solidFill>
                <a:schemeClr val="bg1"/>
              </a:solidFill>
              <a:latin typeface="Montserrat SemiBold" panose="00000700000000000000" pitchFamily="2" charset="0"/>
            </a:rPr>
            <a:t>September 2024</a:t>
          </a:r>
          <a:r>
            <a:rPr lang="en-US" sz="1300" dirty="0">
              <a:solidFill>
                <a:schemeClr val="bg1"/>
              </a:solidFill>
              <a:latin typeface="Montserrat SemiBold" panose="00000700000000000000" pitchFamily="2" charset="0"/>
            </a:rPr>
            <a:t>: </a:t>
          </a:r>
        </a:p>
        <a:p>
          <a:pPr>
            <a:lnSpc>
              <a:spcPct val="100000"/>
            </a:lnSpc>
            <a:spcAft>
              <a:spcPts val="0"/>
            </a:spcAft>
          </a:pPr>
          <a:r>
            <a:rPr lang="en-US" sz="1300" b="0" i="0" dirty="0">
              <a:solidFill>
                <a:schemeClr val="bg1"/>
              </a:solidFill>
              <a:effectLst/>
              <a:latin typeface="Montserrat" panose="00000500000000000000" pitchFamily="2" charset="0"/>
            </a:rPr>
            <a:t>Announced AAP’s FASD Resource Toolkit </a:t>
          </a:r>
          <a:endParaRPr lang="en-US" sz="1300" dirty="0">
            <a:solidFill>
              <a:schemeClr val="bg1"/>
            </a:solidFill>
            <a:latin typeface="Montserrat" panose="00000500000000000000" pitchFamily="2" charset="0"/>
          </a:endParaRPr>
        </a:p>
      </dgm:t>
    </dgm:pt>
    <dgm:pt modelId="{75D25950-8E7B-422E-AD9D-A489C354D8A3}" type="parTrans" cxnId="{EB87FC92-C905-4102-A990-E015BC1A73D8}">
      <dgm:prSet/>
      <dgm:spPr/>
      <dgm:t>
        <a:bodyPr/>
        <a:lstStyle/>
        <a:p>
          <a:endParaRPr lang="en-US"/>
        </a:p>
      </dgm:t>
    </dgm:pt>
    <dgm:pt modelId="{5FDC0FB5-A50C-48D1-A590-5DA73DAE84AE}" type="sibTrans" cxnId="{EB87FC92-C905-4102-A990-E015BC1A73D8}">
      <dgm:prSet/>
      <dgm:spPr/>
      <dgm:t>
        <a:bodyPr/>
        <a:lstStyle/>
        <a:p>
          <a:endParaRPr lang="en-US"/>
        </a:p>
      </dgm:t>
    </dgm:pt>
    <dgm:pt modelId="{5580522F-B108-4C16-9B3E-859E3FFFFCC0}" type="pres">
      <dgm:prSet presAssocID="{49CD86DE-0318-4AB9-97C9-8B271E6C8A6E}" presName="Name0" presStyleCnt="0">
        <dgm:presLayoutVars>
          <dgm:dir/>
          <dgm:resizeHandles val="exact"/>
        </dgm:presLayoutVars>
      </dgm:prSet>
      <dgm:spPr/>
    </dgm:pt>
    <dgm:pt modelId="{F7EAEEBB-E3DD-4CC8-B92B-45E9C533E4A2}" type="pres">
      <dgm:prSet presAssocID="{13F685BC-731A-4FB7-B538-0BCC1EC9151C}" presName="node" presStyleLbl="node1" presStyleIdx="0" presStyleCnt="3" custScaleX="118625" custScaleY="135021">
        <dgm:presLayoutVars>
          <dgm:bulletEnabled val="1"/>
        </dgm:presLayoutVars>
      </dgm:prSet>
      <dgm:spPr/>
    </dgm:pt>
    <dgm:pt modelId="{65BECA63-13D4-4509-A19D-9F016E96C56F}" type="pres">
      <dgm:prSet presAssocID="{7CD86CA3-867E-4361-8459-480A4286DB36}" presName="sibTrans" presStyleLbl="sibTrans2D1" presStyleIdx="0" presStyleCnt="2" custScaleX="100420" custScaleY="68519" custLinFactNeighborX="7866" custLinFactNeighborY="-74"/>
      <dgm:spPr/>
    </dgm:pt>
    <dgm:pt modelId="{6AC3DAA9-02AD-4C60-AF10-A4B50F937D04}" type="pres">
      <dgm:prSet presAssocID="{7CD86CA3-867E-4361-8459-480A4286DB36}" presName="connectorText" presStyleLbl="sibTrans2D1" presStyleIdx="0" presStyleCnt="2"/>
      <dgm:spPr/>
    </dgm:pt>
    <dgm:pt modelId="{26B04B6A-E0BA-4FB8-8597-1A10D96075F9}" type="pres">
      <dgm:prSet presAssocID="{5D579699-09E4-484D-9DBE-E8BD91CF583C}" presName="node" presStyleLbl="node1" presStyleIdx="1" presStyleCnt="3" custScaleX="119276" custScaleY="135021" custLinFactNeighborX="-22261">
        <dgm:presLayoutVars>
          <dgm:bulletEnabled val="1"/>
        </dgm:presLayoutVars>
      </dgm:prSet>
      <dgm:spPr/>
    </dgm:pt>
    <dgm:pt modelId="{530F58F6-983A-44BB-B700-C2E7CB428301}" type="pres">
      <dgm:prSet presAssocID="{845347B7-AD3B-4443-BA8B-77FD80492A2F}" presName="sibTrans" presStyleLbl="sibTrans2D1" presStyleIdx="1" presStyleCnt="2" custScaleX="88194" custScaleY="68519" custLinFactNeighborX="3674" custLinFactNeighborY="7697"/>
      <dgm:spPr/>
    </dgm:pt>
    <dgm:pt modelId="{41F40985-0324-4639-B8F9-05B6C1138F90}" type="pres">
      <dgm:prSet presAssocID="{845347B7-AD3B-4443-BA8B-77FD80492A2F}" presName="connectorText" presStyleLbl="sibTrans2D1" presStyleIdx="1" presStyleCnt="2"/>
      <dgm:spPr/>
    </dgm:pt>
    <dgm:pt modelId="{A50CA189-3717-4E76-A33C-8B32663F2195}" type="pres">
      <dgm:prSet presAssocID="{03C687EB-F30B-47FB-BDA0-4A755D57DD26}" presName="node" presStyleLbl="node1" presStyleIdx="2" presStyleCnt="3" custScaleX="104967" custScaleY="135021" custLinFactNeighborX="-40578" custLinFactNeighborY="-502">
        <dgm:presLayoutVars>
          <dgm:bulletEnabled val="1"/>
        </dgm:presLayoutVars>
      </dgm:prSet>
      <dgm:spPr/>
    </dgm:pt>
  </dgm:ptLst>
  <dgm:cxnLst>
    <dgm:cxn modelId="{0203E315-859C-441A-B57B-E32DEC24E907}" type="presOf" srcId="{5D579699-09E4-484D-9DBE-E8BD91CF583C}" destId="{26B04B6A-E0BA-4FB8-8597-1A10D96075F9}" srcOrd="0" destOrd="0" presId="urn:microsoft.com/office/officeart/2005/8/layout/process1"/>
    <dgm:cxn modelId="{7BAD6A33-8942-4787-89DA-761452765561}" srcId="{49CD86DE-0318-4AB9-97C9-8B271E6C8A6E}" destId="{13F685BC-731A-4FB7-B538-0BCC1EC9151C}" srcOrd="0" destOrd="0" parTransId="{B21977F3-0AC1-4884-8492-3D6A63CFFD20}" sibTransId="{7CD86CA3-867E-4361-8459-480A4286DB36}"/>
    <dgm:cxn modelId="{96E39F6A-B5F6-4E1E-BC41-CD766CC22D00}" type="presOf" srcId="{7CD86CA3-867E-4361-8459-480A4286DB36}" destId="{6AC3DAA9-02AD-4C60-AF10-A4B50F937D04}" srcOrd="1" destOrd="0" presId="urn:microsoft.com/office/officeart/2005/8/layout/process1"/>
    <dgm:cxn modelId="{F70CC66B-9F40-4F67-ABC3-52970993401E}" srcId="{49CD86DE-0318-4AB9-97C9-8B271E6C8A6E}" destId="{5D579699-09E4-484D-9DBE-E8BD91CF583C}" srcOrd="1" destOrd="0" parTransId="{CBB9290B-71DC-43C0-B563-5FA03D4041A1}" sibTransId="{845347B7-AD3B-4443-BA8B-77FD80492A2F}"/>
    <dgm:cxn modelId="{EDFD174C-437C-433C-B8B7-6A5C46DBB467}" type="presOf" srcId="{49CD86DE-0318-4AB9-97C9-8B271E6C8A6E}" destId="{5580522F-B108-4C16-9B3E-859E3FFFFCC0}" srcOrd="0" destOrd="0" presId="urn:microsoft.com/office/officeart/2005/8/layout/process1"/>
    <dgm:cxn modelId="{D29C464E-0B6A-47B5-82B6-E9F76C0F14B7}" type="presOf" srcId="{03C687EB-F30B-47FB-BDA0-4A755D57DD26}" destId="{A50CA189-3717-4E76-A33C-8B32663F2195}" srcOrd="0" destOrd="0" presId="urn:microsoft.com/office/officeart/2005/8/layout/process1"/>
    <dgm:cxn modelId="{2263698F-B957-48C2-B944-74858958A443}" type="presOf" srcId="{845347B7-AD3B-4443-BA8B-77FD80492A2F}" destId="{530F58F6-983A-44BB-B700-C2E7CB428301}" srcOrd="0" destOrd="0" presId="urn:microsoft.com/office/officeart/2005/8/layout/process1"/>
    <dgm:cxn modelId="{EB87FC92-C905-4102-A990-E015BC1A73D8}" srcId="{49CD86DE-0318-4AB9-97C9-8B271E6C8A6E}" destId="{03C687EB-F30B-47FB-BDA0-4A755D57DD26}" srcOrd="2" destOrd="0" parTransId="{75D25950-8E7B-422E-AD9D-A489C354D8A3}" sibTransId="{5FDC0FB5-A50C-48D1-A590-5DA73DAE84AE}"/>
    <dgm:cxn modelId="{C67B41C0-E93E-4462-8CF4-ADC3700A0A87}" type="presOf" srcId="{13F685BC-731A-4FB7-B538-0BCC1EC9151C}" destId="{F7EAEEBB-E3DD-4CC8-B92B-45E9C533E4A2}" srcOrd="0" destOrd="0" presId="urn:microsoft.com/office/officeart/2005/8/layout/process1"/>
    <dgm:cxn modelId="{FF078AD3-ADF7-4CA4-8234-802866834175}" type="presOf" srcId="{7CD86CA3-867E-4361-8459-480A4286DB36}" destId="{65BECA63-13D4-4509-A19D-9F016E96C56F}" srcOrd="0" destOrd="0" presId="urn:microsoft.com/office/officeart/2005/8/layout/process1"/>
    <dgm:cxn modelId="{5D480BF7-2F4C-4603-83E6-5191C2800B0E}" type="presOf" srcId="{845347B7-AD3B-4443-BA8B-77FD80492A2F}" destId="{41F40985-0324-4639-B8F9-05B6C1138F90}" srcOrd="1" destOrd="0" presId="urn:microsoft.com/office/officeart/2005/8/layout/process1"/>
    <dgm:cxn modelId="{3683A230-B91C-4D0A-A33F-84CF86DB62FA}" type="presParOf" srcId="{5580522F-B108-4C16-9B3E-859E3FFFFCC0}" destId="{F7EAEEBB-E3DD-4CC8-B92B-45E9C533E4A2}" srcOrd="0" destOrd="0" presId="urn:microsoft.com/office/officeart/2005/8/layout/process1"/>
    <dgm:cxn modelId="{34A48BB1-7DF6-4C38-8CC8-CFB02759BDB9}" type="presParOf" srcId="{5580522F-B108-4C16-9B3E-859E3FFFFCC0}" destId="{65BECA63-13D4-4509-A19D-9F016E96C56F}" srcOrd="1" destOrd="0" presId="urn:microsoft.com/office/officeart/2005/8/layout/process1"/>
    <dgm:cxn modelId="{D79D3EC0-D79A-4DF8-88ED-7141DD1A1A14}" type="presParOf" srcId="{65BECA63-13D4-4509-A19D-9F016E96C56F}" destId="{6AC3DAA9-02AD-4C60-AF10-A4B50F937D04}" srcOrd="0" destOrd="0" presId="urn:microsoft.com/office/officeart/2005/8/layout/process1"/>
    <dgm:cxn modelId="{A637B458-096B-4415-89B7-C2B752E27359}" type="presParOf" srcId="{5580522F-B108-4C16-9B3E-859E3FFFFCC0}" destId="{26B04B6A-E0BA-4FB8-8597-1A10D96075F9}" srcOrd="2" destOrd="0" presId="urn:microsoft.com/office/officeart/2005/8/layout/process1"/>
    <dgm:cxn modelId="{34D3CE14-C70C-4DF3-A8EE-0CA6A222772E}" type="presParOf" srcId="{5580522F-B108-4C16-9B3E-859E3FFFFCC0}" destId="{530F58F6-983A-44BB-B700-C2E7CB428301}" srcOrd="3" destOrd="0" presId="urn:microsoft.com/office/officeart/2005/8/layout/process1"/>
    <dgm:cxn modelId="{66FF5516-C4D9-4EA8-ACF4-BA0B09F057C2}" type="presParOf" srcId="{530F58F6-983A-44BB-B700-C2E7CB428301}" destId="{41F40985-0324-4639-B8F9-05B6C1138F90}" srcOrd="0" destOrd="0" presId="urn:microsoft.com/office/officeart/2005/8/layout/process1"/>
    <dgm:cxn modelId="{5B2225B7-56E1-4259-9C96-08E78E914437}" type="presParOf" srcId="{5580522F-B108-4C16-9B3E-859E3FFFFCC0}" destId="{A50CA189-3717-4E76-A33C-8B32663F2195}" srcOrd="4" destOrd="0" presId="urn:microsoft.com/office/officeart/2005/8/layout/process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8B7F25-557D-4F12-A433-9670EBC14BF4}" type="doc">
      <dgm:prSet loTypeId="urn:microsoft.com/office/officeart/2008/layout/AlternatingPictureBlocks" loCatId="list" qsTypeId="urn:microsoft.com/office/officeart/2005/8/quickstyle/simple1" qsCatId="simple" csTypeId="urn:microsoft.com/office/officeart/2005/8/colors/colorful5" csCatId="colorful" phldr="1"/>
      <dgm:spPr/>
      <dgm:t>
        <a:bodyPr/>
        <a:lstStyle/>
        <a:p>
          <a:endParaRPr lang="en-US"/>
        </a:p>
      </dgm:t>
    </dgm:pt>
    <dgm:pt modelId="{BA3B7C3E-2586-47E8-9BB4-3EAF80ACE38E}">
      <dgm:prSet phldrT="[Text]" custT="1"/>
      <dgm:spPr>
        <a:solidFill>
          <a:srgbClr val="4E58EC"/>
        </a:solidFill>
        <a:effectLst>
          <a:outerShdw blurRad="50800" dist="38100" dir="2700000" algn="tl" rotWithShape="0">
            <a:prstClr val="black">
              <a:alpha val="40000"/>
            </a:prstClr>
          </a:outerShdw>
        </a:effectLst>
      </dgm:spPr>
      <dgm:t>
        <a:bodyPr/>
        <a:lstStyle/>
        <a:p>
          <a:r>
            <a:rPr lang="en-US" sz="1400" dirty="0">
              <a:latin typeface="Montserrat" panose="00000500000000000000" pitchFamily="2" charset="0"/>
            </a:rPr>
            <a:t>3 Tips for Writing Effective Social Media Captions</a:t>
          </a:r>
        </a:p>
      </dgm:t>
    </dgm:pt>
    <dgm:pt modelId="{52C46A77-F904-44A7-B996-68EF39DF263D}" type="parTrans" cxnId="{2925867B-B0EE-48B9-81F1-7D40EDA89170}">
      <dgm:prSet/>
      <dgm:spPr/>
      <dgm:t>
        <a:bodyPr/>
        <a:lstStyle/>
        <a:p>
          <a:endParaRPr lang="en-US">
            <a:latin typeface="Montserrat" panose="00000500000000000000" pitchFamily="2" charset="0"/>
          </a:endParaRPr>
        </a:p>
      </dgm:t>
    </dgm:pt>
    <dgm:pt modelId="{318C66D4-6651-48FC-BF82-7E440973FD12}" type="sibTrans" cxnId="{2925867B-B0EE-48B9-81F1-7D40EDA89170}">
      <dgm:prSet/>
      <dgm:spPr/>
      <dgm:t>
        <a:bodyPr/>
        <a:lstStyle/>
        <a:p>
          <a:endParaRPr lang="en-US">
            <a:latin typeface="Montserrat" panose="00000500000000000000" pitchFamily="2" charset="0"/>
          </a:endParaRPr>
        </a:p>
      </dgm:t>
    </dgm:pt>
    <dgm:pt modelId="{AFA993C4-A19B-4400-A3C1-96DD59C08595}">
      <dgm:prSet custT="1"/>
      <dgm:spPr>
        <a:solidFill>
          <a:srgbClr val="00B5FF"/>
        </a:solidFill>
        <a:effectLst>
          <a:outerShdw blurRad="50800" dist="38100" dir="2700000" algn="tl" rotWithShape="0">
            <a:prstClr val="black">
              <a:alpha val="40000"/>
            </a:prstClr>
          </a:outerShdw>
        </a:effectLst>
      </dgm:spPr>
      <dgm:t>
        <a:bodyPr/>
        <a:lstStyle/>
        <a:p>
          <a:r>
            <a:rPr lang="en-US" sz="1400" dirty="0">
              <a:solidFill>
                <a:schemeClr val="accent4"/>
              </a:solidFill>
              <a:latin typeface="Montserrat" panose="00000500000000000000" pitchFamily="2" charset="0"/>
            </a:rPr>
            <a:t>3 Ways to Avoid Social Media Scheduling Tool Pitfalls</a:t>
          </a:r>
        </a:p>
      </dgm:t>
    </dgm:pt>
    <dgm:pt modelId="{36044D8B-82FE-4162-90CD-19656A37EE28}" type="parTrans" cxnId="{0ED4A7E2-2118-4339-8562-537ADE216A77}">
      <dgm:prSet/>
      <dgm:spPr/>
      <dgm:t>
        <a:bodyPr/>
        <a:lstStyle/>
        <a:p>
          <a:endParaRPr lang="en-US">
            <a:latin typeface="Montserrat" panose="00000500000000000000" pitchFamily="2" charset="0"/>
          </a:endParaRPr>
        </a:p>
      </dgm:t>
    </dgm:pt>
    <dgm:pt modelId="{8400DBEB-3F66-4767-98B5-828236B0F611}" type="sibTrans" cxnId="{0ED4A7E2-2118-4339-8562-537ADE216A77}">
      <dgm:prSet/>
      <dgm:spPr/>
      <dgm:t>
        <a:bodyPr/>
        <a:lstStyle/>
        <a:p>
          <a:endParaRPr lang="en-US">
            <a:latin typeface="Montserrat" panose="00000500000000000000" pitchFamily="2" charset="0"/>
          </a:endParaRPr>
        </a:p>
      </dgm:t>
    </dgm:pt>
    <dgm:pt modelId="{4D35FDD7-7E5E-4F03-B0BE-84A1CE989113}">
      <dgm:prSet custT="1"/>
      <dgm:spPr>
        <a:solidFill>
          <a:srgbClr val="59C23B"/>
        </a:solidFill>
        <a:effectLst>
          <a:outerShdw blurRad="50800" dist="38100" dir="2700000" algn="tl" rotWithShape="0">
            <a:prstClr val="black">
              <a:alpha val="40000"/>
            </a:prstClr>
          </a:outerShdw>
        </a:effectLst>
      </dgm:spPr>
      <dgm:t>
        <a:bodyPr/>
        <a:lstStyle/>
        <a:p>
          <a:r>
            <a:rPr lang="en-US" sz="1400" dirty="0">
              <a:solidFill>
                <a:schemeClr val="accent4"/>
              </a:solidFill>
              <a:latin typeface="Montserrat" panose="00000500000000000000" pitchFamily="2" charset="0"/>
            </a:rPr>
            <a:t>The Best Time to Post on Social Media</a:t>
          </a:r>
        </a:p>
      </dgm:t>
    </dgm:pt>
    <dgm:pt modelId="{662C2A92-2E76-4B2E-A7CF-CF1B619FD59F}" type="sibTrans" cxnId="{C5B08918-9287-4F53-863B-27624203F38C}">
      <dgm:prSet/>
      <dgm:spPr/>
      <dgm:t>
        <a:bodyPr/>
        <a:lstStyle/>
        <a:p>
          <a:endParaRPr lang="en-US">
            <a:latin typeface="Montserrat" panose="00000500000000000000" pitchFamily="2" charset="0"/>
          </a:endParaRPr>
        </a:p>
      </dgm:t>
    </dgm:pt>
    <dgm:pt modelId="{110A6514-E2C5-4800-89E8-17810E9E96A4}" type="parTrans" cxnId="{C5B08918-9287-4F53-863B-27624203F38C}">
      <dgm:prSet/>
      <dgm:spPr/>
      <dgm:t>
        <a:bodyPr/>
        <a:lstStyle/>
        <a:p>
          <a:endParaRPr lang="en-US">
            <a:latin typeface="Montserrat" panose="00000500000000000000" pitchFamily="2" charset="0"/>
          </a:endParaRPr>
        </a:p>
      </dgm:t>
    </dgm:pt>
    <dgm:pt modelId="{D7B761C4-3235-4022-A1ED-653D833CE738}" type="pres">
      <dgm:prSet presAssocID="{AA8B7F25-557D-4F12-A433-9670EBC14BF4}" presName="linearFlow" presStyleCnt="0">
        <dgm:presLayoutVars>
          <dgm:dir/>
          <dgm:resizeHandles val="exact"/>
        </dgm:presLayoutVars>
      </dgm:prSet>
      <dgm:spPr/>
    </dgm:pt>
    <dgm:pt modelId="{F203DFB7-842D-4704-802F-1A38FF907FAF}" type="pres">
      <dgm:prSet presAssocID="{BA3B7C3E-2586-47E8-9BB4-3EAF80ACE38E}" presName="comp" presStyleCnt="0"/>
      <dgm:spPr/>
    </dgm:pt>
    <dgm:pt modelId="{BA005291-064B-4A43-A5C8-13D38E3981AD}" type="pres">
      <dgm:prSet presAssocID="{BA3B7C3E-2586-47E8-9BB4-3EAF80ACE38E}" presName="rect2" presStyleLbl="node1" presStyleIdx="0" presStyleCnt="3" custScaleX="108305" custLinFactNeighborX="7933" custLinFactNeighborY="-308">
        <dgm:presLayoutVars>
          <dgm:bulletEnabled val="1"/>
        </dgm:presLayoutVars>
      </dgm:prSet>
      <dgm:spPr>
        <a:prstGeom prst="roundRect">
          <a:avLst/>
        </a:prstGeom>
      </dgm:spPr>
    </dgm:pt>
    <dgm:pt modelId="{99C88C06-E87E-483B-B992-A8FC5F8A56C0}" type="pres">
      <dgm:prSet presAssocID="{BA3B7C3E-2586-47E8-9BB4-3EAF80ACE38E}"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ubtitles outline"/>
        </a:ext>
      </dgm:extLst>
    </dgm:pt>
    <dgm:pt modelId="{C391DA2F-63A1-4894-8CCA-0928830C9395}" type="pres">
      <dgm:prSet presAssocID="{318C66D4-6651-48FC-BF82-7E440973FD12}" presName="sibTrans" presStyleCnt="0"/>
      <dgm:spPr/>
    </dgm:pt>
    <dgm:pt modelId="{ACA6E286-BA1E-43AB-B19E-357174736F3E}" type="pres">
      <dgm:prSet presAssocID="{AFA993C4-A19B-4400-A3C1-96DD59C08595}" presName="comp" presStyleCnt="0"/>
      <dgm:spPr/>
    </dgm:pt>
    <dgm:pt modelId="{69B4A46F-6524-4731-B95D-78118602DF3D}" type="pres">
      <dgm:prSet presAssocID="{AFA993C4-A19B-4400-A3C1-96DD59C08595}" presName="rect2" presStyleLbl="node1" presStyleIdx="1" presStyleCnt="3">
        <dgm:presLayoutVars>
          <dgm:bulletEnabled val="1"/>
        </dgm:presLayoutVars>
      </dgm:prSet>
      <dgm:spPr>
        <a:prstGeom prst="roundRect">
          <a:avLst/>
        </a:prstGeom>
      </dgm:spPr>
    </dgm:pt>
    <dgm:pt modelId="{0D6ED37E-EE86-4522-BBDE-AEF035662B6C}" type="pres">
      <dgm:prSet presAssocID="{AFA993C4-A19B-4400-A3C1-96DD59C08595}" presName="rect1" presStyleLbl="lnNode1" presStyleIdx="1" presStyleCnt="3" custLinFactNeighborX="988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nthly calendar outline"/>
        </a:ext>
      </dgm:extLst>
    </dgm:pt>
    <dgm:pt modelId="{4F38DCEE-BA69-4CAC-AFC2-4193B71B8CD5}" type="pres">
      <dgm:prSet presAssocID="{8400DBEB-3F66-4767-98B5-828236B0F611}" presName="sibTrans" presStyleCnt="0"/>
      <dgm:spPr/>
    </dgm:pt>
    <dgm:pt modelId="{2152A702-583D-46A6-8BBA-15F77EA00395}" type="pres">
      <dgm:prSet presAssocID="{4D35FDD7-7E5E-4F03-B0BE-84A1CE989113}" presName="comp" presStyleCnt="0"/>
      <dgm:spPr/>
    </dgm:pt>
    <dgm:pt modelId="{4D4F54CE-3EDC-447A-8A7C-B38290C78AC9}" type="pres">
      <dgm:prSet presAssocID="{4D35FDD7-7E5E-4F03-B0BE-84A1CE989113}" presName="rect2" presStyleLbl="node1" presStyleIdx="2" presStyleCnt="3">
        <dgm:presLayoutVars>
          <dgm:bulletEnabled val="1"/>
        </dgm:presLayoutVars>
      </dgm:prSet>
      <dgm:spPr>
        <a:prstGeom prst="roundRect">
          <a:avLst/>
        </a:prstGeom>
      </dgm:spPr>
    </dgm:pt>
    <dgm:pt modelId="{8BFFFA5C-4F63-4445-8885-A9F32487842D}" type="pres">
      <dgm:prSet presAssocID="{4D35FDD7-7E5E-4F03-B0BE-84A1CE989113}" presName="rect1" presStyleLbl="ln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atch with solid fill"/>
        </a:ext>
      </dgm:extLst>
    </dgm:pt>
  </dgm:ptLst>
  <dgm:cxnLst>
    <dgm:cxn modelId="{C5B08918-9287-4F53-863B-27624203F38C}" srcId="{AA8B7F25-557D-4F12-A433-9670EBC14BF4}" destId="{4D35FDD7-7E5E-4F03-B0BE-84A1CE989113}" srcOrd="2" destOrd="0" parTransId="{110A6514-E2C5-4800-89E8-17810E9E96A4}" sibTransId="{662C2A92-2E76-4B2E-A7CF-CF1B619FD59F}"/>
    <dgm:cxn modelId="{08FFC01A-043C-4230-9792-C4CBDEBFE729}" type="presOf" srcId="{4D35FDD7-7E5E-4F03-B0BE-84A1CE989113}" destId="{4D4F54CE-3EDC-447A-8A7C-B38290C78AC9}" srcOrd="0" destOrd="0" presId="urn:microsoft.com/office/officeart/2008/layout/AlternatingPictureBlocks"/>
    <dgm:cxn modelId="{E6B93576-1B1B-42C3-92ED-D3B4E8EDAB0C}" type="presOf" srcId="{AA8B7F25-557D-4F12-A433-9670EBC14BF4}" destId="{D7B761C4-3235-4022-A1ED-653D833CE738}" srcOrd="0" destOrd="0" presId="urn:microsoft.com/office/officeart/2008/layout/AlternatingPictureBlocks"/>
    <dgm:cxn modelId="{2925867B-B0EE-48B9-81F1-7D40EDA89170}" srcId="{AA8B7F25-557D-4F12-A433-9670EBC14BF4}" destId="{BA3B7C3E-2586-47E8-9BB4-3EAF80ACE38E}" srcOrd="0" destOrd="0" parTransId="{52C46A77-F904-44A7-B996-68EF39DF263D}" sibTransId="{318C66D4-6651-48FC-BF82-7E440973FD12}"/>
    <dgm:cxn modelId="{0ED4A7E2-2118-4339-8562-537ADE216A77}" srcId="{AA8B7F25-557D-4F12-A433-9670EBC14BF4}" destId="{AFA993C4-A19B-4400-A3C1-96DD59C08595}" srcOrd="1" destOrd="0" parTransId="{36044D8B-82FE-4162-90CD-19656A37EE28}" sibTransId="{8400DBEB-3F66-4767-98B5-828236B0F611}"/>
    <dgm:cxn modelId="{2160BEED-F4B3-494C-80E4-9D454B61A036}" type="presOf" srcId="{AFA993C4-A19B-4400-A3C1-96DD59C08595}" destId="{69B4A46F-6524-4731-B95D-78118602DF3D}" srcOrd="0" destOrd="0" presId="urn:microsoft.com/office/officeart/2008/layout/AlternatingPictureBlocks"/>
    <dgm:cxn modelId="{189465F3-811C-4F2A-8F80-4FC7F3D29E8E}" type="presOf" srcId="{BA3B7C3E-2586-47E8-9BB4-3EAF80ACE38E}" destId="{BA005291-064B-4A43-A5C8-13D38E3981AD}" srcOrd="0" destOrd="0" presId="urn:microsoft.com/office/officeart/2008/layout/AlternatingPictureBlocks"/>
    <dgm:cxn modelId="{537A6FA0-179B-4222-B20C-02C8FE05F56B}" type="presParOf" srcId="{D7B761C4-3235-4022-A1ED-653D833CE738}" destId="{F203DFB7-842D-4704-802F-1A38FF907FAF}" srcOrd="0" destOrd="0" presId="urn:microsoft.com/office/officeart/2008/layout/AlternatingPictureBlocks"/>
    <dgm:cxn modelId="{76F5E216-4080-48BC-9A26-63797E319574}" type="presParOf" srcId="{F203DFB7-842D-4704-802F-1A38FF907FAF}" destId="{BA005291-064B-4A43-A5C8-13D38E3981AD}" srcOrd="0" destOrd="0" presId="urn:microsoft.com/office/officeart/2008/layout/AlternatingPictureBlocks"/>
    <dgm:cxn modelId="{2CD88DDA-3A72-485B-9BD8-15D138F30F89}" type="presParOf" srcId="{F203DFB7-842D-4704-802F-1A38FF907FAF}" destId="{99C88C06-E87E-483B-B992-A8FC5F8A56C0}" srcOrd="1" destOrd="0" presId="urn:microsoft.com/office/officeart/2008/layout/AlternatingPictureBlocks"/>
    <dgm:cxn modelId="{905D3559-2DE4-476D-ABC5-CAE59A999BA2}" type="presParOf" srcId="{D7B761C4-3235-4022-A1ED-653D833CE738}" destId="{C391DA2F-63A1-4894-8CCA-0928830C9395}" srcOrd="1" destOrd="0" presId="urn:microsoft.com/office/officeart/2008/layout/AlternatingPictureBlocks"/>
    <dgm:cxn modelId="{220E7272-CAE1-46AF-9AD1-2ECC256539CE}" type="presParOf" srcId="{D7B761C4-3235-4022-A1ED-653D833CE738}" destId="{ACA6E286-BA1E-43AB-B19E-357174736F3E}" srcOrd="2" destOrd="0" presId="urn:microsoft.com/office/officeart/2008/layout/AlternatingPictureBlocks"/>
    <dgm:cxn modelId="{1236CBDE-EEEC-4C02-8147-418E14966E13}" type="presParOf" srcId="{ACA6E286-BA1E-43AB-B19E-357174736F3E}" destId="{69B4A46F-6524-4731-B95D-78118602DF3D}" srcOrd="0" destOrd="0" presId="urn:microsoft.com/office/officeart/2008/layout/AlternatingPictureBlocks"/>
    <dgm:cxn modelId="{F33758A6-29D1-4F20-AD22-8ADC0DB58548}" type="presParOf" srcId="{ACA6E286-BA1E-43AB-B19E-357174736F3E}" destId="{0D6ED37E-EE86-4522-BBDE-AEF035662B6C}" srcOrd="1" destOrd="0" presId="urn:microsoft.com/office/officeart/2008/layout/AlternatingPictureBlocks"/>
    <dgm:cxn modelId="{5E9170E0-8E4D-44ED-84B3-D39B87D19B20}" type="presParOf" srcId="{D7B761C4-3235-4022-A1ED-653D833CE738}" destId="{4F38DCEE-BA69-4CAC-AFC2-4193B71B8CD5}" srcOrd="3" destOrd="0" presId="urn:microsoft.com/office/officeart/2008/layout/AlternatingPictureBlocks"/>
    <dgm:cxn modelId="{2AB24EE9-616B-44D5-9FC7-80AC9CA89232}" type="presParOf" srcId="{D7B761C4-3235-4022-A1ED-653D833CE738}" destId="{2152A702-583D-46A6-8BBA-15F77EA00395}" srcOrd="4" destOrd="0" presId="urn:microsoft.com/office/officeart/2008/layout/AlternatingPictureBlocks"/>
    <dgm:cxn modelId="{A7FE3EC1-5471-4FCC-8029-8ED53F3E122C}" type="presParOf" srcId="{2152A702-583D-46A6-8BBA-15F77EA00395}" destId="{4D4F54CE-3EDC-447A-8A7C-B38290C78AC9}" srcOrd="0" destOrd="0" presId="urn:microsoft.com/office/officeart/2008/layout/AlternatingPictureBlocks"/>
    <dgm:cxn modelId="{890C7F4B-F4C1-4D1C-BFCD-9D7C77655404}" type="presParOf" srcId="{2152A702-583D-46A6-8BBA-15F77EA00395}" destId="{8BFFFA5C-4F63-4445-8885-A9F32487842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8B7F25-557D-4F12-A433-9670EBC14BF4}" type="doc">
      <dgm:prSet loTypeId="urn:microsoft.com/office/officeart/2008/layout/AlternatingPictureBlocks" loCatId="list" qsTypeId="urn:microsoft.com/office/officeart/2005/8/quickstyle/simple1" qsCatId="simple" csTypeId="urn:microsoft.com/office/officeart/2005/8/colors/colorful5" csCatId="colorful" phldr="1"/>
      <dgm:spPr/>
      <dgm:t>
        <a:bodyPr/>
        <a:lstStyle/>
        <a:p>
          <a:endParaRPr lang="en-US"/>
        </a:p>
      </dgm:t>
    </dgm:pt>
    <dgm:pt modelId="{6A486112-1F4A-4B39-AA5D-B9E37902525C}">
      <dgm:prSet custT="1"/>
      <dgm:spPr>
        <a:solidFill>
          <a:srgbClr val="4E58EC"/>
        </a:solidFill>
        <a:effectLst>
          <a:outerShdw blurRad="50800" dist="38100" dir="2700000" algn="tl" rotWithShape="0">
            <a:prstClr val="black">
              <a:alpha val="40000"/>
            </a:prstClr>
          </a:outerShdw>
        </a:effectLst>
      </dgm:spPr>
      <dgm:t>
        <a:bodyPr/>
        <a:lstStyle/>
        <a:p>
          <a:r>
            <a:rPr lang="en-US" sz="1400" dirty="0">
              <a:latin typeface="Montserrat" panose="00000500000000000000" pitchFamily="2" charset="0"/>
            </a:rPr>
            <a:t>Social Media Best Practices for Handling and Responding to Negative Comments or Misinformation</a:t>
          </a:r>
        </a:p>
      </dgm:t>
    </dgm:pt>
    <dgm:pt modelId="{8DF4D154-9A6C-4DBC-B274-98B30B9185BD}" type="parTrans" cxnId="{9F34004E-42B0-46BC-B309-7F262EA0E250}">
      <dgm:prSet/>
      <dgm:spPr/>
      <dgm:t>
        <a:bodyPr/>
        <a:lstStyle/>
        <a:p>
          <a:endParaRPr lang="en-US">
            <a:latin typeface="Montserrat" panose="00000500000000000000" pitchFamily="2" charset="0"/>
          </a:endParaRPr>
        </a:p>
      </dgm:t>
    </dgm:pt>
    <dgm:pt modelId="{029E4E98-9707-4C5C-A7F7-3ECAB298EAA0}" type="sibTrans" cxnId="{9F34004E-42B0-46BC-B309-7F262EA0E250}">
      <dgm:prSet/>
      <dgm:spPr/>
      <dgm:t>
        <a:bodyPr/>
        <a:lstStyle/>
        <a:p>
          <a:endParaRPr lang="en-US">
            <a:latin typeface="Montserrat" panose="00000500000000000000" pitchFamily="2" charset="0"/>
          </a:endParaRPr>
        </a:p>
      </dgm:t>
    </dgm:pt>
    <dgm:pt modelId="{2FE886AE-3E9C-4820-98C7-D79BCFA20745}">
      <dgm:prSet custT="1"/>
      <dgm:spPr>
        <a:solidFill>
          <a:srgbClr val="00B5FF"/>
        </a:solidFill>
        <a:effectLst>
          <a:outerShdw blurRad="50800" dist="38100" dir="2700000" algn="tl" rotWithShape="0">
            <a:prstClr val="black">
              <a:alpha val="40000"/>
            </a:prstClr>
          </a:outerShdw>
        </a:effectLst>
      </dgm:spPr>
      <dgm:t>
        <a:bodyPr/>
        <a:lstStyle/>
        <a:p>
          <a:r>
            <a:rPr lang="en-US" sz="1400" dirty="0">
              <a:solidFill>
                <a:schemeClr val="accent4"/>
              </a:solidFill>
              <a:latin typeface="Montserrat" panose="00000500000000000000" pitchFamily="2" charset="0"/>
            </a:rPr>
            <a:t>Recognition of FASD Awareness Month with the FASD NPN Partner Toolkit</a:t>
          </a:r>
        </a:p>
      </dgm:t>
    </dgm:pt>
    <dgm:pt modelId="{580D744C-684B-48E8-9A71-6E59E2BB48B8}" type="parTrans" cxnId="{4379AF5E-FC7D-4240-A039-A18F2EDAB42C}">
      <dgm:prSet/>
      <dgm:spPr/>
      <dgm:t>
        <a:bodyPr/>
        <a:lstStyle/>
        <a:p>
          <a:endParaRPr lang="en-US">
            <a:latin typeface="Montserrat" panose="00000500000000000000" pitchFamily="2" charset="0"/>
          </a:endParaRPr>
        </a:p>
      </dgm:t>
    </dgm:pt>
    <dgm:pt modelId="{F1E09CEC-BC93-4CFE-8E9C-2984520A34B7}" type="sibTrans" cxnId="{4379AF5E-FC7D-4240-A039-A18F2EDAB42C}">
      <dgm:prSet/>
      <dgm:spPr/>
      <dgm:t>
        <a:bodyPr/>
        <a:lstStyle/>
        <a:p>
          <a:endParaRPr lang="en-US">
            <a:latin typeface="Montserrat" panose="00000500000000000000" pitchFamily="2" charset="0"/>
          </a:endParaRPr>
        </a:p>
      </dgm:t>
    </dgm:pt>
    <dgm:pt modelId="{3D75224F-357E-4838-9997-A90A2BE70D5D}">
      <dgm:prSet custT="1"/>
      <dgm:spPr>
        <a:solidFill>
          <a:srgbClr val="59C23B"/>
        </a:solidFill>
        <a:effectLst>
          <a:outerShdw blurRad="50800" dist="38100" dir="2700000" algn="tl" rotWithShape="0">
            <a:prstClr val="black">
              <a:alpha val="40000"/>
            </a:prstClr>
          </a:outerShdw>
        </a:effectLst>
      </dgm:spPr>
      <dgm:t>
        <a:bodyPr/>
        <a:lstStyle/>
        <a:p>
          <a:r>
            <a:rPr lang="en-US" sz="1400" dirty="0">
              <a:solidFill>
                <a:schemeClr val="accent4"/>
              </a:solidFill>
              <a:latin typeface="Montserrat" panose="00000500000000000000" pitchFamily="2" charset="0"/>
            </a:rPr>
            <a:t>Promoting NPN collaboration by including resources on the toolkit's Ready-to-Use Materials webpage</a:t>
          </a:r>
        </a:p>
      </dgm:t>
    </dgm:pt>
    <dgm:pt modelId="{A64B89D0-C718-4815-84D4-1A202B39A17E}" type="parTrans" cxnId="{D1757BF4-E36F-4C1A-B2A0-BF7DDAA8021F}">
      <dgm:prSet/>
      <dgm:spPr/>
      <dgm:t>
        <a:bodyPr/>
        <a:lstStyle/>
        <a:p>
          <a:endParaRPr lang="en-US">
            <a:latin typeface="Montserrat" panose="00000500000000000000" pitchFamily="2" charset="0"/>
          </a:endParaRPr>
        </a:p>
      </dgm:t>
    </dgm:pt>
    <dgm:pt modelId="{A2A1D730-EA90-4941-AC6A-C1271FB20160}" type="sibTrans" cxnId="{D1757BF4-E36F-4C1A-B2A0-BF7DDAA8021F}">
      <dgm:prSet/>
      <dgm:spPr/>
      <dgm:t>
        <a:bodyPr/>
        <a:lstStyle/>
        <a:p>
          <a:endParaRPr lang="en-US">
            <a:latin typeface="Montserrat" panose="00000500000000000000" pitchFamily="2" charset="0"/>
          </a:endParaRPr>
        </a:p>
      </dgm:t>
    </dgm:pt>
    <dgm:pt modelId="{D7B761C4-3235-4022-A1ED-653D833CE738}" type="pres">
      <dgm:prSet presAssocID="{AA8B7F25-557D-4F12-A433-9670EBC14BF4}" presName="linearFlow" presStyleCnt="0">
        <dgm:presLayoutVars>
          <dgm:dir val="rev"/>
          <dgm:resizeHandles val="exact"/>
        </dgm:presLayoutVars>
      </dgm:prSet>
      <dgm:spPr/>
    </dgm:pt>
    <dgm:pt modelId="{4D3E16BC-C476-4C5D-9FF2-0C9918FDB16C}" type="pres">
      <dgm:prSet presAssocID="{3D75224F-357E-4838-9997-A90A2BE70D5D}" presName="comp" presStyleCnt="0"/>
      <dgm:spPr/>
    </dgm:pt>
    <dgm:pt modelId="{5E05FE63-1B90-4414-A573-550D713D3EDA}" type="pres">
      <dgm:prSet presAssocID="{3D75224F-357E-4838-9997-A90A2BE70D5D}" presName="rect2" presStyleLbl="node1" presStyleIdx="0" presStyleCnt="3">
        <dgm:presLayoutVars>
          <dgm:bulletEnabled val="1"/>
        </dgm:presLayoutVars>
      </dgm:prSet>
      <dgm:spPr>
        <a:prstGeom prst="roundRect">
          <a:avLst/>
        </a:prstGeom>
      </dgm:spPr>
    </dgm:pt>
    <dgm:pt modelId="{5E02C433-7E94-4C1A-BCB3-4C9205D1CCA4}" type="pres">
      <dgm:prSet presAssocID="{3D75224F-357E-4838-9997-A90A2BE70D5D}"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ument outline"/>
        </a:ext>
      </dgm:extLst>
    </dgm:pt>
    <dgm:pt modelId="{75CEB594-B66C-46DD-ABF5-9BBB27F3638A}" type="pres">
      <dgm:prSet presAssocID="{A2A1D730-EA90-4941-AC6A-C1271FB20160}" presName="sibTrans" presStyleCnt="0"/>
      <dgm:spPr/>
    </dgm:pt>
    <dgm:pt modelId="{5F754CD7-906B-483C-92FF-5A0A7917F899}" type="pres">
      <dgm:prSet presAssocID="{6A486112-1F4A-4B39-AA5D-B9E37902525C}" presName="comp" presStyleCnt="0"/>
      <dgm:spPr/>
    </dgm:pt>
    <dgm:pt modelId="{B5D5805D-55DF-42B4-AB13-00EA76708E9F}" type="pres">
      <dgm:prSet presAssocID="{6A486112-1F4A-4B39-AA5D-B9E37902525C}" presName="rect2" presStyleLbl="node1" presStyleIdx="1" presStyleCnt="3">
        <dgm:presLayoutVars>
          <dgm:bulletEnabled val="1"/>
        </dgm:presLayoutVars>
      </dgm:prSet>
      <dgm:spPr>
        <a:prstGeom prst="roundRect">
          <a:avLst/>
        </a:prstGeom>
      </dgm:spPr>
    </dgm:pt>
    <dgm:pt modelId="{C1AB15E0-9B52-4462-9769-DE3AB95CBED5}" type="pres">
      <dgm:prSet presAssocID="{6A486112-1F4A-4B39-AA5D-B9E37902525C}" presName="rect1" presStyleLbl="lnNode1" presStyleIdx="1" presStyleCnt="3" custLinFactNeighborX="-1504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mment Fire outline"/>
        </a:ext>
      </dgm:extLst>
    </dgm:pt>
    <dgm:pt modelId="{D70A1EEA-A94C-4AEC-BAD5-BD85EA981DA3}" type="pres">
      <dgm:prSet presAssocID="{029E4E98-9707-4C5C-A7F7-3ECAB298EAA0}" presName="sibTrans" presStyleCnt="0"/>
      <dgm:spPr/>
    </dgm:pt>
    <dgm:pt modelId="{9F20C7C1-F733-414C-BD93-13F4BE732AB7}" type="pres">
      <dgm:prSet presAssocID="{2FE886AE-3E9C-4820-98C7-D79BCFA20745}" presName="comp" presStyleCnt="0"/>
      <dgm:spPr/>
    </dgm:pt>
    <dgm:pt modelId="{6BEBB440-9256-49AF-A033-66BBB480F6BF}" type="pres">
      <dgm:prSet presAssocID="{2FE886AE-3E9C-4820-98C7-D79BCFA20745}" presName="rect2" presStyleLbl="node1" presStyleIdx="2" presStyleCnt="3">
        <dgm:presLayoutVars>
          <dgm:bulletEnabled val="1"/>
        </dgm:presLayoutVars>
      </dgm:prSet>
      <dgm:spPr>
        <a:prstGeom prst="roundRect">
          <a:avLst/>
        </a:prstGeom>
      </dgm:spPr>
    </dgm:pt>
    <dgm:pt modelId="{E74B65CB-8D38-4572-AD70-490E1FE8464E}" type="pres">
      <dgm:prSet presAssocID="{2FE886AE-3E9C-4820-98C7-D79BCFA20745}" presName="rect1" presStyleLbl="ln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oup success outline"/>
        </a:ext>
      </dgm:extLst>
    </dgm:pt>
  </dgm:ptLst>
  <dgm:cxnLst>
    <dgm:cxn modelId="{4379AF5E-FC7D-4240-A039-A18F2EDAB42C}" srcId="{AA8B7F25-557D-4F12-A433-9670EBC14BF4}" destId="{2FE886AE-3E9C-4820-98C7-D79BCFA20745}" srcOrd="2" destOrd="0" parTransId="{580D744C-684B-48E8-9A71-6E59E2BB48B8}" sibTransId="{F1E09CEC-BC93-4CFE-8E9C-2984520A34B7}"/>
    <dgm:cxn modelId="{9F34004E-42B0-46BC-B309-7F262EA0E250}" srcId="{AA8B7F25-557D-4F12-A433-9670EBC14BF4}" destId="{6A486112-1F4A-4B39-AA5D-B9E37902525C}" srcOrd="1" destOrd="0" parTransId="{8DF4D154-9A6C-4DBC-B274-98B30B9185BD}" sibTransId="{029E4E98-9707-4C5C-A7F7-3ECAB298EAA0}"/>
    <dgm:cxn modelId="{C964BD4E-D8CD-40DE-99CB-377526B74AE3}" type="presOf" srcId="{2FE886AE-3E9C-4820-98C7-D79BCFA20745}" destId="{6BEBB440-9256-49AF-A033-66BBB480F6BF}" srcOrd="0" destOrd="0" presId="urn:microsoft.com/office/officeart/2008/layout/AlternatingPictureBlocks"/>
    <dgm:cxn modelId="{E6B93576-1B1B-42C3-92ED-D3B4E8EDAB0C}" type="presOf" srcId="{AA8B7F25-557D-4F12-A433-9670EBC14BF4}" destId="{D7B761C4-3235-4022-A1ED-653D833CE738}" srcOrd="0" destOrd="0" presId="urn:microsoft.com/office/officeart/2008/layout/AlternatingPictureBlocks"/>
    <dgm:cxn modelId="{C58C6F94-C8D1-47FF-9BBD-ECE1224776F7}" type="presOf" srcId="{6A486112-1F4A-4B39-AA5D-B9E37902525C}" destId="{B5D5805D-55DF-42B4-AB13-00EA76708E9F}" srcOrd="0" destOrd="0" presId="urn:microsoft.com/office/officeart/2008/layout/AlternatingPictureBlocks"/>
    <dgm:cxn modelId="{52971996-1FBA-41CC-BD91-FDFBD3992B88}" type="presOf" srcId="{3D75224F-357E-4838-9997-A90A2BE70D5D}" destId="{5E05FE63-1B90-4414-A573-550D713D3EDA}" srcOrd="0" destOrd="0" presId="urn:microsoft.com/office/officeart/2008/layout/AlternatingPictureBlocks"/>
    <dgm:cxn modelId="{D1757BF4-E36F-4C1A-B2A0-BF7DDAA8021F}" srcId="{AA8B7F25-557D-4F12-A433-9670EBC14BF4}" destId="{3D75224F-357E-4838-9997-A90A2BE70D5D}" srcOrd="0" destOrd="0" parTransId="{A64B89D0-C718-4815-84D4-1A202B39A17E}" sibTransId="{A2A1D730-EA90-4941-AC6A-C1271FB20160}"/>
    <dgm:cxn modelId="{F4864A6C-4278-4C58-825C-D5340C467290}" type="presParOf" srcId="{D7B761C4-3235-4022-A1ED-653D833CE738}" destId="{4D3E16BC-C476-4C5D-9FF2-0C9918FDB16C}" srcOrd="0" destOrd="0" presId="urn:microsoft.com/office/officeart/2008/layout/AlternatingPictureBlocks"/>
    <dgm:cxn modelId="{DF0CD17A-5BDF-4E9F-954B-B370066BF0D8}" type="presParOf" srcId="{4D3E16BC-C476-4C5D-9FF2-0C9918FDB16C}" destId="{5E05FE63-1B90-4414-A573-550D713D3EDA}" srcOrd="0" destOrd="0" presId="urn:microsoft.com/office/officeart/2008/layout/AlternatingPictureBlocks"/>
    <dgm:cxn modelId="{838C74D6-407B-49B1-987B-5320A134B234}" type="presParOf" srcId="{4D3E16BC-C476-4C5D-9FF2-0C9918FDB16C}" destId="{5E02C433-7E94-4C1A-BCB3-4C9205D1CCA4}" srcOrd="1" destOrd="0" presId="urn:microsoft.com/office/officeart/2008/layout/AlternatingPictureBlocks"/>
    <dgm:cxn modelId="{EC1CE53B-D10F-44CF-932B-6133E413D432}" type="presParOf" srcId="{D7B761C4-3235-4022-A1ED-653D833CE738}" destId="{75CEB594-B66C-46DD-ABF5-9BBB27F3638A}" srcOrd="1" destOrd="0" presId="urn:microsoft.com/office/officeart/2008/layout/AlternatingPictureBlocks"/>
    <dgm:cxn modelId="{D8E16D52-951F-45D8-9351-229A8F0625BB}" type="presParOf" srcId="{D7B761C4-3235-4022-A1ED-653D833CE738}" destId="{5F754CD7-906B-483C-92FF-5A0A7917F899}" srcOrd="2" destOrd="0" presId="urn:microsoft.com/office/officeart/2008/layout/AlternatingPictureBlocks"/>
    <dgm:cxn modelId="{AABEA94A-AB05-41CB-B280-9608FA93D94C}" type="presParOf" srcId="{5F754CD7-906B-483C-92FF-5A0A7917F899}" destId="{B5D5805D-55DF-42B4-AB13-00EA76708E9F}" srcOrd="0" destOrd="0" presId="urn:microsoft.com/office/officeart/2008/layout/AlternatingPictureBlocks"/>
    <dgm:cxn modelId="{029BB58E-9488-4E10-949C-E8E9B9536259}" type="presParOf" srcId="{5F754CD7-906B-483C-92FF-5A0A7917F899}" destId="{C1AB15E0-9B52-4462-9769-DE3AB95CBED5}" srcOrd="1" destOrd="0" presId="urn:microsoft.com/office/officeart/2008/layout/AlternatingPictureBlocks"/>
    <dgm:cxn modelId="{B63EE95E-766E-4B4A-B33F-421E8F720137}" type="presParOf" srcId="{D7B761C4-3235-4022-A1ED-653D833CE738}" destId="{D70A1EEA-A94C-4AEC-BAD5-BD85EA981DA3}" srcOrd="3" destOrd="0" presId="urn:microsoft.com/office/officeart/2008/layout/AlternatingPictureBlocks"/>
    <dgm:cxn modelId="{22E579A7-F80B-4B39-B9CF-6640F1C31C7A}" type="presParOf" srcId="{D7B761C4-3235-4022-A1ED-653D833CE738}" destId="{9F20C7C1-F733-414C-BD93-13F4BE732AB7}" srcOrd="4" destOrd="0" presId="urn:microsoft.com/office/officeart/2008/layout/AlternatingPictureBlocks"/>
    <dgm:cxn modelId="{208DB09F-140B-4E88-9154-D44B4248D1A2}" type="presParOf" srcId="{9F20C7C1-F733-414C-BD93-13F4BE732AB7}" destId="{6BEBB440-9256-49AF-A033-66BBB480F6BF}" srcOrd="0" destOrd="0" presId="urn:microsoft.com/office/officeart/2008/layout/AlternatingPictureBlocks"/>
    <dgm:cxn modelId="{4D62D680-70C4-4937-B652-63AB049E36A0}" type="presParOf" srcId="{9F20C7C1-F733-414C-BD93-13F4BE732AB7}" destId="{E74B65CB-8D38-4572-AD70-490E1FE8464E}" srcOrd="1" destOrd="0" presId="urn:microsoft.com/office/officeart/2008/layout/Alternating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8B7F25-557D-4F12-A433-9670EBC14BF4}" type="doc">
      <dgm:prSet loTypeId="urn:microsoft.com/office/officeart/2008/layout/PictureAccentList" loCatId="picture" qsTypeId="urn:microsoft.com/office/officeart/2005/8/quickstyle/simple1" qsCatId="simple" csTypeId="urn:microsoft.com/office/officeart/2005/8/colors/colorful5" csCatId="colorful" phldr="1"/>
      <dgm:spPr/>
      <dgm:t>
        <a:bodyPr/>
        <a:lstStyle/>
        <a:p>
          <a:endParaRPr lang="en-US"/>
        </a:p>
      </dgm:t>
    </dgm:pt>
    <dgm:pt modelId="{0C47A52A-92D7-426E-9D44-0E3CB01CBE0E}">
      <dgm:prSet custT="1"/>
      <dgm:spPr>
        <a:solidFill>
          <a:schemeClr val="tx2"/>
        </a:solidFill>
        <a:effectLst>
          <a:outerShdw blurRad="50800" dist="38100" dir="2700000" algn="tl" rotWithShape="0">
            <a:prstClr val="black">
              <a:alpha val="40000"/>
            </a:prstClr>
          </a:outerShdw>
        </a:effectLst>
      </dgm:spPr>
      <dgm:t>
        <a:bodyPr/>
        <a:lstStyle/>
        <a:p>
          <a:r>
            <a:rPr lang="en-US" sz="1400" dirty="0">
              <a:latin typeface="Montserrat" panose="00000500000000000000" pitchFamily="2" charset="0"/>
            </a:rPr>
            <a:t>Encouragement to continue using #FASDNPN on posts</a:t>
          </a:r>
        </a:p>
      </dgm:t>
    </dgm:pt>
    <dgm:pt modelId="{51D03571-B79D-4610-BE8E-A511C9FFAFD6}" type="parTrans" cxnId="{C569FFC8-4DDE-4EF6-8321-5DD68A671D68}">
      <dgm:prSet/>
      <dgm:spPr/>
      <dgm:t>
        <a:bodyPr/>
        <a:lstStyle/>
        <a:p>
          <a:endParaRPr lang="en-US">
            <a:latin typeface="Montserrat" panose="00000500000000000000" pitchFamily="2" charset="0"/>
          </a:endParaRPr>
        </a:p>
      </dgm:t>
    </dgm:pt>
    <dgm:pt modelId="{702D3A13-986F-4BBC-B6B9-5B3F0E121BFD}" type="sibTrans" cxnId="{C569FFC8-4DDE-4EF6-8321-5DD68A671D68}">
      <dgm:prSet/>
      <dgm:spPr/>
      <dgm:t>
        <a:bodyPr/>
        <a:lstStyle/>
        <a:p>
          <a:endParaRPr lang="en-US">
            <a:latin typeface="Montserrat" panose="00000500000000000000" pitchFamily="2" charset="0"/>
          </a:endParaRPr>
        </a:p>
      </dgm:t>
    </dgm:pt>
    <dgm:pt modelId="{8A4E4147-6D68-4430-9CA8-3DDFBD4C2BFA}" type="pres">
      <dgm:prSet presAssocID="{AA8B7F25-557D-4F12-A433-9670EBC14BF4}" presName="layout" presStyleCnt="0">
        <dgm:presLayoutVars>
          <dgm:chMax/>
          <dgm:chPref/>
          <dgm:dir/>
          <dgm:animOne val="branch"/>
          <dgm:animLvl val="lvl"/>
          <dgm:resizeHandles/>
        </dgm:presLayoutVars>
      </dgm:prSet>
      <dgm:spPr/>
    </dgm:pt>
    <dgm:pt modelId="{0B1E13AE-52B5-4AC9-B098-150A252AF514}" type="pres">
      <dgm:prSet presAssocID="{0C47A52A-92D7-426E-9D44-0E3CB01CBE0E}" presName="root" presStyleCnt="0">
        <dgm:presLayoutVars>
          <dgm:chMax/>
          <dgm:chPref val="4"/>
        </dgm:presLayoutVars>
      </dgm:prSet>
      <dgm:spPr/>
    </dgm:pt>
    <dgm:pt modelId="{E58DC4E2-FE3A-46FA-B9AB-C7AF24F2FBD9}" type="pres">
      <dgm:prSet presAssocID="{0C47A52A-92D7-426E-9D44-0E3CB01CBE0E}" presName="rootComposite" presStyleCnt="0">
        <dgm:presLayoutVars/>
      </dgm:prSet>
      <dgm:spPr/>
    </dgm:pt>
    <dgm:pt modelId="{013F856C-B71D-4197-AD29-C1376A7A6390}" type="pres">
      <dgm:prSet presAssocID="{0C47A52A-92D7-426E-9D44-0E3CB01CBE0E}" presName="rootText" presStyleLbl="node0" presStyleIdx="0" presStyleCnt="1" custScaleY="129963" custLinFactNeighborY="6555">
        <dgm:presLayoutVars>
          <dgm:chMax/>
          <dgm:chPref val="4"/>
        </dgm:presLayoutVars>
      </dgm:prSet>
      <dgm:spPr/>
    </dgm:pt>
    <dgm:pt modelId="{96ECFFC3-876F-410B-9174-A9FA54FEF1AD}" type="pres">
      <dgm:prSet presAssocID="{0C47A52A-92D7-426E-9D44-0E3CB01CBE0E}" presName="childShape" presStyleCnt="0">
        <dgm:presLayoutVars>
          <dgm:chMax val="0"/>
          <dgm:chPref val="0"/>
        </dgm:presLayoutVars>
      </dgm:prSet>
      <dgm:spPr/>
    </dgm:pt>
  </dgm:ptLst>
  <dgm:cxnLst>
    <dgm:cxn modelId="{440C3B0A-6641-4139-A2C2-32FC0C75F8F5}" type="presOf" srcId="{0C47A52A-92D7-426E-9D44-0E3CB01CBE0E}" destId="{013F856C-B71D-4197-AD29-C1376A7A6390}" srcOrd="0" destOrd="0" presId="urn:microsoft.com/office/officeart/2008/layout/PictureAccentList"/>
    <dgm:cxn modelId="{79784D39-D878-457E-AA85-B2F79B5BB627}" type="presOf" srcId="{AA8B7F25-557D-4F12-A433-9670EBC14BF4}" destId="{8A4E4147-6D68-4430-9CA8-3DDFBD4C2BFA}" srcOrd="0" destOrd="0" presId="urn:microsoft.com/office/officeart/2008/layout/PictureAccentList"/>
    <dgm:cxn modelId="{C569FFC8-4DDE-4EF6-8321-5DD68A671D68}" srcId="{AA8B7F25-557D-4F12-A433-9670EBC14BF4}" destId="{0C47A52A-92D7-426E-9D44-0E3CB01CBE0E}" srcOrd="0" destOrd="0" parTransId="{51D03571-B79D-4610-BE8E-A511C9FFAFD6}" sibTransId="{702D3A13-986F-4BBC-B6B9-5B3F0E121BFD}"/>
    <dgm:cxn modelId="{0D7A0031-EDDC-4017-996F-59CD373E21E2}" type="presParOf" srcId="{8A4E4147-6D68-4430-9CA8-3DDFBD4C2BFA}" destId="{0B1E13AE-52B5-4AC9-B098-150A252AF514}" srcOrd="0" destOrd="0" presId="urn:microsoft.com/office/officeart/2008/layout/PictureAccentList"/>
    <dgm:cxn modelId="{8C18492D-EB2B-45E4-8D40-C1620E56FF8E}" type="presParOf" srcId="{0B1E13AE-52B5-4AC9-B098-150A252AF514}" destId="{E58DC4E2-FE3A-46FA-B9AB-C7AF24F2FBD9}" srcOrd="0" destOrd="0" presId="urn:microsoft.com/office/officeart/2008/layout/PictureAccentList"/>
    <dgm:cxn modelId="{F36BFE28-0C3C-464B-88D7-B2308CFD08BB}" type="presParOf" srcId="{E58DC4E2-FE3A-46FA-B9AB-C7AF24F2FBD9}" destId="{013F856C-B71D-4197-AD29-C1376A7A6390}" srcOrd="0" destOrd="0" presId="urn:microsoft.com/office/officeart/2008/layout/PictureAccentList"/>
    <dgm:cxn modelId="{69FC21A3-5CD0-46F3-A7B5-058BE9ADC7A0}" type="presParOf" srcId="{0B1E13AE-52B5-4AC9-B098-150A252AF514}" destId="{96ECFFC3-876F-410B-9174-A9FA54FEF1AD}" srcOrd="1" destOrd="0" presId="urn:microsoft.com/office/officeart/2008/layout/PictureAccent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E1F35B-4CE7-460C-9560-08D746D688F4}" type="doc">
      <dgm:prSet loTypeId="urn:microsoft.com/office/officeart/2005/8/layout/matrix1" loCatId="matrix" qsTypeId="urn:microsoft.com/office/officeart/2005/8/quickstyle/simple5" qsCatId="simple" csTypeId="urn:microsoft.com/office/officeart/2005/8/colors/colorful5" csCatId="colorful" phldr="1"/>
      <dgm:spPr/>
      <dgm:t>
        <a:bodyPr/>
        <a:lstStyle/>
        <a:p>
          <a:endParaRPr lang="en-US"/>
        </a:p>
      </dgm:t>
    </dgm:pt>
    <dgm:pt modelId="{83157BC9-1EA6-4F70-8F90-F0D536AA0FC6}">
      <dgm:prSet phldrT="[Text]"/>
      <dgm:spPr>
        <a:solidFill>
          <a:schemeClr val="bg1"/>
        </a:solidFill>
      </dgm:spPr>
      <dgm:t>
        <a:bodyPr/>
        <a:lstStyle/>
        <a:p>
          <a:pPr algn="ctr"/>
          <a:r>
            <a:rPr lang="en-US" dirty="0">
              <a:solidFill>
                <a:schemeClr val="accent4"/>
              </a:solidFill>
              <a:latin typeface="Montserrat" panose="00000500000000000000" pitchFamily="2" charset="0"/>
            </a:rPr>
            <a:t>Types of collaboration*</a:t>
          </a:r>
        </a:p>
      </dgm:t>
    </dgm:pt>
    <dgm:pt modelId="{D8970498-A9EF-49CD-9F89-47B5358DF5B1}" type="parTrans" cxnId="{198815B4-7BEA-4648-8133-4037DBB77B4E}">
      <dgm:prSet/>
      <dgm:spPr/>
      <dgm:t>
        <a:bodyPr/>
        <a:lstStyle/>
        <a:p>
          <a:pPr algn="ctr"/>
          <a:endParaRPr lang="en-US"/>
        </a:p>
      </dgm:t>
    </dgm:pt>
    <dgm:pt modelId="{FB3FDA50-C032-455E-9239-76DC5C728269}" type="sibTrans" cxnId="{198815B4-7BEA-4648-8133-4037DBB77B4E}">
      <dgm:prSet/>
      <dgm:spPr/>
      <dgm:t>
        <a:bodyPr/>
        <a:lstStyle/>
        <a:p>
          <a:pPr algn="ctr"/>
          <a:endParaRPr lang="en-US"/>
        </a:p>
      </dgm:t>
    </dgm:pt>
    <dgm:pt modelId="{7506B15B-81FD-45C8-BE3F-F78732DFC7BC}">
      <dgm:prSet phldrT="[Text]"/>
      <dgm:spPr>
        <a:solidFill>
          <a:srgbClr val="59C23B"/>
        </a:solidFill>
      </dgm:spPr>
      <dgm:t>
        <a:bodyPr/>
        <a:lstStyle/>
        <a:p>
          <a:pPr algn="ctr">
            <a:buFont typeface="Arial" panose="020B0604020202020204" pitchFamily="34" charset="0"/>
            <a:buChar char="•"/>
          </a:pPr>
          <a:r>
            <a:rPr lang="en-US" b="1" dirty="0">
              <a:solidFill>
                <a:schemeClr val="accent4"/>
              </a:solidFill>
              <a:latin typeface="Montserrat SemiBold" panose="00000700000000000000" pitchFamily="2" charset="0"/>
            </a:rPr>
            <a:t>Partner</a:t>
          </a:r>
          <a:r>
            <a:rPr lang="en-US" dirty="0">
              <a:solidFill>
                <a:schemeClr val="accent4"/>
              </a:solidFill>
              <a:latin typeface="Montserrat" panose="00000500000000000000" pitchFamily="2" charset="0"/>
            </a:rPr>
            <a:t> on developing communication products or presenting at events (e.g., conference presentations)</a:t>
          </a:r>
        </a:p>
      </dgm:t>
    </dgm:pt>
    <dgm:pt modelId="{3E6A6A60-23E0-42CE-BFA2-890A90239DE5}" type="parTrans" cxnId="{8A6D3C52-384F-41A9-BBA3-D7A366005FDC}">
      <dgm:prSet/>
      <dgm:spPr/>
      <dgm:t>
        <a:bodyPr/>
        <a:lstStyle/>
        <a:p>
          <a:pPr algn="ctr"/>
          <a:endParaRPr lang="en-US"/>
        </a:p>
      </dgm:t>
    </dgm:pt>
    <dgm:pt modelId="{046D7738-7DE7-428A-AB9C-0BDD584886BC}" type="sibTrans" cxnId="{8A6D3C52-384F-41A9-BBA3-D7A366005FDC}">
      <dgm:prSet/>
      <dgm:spPr/>
      <dgm:t>
        <a:bodyPr/>
        <a:lstStyle/>
        <a:p>
          <a:pPr algn="ctr"/>
          <a:endParaRPr lang="en-US"/>
        </a:p>
      </dgm:t>
    </dgm:pt>
    <dgm:pt modelId="{062A1E1D-EC20-4F57-8817-0981AF6B5ECD}">
      <dgm:prSet phldrT="[Text]" phldr="1"/>
      <dgm:spPr/>
      <dgm:t>
        <a:bodyPr/>
        <a:lstStyle/>
        <a:p>
          <a:pPr algn="ctr"/>
          <a:endParaRPr lang="en-US"/>
        </a:p>
      </dgm:t>
    </dgm:pt>
    <dgm:pt modelId="{F6104A8E-26CF-4551-B154-4F88CCA39AE0}" type="parTrans" cxnId="{4C37330C-40C6-4712-B559-04EAD6572223}">
      <dgm:prSet/>
      <dgm:spPr/>
      <dgm:t>
        <a:bodyPr/>
        <a:lstStyle/>
        <a:p>
          <a:pPr algn="ctr"/>
          <a:endParaRPr lang="en-US"/>
        </a:p>
      </dgm:t>
    </dgm:pt>
    <dgm:pt modelId="{2A2C94F7-4F62-47AC-8E71-81D55A67A435}" type="sibTrans" cxnId="{4C37330C-40C6-4712-B559-04EAD6572223}">
      <dgm:prSet/>
      <dgm:spPr/>
      <dgm:t>
        <a:bodyPr/>
        <a:lstStyle/>
        <a:p>
          <a:pPr algn="ctr"/>
          <a:endParaRPr lang="en-US"/>
        </a:p>
      </dgm:t>
    </dgm:pt>
    <dgm:pt modelId="{0E9D2FFA-F1AD-40F9-B22B-6B76AAD296F8}">
      <dgm:prSet phldrT="[Text]" phldr="1"/>
      <dgm:spPr/>
      <dgm:t>
        <a:bodyPr/>
        <a:lstStyle/>
        <a:p>
          <a:pPr algn="ctr"/>
          <a:endParaRPr lang="en-US"/>
        </a:p>
      </dgm:t>
    </dgm:pt>
    <dgm:pt modelId="{A00F2AA7-8EE2-4DE5-AD88-264138EA44CC}" type="parTrans" cxnId="{803E821E-D1BE-412F-B4C3-CCAB162E9238}">
      <dgm:prSet/>
      <dgm:spPr/>
      <dgm:t>
        <a:bodyPr/>
        <a:lstStyle/>
        <a:p>
          <a:pPr algn="ctr"/>
          <a:endParaRPr lang="en-US"/>
        </a:p>
      </dgm:t>
    </dgm:pt>
    <dgm:pt modelId="{9456C4D4-018C-4354-8081-6656873FE723}" type="sibTrans" cxnId="{803E821E-D1BE-412F-B4C3-CCAB162E9238}">
      <dgm:prSet/>
      <dgm:spPr/>
      <dgm:t>
        <a:bodyPr/>
        <a:lstStyle/>
        <a:p>
          <a:pPr algn="ctr"/>
          <a:endParaRPr lang="en-US"/>
        </a:p>
      </dgm:t>
    </dgm:pt>
    <dgm:pt modelId="{4D788CB0-51CA-4097-9B66-95280196C62D}">
      <dgm:prSet phldrT="[Text]" phldr="1"/>
      <dgm:spPr/>
      <dgm:t>
        <a:bodyPr/>
        <a:lstStyle/>
        <a:p>
          <a:pPr algn="ctr"/>
          <a:endParaRPr lang="en-US"/>
        </a:p>
      </dgm:t>
    </dgm:pt>
    <dgm:pt modelId="{5A3E0452-F3C1-4531-B738-BFAB1DF8DDD2}" type="parTrans" cxnId="{D41E8955-B68E-4365-B462-1B3C7781AACA}">
      <dgm:prSet/>
      <dgm:spPr/>
      <dgm:t>
        <a:bodyPr/>
        <a:lstStyle/>
        <a:p>
          <a:pPr algn="ctr"/>
          <a:endParaRPr lang="en-US"/>
        </a:p>
      </dgm:t>
    </dgm:pt>
    <dgm:pt modelId="{09C92FE5-8B60-44C7-B564-3A91878B6470}" type="sibTrans" cxnId="{D41E8955-B68E-4365-B462-1B3C7781AACA}">
      <dgm:prSet/>
      <dgm:spPr/>
      <dgm:t>
        <a:bodyPr/>
        <a:lstStyle/>
        <a:p>
          <a:pPr algn="ctr"/>
          <a:endParaRPr lang="en-US"/>
        </a:p>
      </dgm:t>
    </dgm:pt>
    <dgm:pt modelId="{10237CBA-BBCE-44F1-81C3-B8CD6A40CAC7}">
      <dgm:prSet/>
      <dgm:spPr>
        <a:solidFill>
          <a:srgbClr val="3B7D24"/>
        </a:solidFill>
      </dgm:spPr>
      <dgm:t>
        <a:bodyPr/>
        <a:lstStyle/>
        <a:p>
          <a:pPr algn="ctr"/>
          <a:r>
            <a:rPr lang="en-US" b="1" dirty="0">
              <a:solidFill>
                <a:schemeClr val="bg1"/>
              </a:solidFill>
              <a:latin typeface="Montserrat SemiBold" panose="00000700000000000000" pitchFamily="2" charset="0"/>
            </a:rPr>
            <a:t>Promote</a:t>
          </a:r>
          <a:r>
            <a:rPr lang="en-US" dirty="0">
              <a:solidFill>
                <a:schemeClr val="bg1"/>
              </a:solidFill>
              <a:latin typeface="Montserrat SemiBold" panose="00000700000000000000" pitchFamily="2" charset="0"/>
            </a:rPr>
            <a:t> </a:t>
          </a:r>
          <a:r>
            <a:rPr lang="en-US" dirty="0">
              <a:solidFill>
                <a:schemeClr val="bg1"/>
              </a:solidFill>
              <a:latin typeface="Montserrat" panose="00000500000000000000" pitchFamily="2" charset="0"/>
            </a:rPr>
            <a:t>CDC communication products by developing and posting an original social media post</a:t>
          </a:r>
        </a:p>
      </dgm:t>
    </dgm:pt>
    <dgm:pt modelId="{2164BDE8-D791-4FFC-A839-003F3FD9363E}" type="parTrans" cxnId="{68A2560B-5682-44F4-8FFE-8CE6EF2B519E}">
      <dgm:prSet/>
      <dgm:spPr/>
      <dgm:t>
        <a:bodyPr/>
        <a:lstStyle/>
        <a:p>
          <a:pPr algn="ctr"/>
          <a:endParaRPr lang="en-US"/>
        </a:p>
      </dgm:t>
    </dgm:pt>
    <dgm:pt modelId="{DFE09EDD-08A1-472F-8367-53DB0A3049FE}" type="sibTrans" cxnId="{68A2560B-5682-44F4-8FFE-8CE6EF2B519E}">
      <dgm:prSet/>
      <dgm:spPr/>
      <dgm:t>
        <a:bodyPr/>
        <a:lstStyle/>
        <a:p>
          <a:pPr algn="ctr"/>
          <a:endParaRPr lang="en-US"/>
        </a:p>
      </dgm:t>
    </dgm:pt>
    <dgm:pt modelId="{D3F44BA7-C21F-435F-A13A-4A8EB9993C23}">
      <dgm:prSet/>
      <dgm:spPr>
        <a:solidFill>
          <a:srgbClr val="4E58EC"/>
        </a:solidFill>
      </dgm:spPr>
      <dgm:t>
        <a:bodyPr/>
        <a:lstStyle/>
        <a:p>
          <a:pPr algn="ctr"/>
          <a:r>
            <a:rPr lang="en-US" b="1" dirty="0">
              <a:latin typeface="Montserrat SemiBold" panose="00000700000000000000" pitchFamily="2" charset="0"/>
            </a:rPr>
            <a:t>Amplify</a:t>
          </a:r>
          <a:r>
            <a:rPr lang="en-US" dirty="0">
              <a:latin typeface="Montserrat" panose="00000500000000000000" pitchFamily="2" charset="0"/>
            </a:rPr>
            <a:t> other NPN organizations’ products or events by re-sharing social media posts highlighting them.</a:t>
          </a:r>
          <a:endParaRPr lang="en-US" dirty="0">
            <a:solidFill>
              <a:schemeClr val="bg1"/>
            </a:solidFill>
            <a:latin typeface="Montserrat" panose="00000500000000000000" pitchFamily="2" charset="0"/>
          </a:endParaRPr>
        </a:p>
      </dgm:t>
    </dgm:pt>
    <dgm:pt modelId="{264A3070-3FD5-457D-B643-698A230697E7}" type="parTrans" cxnId="{CD43DED5-C9C9-4471-B2E0-BA1BC7E1CC9F}">
      <dgm:prSet/>
      <dgm:spPr/>
      <dgm:t>
        <a:bodyPr/>
        <a:lstStyle/>
        <a:p>
          <a:pPr algn="ctr"/>
          <a:endParaRPr lang="en-US"/>
        </a:p>
      </dgm:t>
    </dgm:pt>
    <dgm:pt modelId="{DF514AB4-9EAD-4809-AE81-20380FA68FC9}" type="sibTrans" cxnId="{CD43DED5-C9C9-4471-B2E0-BA1BC7E1CC9F}">
      <dgm:prSet/>
      <dgm:spPr/>
      <dgm:t>
        <a:bodyPr/>
        <a:lstStyle/>
        <a:p>
          <a:pPr algn="ctr"/>
          <a:endParaRPr lang="en-US"/>
        </a:p>
      </dgm:t>
    </dgm:pt>
    <dgm:pt modelId="{3F27087D-EC5B-459B-B6DF-87EBA3F73D93}">
      <dgm:prSet/>
      <dgm:spPr/>
      <dgm:t>
        <a:bodyPr/>
        <a:lstStyle/>
        <a:p>
          <a:pPr algn="ctr"/>
          <a:endParaRPr lang="en-US" dirty="0">
            <a:latin typeface="Montserrat" panose="00000500000000000000" pitchFamily="2" charset="0"/>
          </a:endParaRPr>
        </a:p>
      </dgm:t>
    </dgm:pt>
    <dgm:pt modelId="{647B03A6-C9D6-4FF1-9AF3-6DC8E1287237}" type="parTrans" cxnId="{26B59131-81C0-4E81-A098-9ECF943C292D}">
      <dgm:prSet/>
      <dgm:spPr/>
      <dgm:t>
        <a:bodyPr/>
        <a:lstStyle/>
        <a:p>
          <a:pPr algn="ctr"/>
          <a:endParaRPr lang="en-US"/>
        </a:p>
      </dgm:t>
    </dgm:pt>
    <dgm:pt modelId="{983FAF58-3604-4CB3-ACCE-6F90B5FEC7BE}" type="sibTrans" cxnId="{26B59131-81C0-4E81-A098-9ECF943C292D}">
      <dgm:prSet/>
      <dgm:spPr/>
      <dgm:t>
        <a:bodyPr/>
        <a:lstStyle/>
        <a:p>
          <a:pPr algn="ctr"/>
          <a:endParaRPr lang="en-US"/>
        </a:p>
      </dgm:t>
    </dgm:pt>
    <dgm:pt modelId="{D269EAC1-0123-4DA7-AF2C-D71ED3DA9127}">
      <dgm:prSet phldrT="[Text]"/>
      <dgm:spPr>
        <a:solidFill>
          <a:srgbClr val="00B5FF"/>
        </a:solidFill>
      </dgm:spPr>
      <dgm:t>
        <a:bodyPr/>
        <a:lstStyle/>
        <a:p>
          <a:pPr algn="ctr">
            <a:buFont typeface="Arial" panose="020B0604020202020204" pitchFamily="34" charset="0"/>
            <a:buChar char="•"/>
          </a:pPr>
          <a:r>
            <a:rPr lang="en-US" b="1" dirty="0">
              <a:solidFill>
                <a:schemeClr val="accent4"/>
              </a:solidFill>
              <a:latin typeface="Montserrat SemiBold" panose="00000700000000000000" pitchFamily="2" charset="0"/>
            </a:rPr>
            <a:t>Promote</a:t>
          </a:r>
          <a:r>
            <a:rPr lang="en-US" dirty="0">
              <a:solidFill>
                <a:schemeClr val="accent4"/>
              </a:solidFill>
              <a:latin typeface="Montserrat" panose="00000500000000000000" pitchFamily="2" charset="0"/>
            </a:rPr>
            <a:t> communication products or events of other NPN organizations by developing and posting an original social media post</a:t>
          </a:r>
          <a:endParaRPr lang="en-US" dirty="0">
            <a:solidFill>
              <a:schemeClr val="accent4"/>
            </a:solidFill>
          </a:endParaRPr>
        </a:p>
      </dgm:t>
    </dgm:pt>
    <dgm:pt modelId="{88794862-FADF-443B-AF7E-B697E491A420}" type="parTrans" cxnId="{F6BF1D41-B2FF-495B-A5FA-B0DC66B46ADB}">
      <dgm:prSet/>
      <dgm:spPr/>
      <dgm:t>
        <a:bodyPr/>
        <a:lstStyle/>
        <a:p>
          <a:pPr algn="ctr"/>
          <a:endParaRPr lang="en-US"/>
        </a:p>
      </dgm:t>
    </dgm:pt>
    <dgm:pt modelId="{D340DA00-1009-4E51-BC06-3AF24C6E32A3}" type="sibTrans" cxnId="{F6BF1D41-B2FF-495B-A5FA-B0DC66B46ADB}">
      <dgm:prSet/>
      <dgm:spPr/>
      <dgm:t>
        <a:bodyPr/>
        <a:lstStyle/>
        <a:p>
          <a:pPr algn="ctr"/>
          <a:endParaRPr lang="en-US"/>
        </a:p>
      </dgm:t>
    </dgm:pt>
    <dgm:pt modelId="{66838FF6-F78C-4F89-880A-B2E7DDD96804}" type="pres">
      <dgm:prSet presAssocID="{A7E1F35B-4CE7-460C-9560-08D746D688F4}" presName="diagram" presStyleCnt="0">
        <dgm:presLayoutVars>
          <dgm:chMax val="1"/>
          <dgm:dir/>
          <dgm:animLvl val="ctr"/>
          <dgm:resizeHandles val="exact"/>
        </dgm:presLayoutVars>
      </dgm:prSet>
      <dgm:spPr/>
    </dgm:pt>
    <dgm:pt modelId="{E0C16F56-3F73-4260-95BB-BDA34374803B}" type="pres">
      <dgm:prSet presAssocID="{A7E1F35B-4CE7-460C-9560-08D746D688F4}" presName="matrix" presStyleCnt="0"/>
      <dgm:spPr/>
    </dgm:pt>
    <dgm:pt modelId="{C7E88491-45C0-41CC-8235-EC1574A58ECB}" type="pres">
      <dgm:prSet presAssocID="{A7E1F35B-4CE7-460C-9560-08D746D688F4}" presName="tile1" presStyleLbl="node1" presStyleIdx="0" presStyleCnt="4"/>
      <dgm:spPr/>
    </dgm:pt>
    <dgm:pt modelId="{92DB60F6-80AC-487B-99D2-16757FF5A703}" type="pres">
      <dgm:prSet presAssocID="{A7E1F35B-4CE7-460C-9560-08D746D688F4}" presName="tile1text" presStyleLbl="node1" presStyleIdx="0" presStyleCnt="4">
        <dgm:presLayoutVars>
          <dgm:chMax val="0"/>
          <dgm:chPref val="0"/>
          <dgm:bulletEnabled val="1"/>
        </dgm:presLayoutVars>
      </dgm:prSet>
      <dgm:spPr/>
    </dgm:pt>
    <dgm:pt modelId="{8C0488BE-E97E-4137-A5A2-345F140E8FEA}" type="pres">
      <dgm:prSet presAssocID="{A7E1F35B-4CE7-460C-9560-08D746D688F4}" presName="tile2" presStyleLbl="node1" presStyleIdx="1" presStyleCnt="4"/>
      <dgm:spPr/>
    </dgm:pt>
    <dgm:pt modelId="{09BA2011-6032-48BE-A1BD-4E20DBD496C3}" type="pres">
      <dgm:prSet presAssocID="{A7E1F35B-4CE7-460C-9560-08D746D688F4}" presName="tile2text" presStyleLbl="node1" presStyleIdx="1" presStyleCnt="4">
        <dgm:presLayoutVars>
          <dgm:chMax val="0"/>
          <dgm:chPref val="0"/>
          <dgm:bulletEnabled val="1"/>
        </dgm:presLayoutVars>
      </dgm:prSet>
      <dgm:spPr/>
    </dgm:pt>
    <dgm:pt modelId="{BC498266-3575-4ACB-AEB4-273B9A741C7A}" type="pres">
      <dgm:prSet presAssocID="{A7E1F35B-4CE7-460C-9560-08D746D688F4}" presName="tile3" presStyleLbl="node1" presStyleIdx="2" presStyleCnt="4"/>
      <dgm:spPr/>
    </dgm:pt>
    <dgm:pt modelId="{E9D9BBA7-57CD-4DDB-A43B-8F621AD34DAC}" type="pres">
      <dgm:prSet presAssocID="{A7E1F35B-4CE7-460C-9560-08D746D688F4}" presName="tile3text" presStyleLbl="node1" presStyleIdx="2" presStyleCnt="4">
        <dgm:presLayoutVars>
          <dgm:chMax val="0"/>
          <dgm:chPref val="0"/>
          <dgm:bulletEnabled val="1"/>
        </dgm:presLayoutVars>
      </dgm:prSet>
      <dgm:spPr/>
    </dgm:pt>
    <dgm:pt modelId="{2CDD2F4D-DCF7-4488-8870-FECBD44BACD4}" type="pres">
      <dgm:prSet presAssocID="{A7E1F35B-4CE7-460C-9560-08D746D688F4}" presName="tile4" presStyleLbl="node1" presStyleIdx="3" presStyleCnt="4"/>
      <dgm:spPr/>
    </dgm:pt>
    <dgm:pt modelId="{7FB859CE-7710-415D-AD79-B8E255413A0E}" type="pres">
      <dgm:prSet presAssocID="{A7E1F35B-4CE7-460C-9560-08D746D688F4}" presName="tile4text" presStyleLbl="node1" presStyleIdx="3" presStyleCnt="4">
        <dgm:presLayoutVars>
          <dgm:chMax val="0"/>
          <dgm:chPref val="0"/>
          <dgm:bulletEnabled val="1"/>
        </dgm:presLayoutVars>
      </dgm:prSet>
      <dgm:spPr/>
    </dgm:pt>
    <dgm:pt modelId="{D3CD6B99-309F-4A1D-B1FF-4FF35DCBBE50}" type="pres">
      <dgm:prSet presAssocID="{A7E1F35B-4CE7-460C-9560-08D746D688F4}" presName="centerTile" presStyleLbl="fgShp" presStyleIdx="0" presStyleCnt="1">
        <dgm:presLayoutVars>
          <dgm:chMax val="0"/>
          <dgm:chPref val="0"/>
        </dgm:presLayoutVars>
      </dgm:prSet>
      <dgm:spPr/>
    </dgm:pt>
  </dgm:ptLst>
  <dgm:cxnLst>
    <dgm:cxn modelId="{68A2560B-5682-44F4-8FFE-8CE6EF2B519E}" srcId="{83157BC9-1EA6-4F70-8F90-F0D536AA0FC6}" destId="{10237CBA-BBCE-44F1-81C3-B8CD6A40CAC7}" srcOrd="3" destOrd="0" parTransId="{2164BDE8-D791-4FFC-A839-003F3FD9363E}" sibTransId="{DFE09EDD-08A1-472F-8367-53DB0A3049FE}"/>
    <dgm:cxn modelId="{4C37330C-40C6-4712-B559-04EAD6572223}" srcId="{83157BC9-1EA6-4F70-8F90-F0D536AA0FC6}" destId="{062A1E1D-EC20-4F57-8817-0981AF6B5ECD}" srcOrd="5" destOrd="0" parTransId="{F6104A8E-26CF-4551-B154-4F88CCA39AE0}" sibTransId="{2A2C94F7-4F62-47AC-8E71-81D55A67A435}"/>
    <dgm:cxn modelId="{803E821E-D1BE-412F-B4C3-CCAB162E9238}" srcId="{83157BC9-1EA6-4F70-8F90-F0D536AA0FC6}" destId="{0E9D2FFA-F1AD-40F9-B22B-6B76AAD296F8}" srcOrd="6" destOrd="0" parTransId="{A00F2AA7-8EE2-4DE5-AD88-264138EA44CC}" sibTransId="{9456C4D4-018C-4354-8081-6656873FE723}"/>
    <dgm:cxn modelId="{26B59131-81C0-4E81-A098-9ECF943C292D}" srcId="{83157BC9-1EA6-4F70-8F90-F0D536AA0FC6}" destId="{3F27087D-EC5B-459B-B6DF-87EBA3F73D93}" srcOrd="4" destOrd="0" parTransId="{647B03A6-C9D6-4FF1-9AF3-6DC8E1287237}" sibTransId="{983FAF58-3604-4CB3-ACCE-6F90B5FEC7BE}"/>
    <dgm:cxn modelId="{99501634-B4BB-4E0D-A92C-82A17BEC679E}" type="presOf" srcId="{D269EAC1-0123-4DA7-AF2C-D71ED3DA9127}" destId="{8C0488BE-E97E-4137-A5A2-345F140E8FEA}" srcOrd="0" destOrd="0" presId="urn:microsoft.com/office/officeart/2005/8/layout/matrix1"/>
    <dgm:cxn modelId="{F6BF1D41-B2FF-495B-A5FA-B0DC66B46ADB}" srcId="{83157BC9-1EA6-4F70-8F90-F0D536AA0FC6}" destId="{D269EAC1-0123-4DA7-AF2C-D71ED3DA9127}" srcOrd="1" destOrd="0" parTransId="{88794862-FADF-443B-AF7E-B697E491A420}" sibTransId="{D340DA00-1009-4E51-BC06-3AF24C6E32A3}"/>
    <dgm:cxn modelId="{8A6D3C52-384F-41A9-BBA3-D7A366005FDC}" srcId="{83157BC9-1EA6-4F70-8F90-F0D536AA0FC6}" destId="{7506B15B-81FD-45C8-BE3F-F78732DFC7BC}" srcOrd="0" destOrd="0" parTransId="{3E6A6A60-23E0-42CE-BFA2-890A90239DE5}" sibTransId="{046D7738-7DE7-428A-AB9C-0BDD584886BC}"/>
    <dgm:cxn modelId="{D41E8955-B68E-4365-B462-1B3C7781AACA}" srcId="{83157BC9-1EA6-4F70-8F90-F0D536AA0FC6}" destId="{4D788CB0-51CA-4097-9B66-95280196C62D}" srcOrd="7" destOrd="0" parTransId="{5A3E0452-F3C1-4531-B738-BFAB1DF8DDD2}" sibTransId="{09C92FE5-8B60-44C7-B564-3A91878B6470}"/>
    <dgm:cxn modelId="{42FCEB81-B08E-4C0D-A0C3-AC28CF73EB58}" type="presOf" srcId="{7506B15B-81FD-45C8-BE3F-F78732DFC7BC}" destId="{92DB60F6-80AC-487B-99D2-16757FF5A703}" srcOrd="1" destOrd="0" presId="urn:microsoft.com/office/officeart/2005/8/layout/matrix1"/>
    <dgm:cxn modelId="{C9B43E82-2D18-42C3-8AAC-514D7F957E6F}" type="presOf" srcId="{A7E1F35B-4CE7-460C-9560-08D746D688F4}" destId="{66838FF6-F78C-4F89-880A-B2E7DDD96804}" srcOrd="0" destOrd="0" presId="urn:microsoft.com/office/officeart/2005/8/layout/matrix1"/>
    <dgm:cxn modelId="{79FF0A8E-137F-4F14-A9F0-70B73B0C056D}" type="presOf" srcId="{D3F44BA7-C21F-435F-A13A-4A8EB9993C23}" destId="{BC498266-3575-4ACB-AEB4-273B9A741C7A}" srcOrd="0" destOrd="0" presId="urn:microsoft.com/office/officeart/2005/8/layout/matrix1"/>
    <dgm:cxn modelId="{48B68E93-E176-48AC-9D2E-46F3C1CD18B6}" type="presOf" srcId="{10237CBA-BBCE-44F1-81C3-B8CD6A40CAC7}" destId="{7FB859CE-7710-415D-AD79-B8E255413A0E}" srcOrd="1" destOrd="0" presId="urn:microsoft.com/office/officeart/2005/8/layout/matrix1"/>
    <dgm:cxn modelId="{198815B4-7BEA-4648-8133-4037DBB77B4E}" srcId="{A7E1F35B-4CE7-460C-9560-08D746D688F4}" destId="{83157BC9-1EA6-4F70-8F90-F0D536AA0FC6}" srcOrd="0" destOrd="0" parTransId="{D8970498-A9EF-49CD-9F89-47B5358DF5B1}" sibTransId="{FB3FDA50-C032-455E-9239-76DC5C728269}"/>
    <dgm:cxn modelId="{CA8A5FCD-8097-4DB9-B536-78E42A48B7DA}" type="presOf" srcId="{7506B15B-81FD-45C8-BE3F-F78732DFC7BC}" destId="{C7E88491-45C0-41CC-8235-EC1574A58ECB}" srcOrd="0" destOrd="0" presId="urn:microsoft.com/office/officeart/2005/8/layout/matrix1"/>
    <dgm:cxn modelId="{CD43DED5-C9C9-4471-B2E0-BA1BC7E1CC9F}" srcId="{83157BC9-1EA6-4F70-8F90-F0D536AA0FC6}" destId="{D3F44BA7-C21F-435F-A13A-4A8EB9993C23}" srcOrd="2" destOrd="0" parTransId="{264A3070-3FD5-457D-B643-698A230697E7}" sibTransId="{DF514AB4-9EAD-4809-AE81-20380FA68FC9}"/>
    <dgm:cxn modelId="{5BCC09D9-F7B2-41BD-89E5-C4EE97AA4DF5}" type="presOf" srcId="{D269EAC1-0123-4DA7-AF2C-D71ED3DA9127}" destId="{09BA2011-6032-48BE-A1BD-4E20DBD496C3}" srcOrd="1" destOrd="0" presId="urn:microsoft.com/office/officeart/2005/8/layout/matrix1"/>
    <dgm:cxn modelId="{233159F8-C262-417A-BDB1-65B3E53F2D85}" type="presOf" srcId="{D3F44BA7-C21F-435F-A13A-4A8EB9993C23}" destId="{E9D9BBA7-57CD-4DDB-A43B-8F621AD34DAC}" srcOrd="1" destOrd="0" presId="urn:microsoft.com/office/officeart/2005/8/layout/matrix1"/>
    <dgm:cxn modelId="{2480D2F9-1E8C-4EB8-89A9-DD8D7E6B7905}" type="presOf" srcId="{83157BC9-1EA6-4F70-8F90-F0D536AA0FC6}" destId="{D3CD6B99-309F-4A1D-B1FF-4FF35DCBBE50}" srcOrd="0" destOrd="0" presId="urn:microsoft.com/office/officeart/2005/8/layout/matrix1"/>
    <dgm:cxn modelId="{DD9B36FA-5FEE-483C-A618-5B9E8601C273}" type="presOf" srcId="{10237CBA-BBCE-44F1-81C3-B8CD6A40CAC7}" destId="{2CDD2F4D-DCF7-4488-8870-FECBD44BACD4}" srcOrd="0" destOrd="0" presId="urn:microsoft.com/office/officeart/2005/8/layout/matrix1"/>
    <dgm:cxn modelId="{DB37299E-49C3-4074-834D-14688664C385}" type="presParOf" srcId="{66838FF6-F78C-4F89-880A-B2E7DDD96804}" destId="{E0C16F56-3F73-4260-95BB-BDA34374803B}" srcOrd="0" destOrd="0" presId="urn:microsoft.com/office/officeart/2005/8/layout/matrix1"/>
    <dgm:cxn modelId="{2D25C96C-A02F-4E19-841A-2FF4AD4BD9B7}" type="presParOf" srcId="{E0C16F56-3F73-4260-95BB-BDA34374803B}" destId="{C7E88491-45C0-41CC-8235-EC1574A58ECB}" srcOrd="0" destOrd="0" presId="urn:microsoft.com/office/officeart/2005/8/layout/matrix1"/>
    <dgm:cxn modelId="{B9961D29-403D-4B80-BC18-0EFD69DFED9B}" type="presParOf" srcId="{E0C16F56-3F73-4260-95BB-BDA34374803B}" destId="{92DB60F6-80AC-487B-99D2-16757FF5A703}" srcOrd="1" destOrd="0" presId="urn:microsoft.com/office/officeart/2005/8/layout/matrix1"/>
    <dgm:cxn modelId="{334C7123-D2A2-4C93-B3CA-3C85538DB9ED}" type="presParOf" srcId="{E0C16F56-3F73-4260-95BB-BDA34374803B}" destId="{8C0488BE-E97E-4137-A5A2-345F140E8FEA}" srcOrd="2" destOrd="0" presId="urn:microsoft.com/office/officeart/2005/8/layout/matrix1"/>
    <dgm:cxn modelId="{C8B51F7F-CE4C-4E23-A2A8-C50FA32E1F4C}" type="presParOf" srcId="{E0C16F56-3F73-4260-95BB-BDA34374803B}" destId="{09BA2011-6032-48BE-A1BD-4E20DBD496C3}" srcOrd="3" destOrd="0" presId="urn:microsoft.com/office/officeart/2005/8/layout/matrix1"/>
    <dgm:cxn modelId="{5561729B-20AD-470C-90BC-9D5996DEE856}" type="presParOf" srcId="{E0C16F56-3F73-4260-95BB-BDA34374803B}" destId="{BC498266-3575-4ACB-AEB4-273B9A741C7A}" srcOrd="4" destOrd="0" presId="urn:microsoft.com/office/officeart/2005/8/layout/matrix1"/>
    <dgm:cxn modelId="{30F9173C-CA26-43E6-948B-A4113A82849A}" type="presParOf" srcId="{E0C16F56-3F73-4260-95BB-BDA34374803B}" destId="{E9D9BBA7-57CD-4DDB-A43B-8F621AD34DAC}" srcOrd="5" destOrd="0" presId="urn:microsoft.com/office/officeart/2005/8/layout/matrix1"/>
    <dgm:cxn modelId="{5BA3AEF2-1C2E-4FE9-B810-0A3CE10521E6}" type="presParOf" srcId="{E0C16F56-3F73-4260-95BB-BDA34374803B}" destId="{2CDD2F4D-DCF7-4488-8870-FECBD44BACD4}" srcOrd="6" destOrd="0" presId="urn:microsoft.com/office/officeart/2005/8/layout/matrix1"/>
    <dgm:cxn modelId="{B003356D-7102-45CF-8A9D-845CF7672EE5}" type="presParOf" srcId="{E0C16F56-3F73-4260-95BB-BDA34374803B}" destId="{7FB859CE-7710-415D-AD79-B8E255413A0E}" srcOrd="7" destOrd="0" presId="urn:microsoft.com/office/officeart/2005/8/layout/matrix1"/>
    <dgm:cxn modelId="{1E269760-A996-4BD2-A653-FE1E72CE7DB1}" type="presParOf" srcId="{66838FF6-F78C-4F89-880A-B2E7DDD96804}" destId="{D3CD6B99-309F-4A1D-B1FF-4FF35DCBBE5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2009A-645F-418A-A6EB-B89A5020F82E}">
      <dsp:nvSpPr>
        <dsp:cNvPr id="0" name=""/>
        <dsp:cNvSpPr/>
      </dsp:nvSpPr>
      <dsp:spPr>
        <a:xfrm>
          <a:off x="6684" y="0"/>
          <a:ext cx="2693021" cy="1906419"/>
        </a:xfrm>
        <a:prstGeom prst="roundRect">
          <a:avLst>
            <a:gd name="adj" fmla="val 10000"/>
          </a:avLst>
        </a:prstGeom>
        <a:solidFill>
          <a:srgbClr val="59C23B"/>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en-US" sz="1300" b="1" kern="1200" dirty="0">
              <a:solidFill>
                <a:schemeClr val="accent4"/>
              </a:solidFill>
              <a:latin typeface="Montserrat SemiBold" panose="00000700000000000000" pitchFamily="2" charset="0"/>
            </a:rPr>
            <a:t>December 2023</a:t>
          </a:r>
          <a:r>
            <a:rPr lang="en-US" sz="1300" b="0" kern="1200" dirty="0">
              <a:solidFill>
                <a:schemeClr val="accent4"/>
              </a:solidFill>
              <a:latin typeface="Montserrat SemiBold" panose="00000700000000000000" pitchFamily="2" charset="0"/>
            </a:rPr>
            <a:t>:</a:t>
          </a:r>
          <a:r>
            <a:rPr lang="en-US" sz="1300" b="1" kern="1200" dirty="0">
              <a:solidFill>
                <a:schemeClr val="accent4"/>
              </a:solidFill>
              <a:latin typeface="Montserrat SemiBold" panose="00000700000000000000" pitchFamily="2" charset="0"/>
            </a:rPr>
            <a:t> </a:t>
          </a:r>
        </a:p>
        <a:p>
          <a:pPr marL="0" lvl="0" indent="0" algn="ctr" defTabSz="577850">
            <a:lnSpc>
              <a:spcPct val="100000"/>
            </a:lnSpc>
            <a:spcBef>
              <a:spcPct val="0"/>
            </a:spcBef>
            <a:spcAft>
              <a:spcPts val="0"/>
            </a:spcAft>
            <a:buNone/>
          </a:pPr>
          <a:r>
            <a:rPr lang="en-US" sz="1300" b="0" kern="1200" dirty="0">
              <a:solidFill>
                <a:schemeClr val="accent4"/>
              </a:solidFill>
              <a:latin typeface="Montserrat" panose="00000500000000000000" pitchFamily="2" charset="0"/>
            </a:rPr>
            <a:t>T</a:t>
          </a:r>
          <a:r>
            <a:rPr lang="en-US" sz="1300" b="0" i="0" kern="1200" dirty="0">
              <a:solidFill>
                <a:schemeClr val="accent4"/>
              </a:solidFill>
              <a:effectLst/>
              <a:latin typeface="Montserrat" panose="00000500000000000000" pitchFamily="2" charset="0"/>
            </a:rPr>
            <a:t>oolkit launched with materials for Birth Defects Awareness Month, a 2024 observances calendar, and Let's Talk QR Code Business Card</a:t>
          </a:r>
          <a:endParaRPr lang="en-US" sz="1300" kern="1200" dirty="0">
            <a:solidFill>
              <a:schemeClr val="accent4"/>
            </a:solidFill>
            <a:latin typeface="Montserrat" panose="00000500000000000000" pitchFamily="2" charset="0"/>
          </a:endParaRPr>
        </a:p>
      </dsp:txBody>
      <dsp:txXfrm>
        <a:off x="62521" y="55837"/>
        <a:ext cx="2581347" cy="1794745"/>
      </dsp:txXfrm>
    </dsp:sp>
    <dsp:sp modelId="{74EED952-D61C-464A-AC67-E4F069A3E1C3}">
      <dsp:nvSpPr>
        <dsp:cNvPr id="0" name=""/>
        <dsp:cNvSpPr/>
      </dsp:nvSpPr>
      <dsp:spPr>
        <a:xfrm>
          <a:off x="2882181" y="754596"/>
          <a:ext cx="339564" cy="397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882181" y="834041"/>
        <a:ext cx="237695" cy="238336"/>
      </dsp:txXfrm>
    </dsp:sp>
    <dsp:sp modelId="{63419518-CBE5-4A44-BA10-F3A81064AA28}">
      <dsp:nvSpPr>
        <dsp:cNvPr id="0" name=""/>
        <dsp:cNvSpPr/>
      </dsp:nvSpPr>
      <dsp:spPr>
        <a:xfrm>
          <a:off x="3340395" y="0"/>
          <a:ext cx="2810267" cy="1906419"/>
        </a:xfrm>
        <a:prstGeom prst="roundRect">
          <a:avLst>
            <a:gd name="adj" fmla="val 10000"/>
          </a:avLst>
        </a:prstGeom>
        <a:solidFill>
          <a:srgbClr val="4E58EC"/>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en-US" sz="1300" b="1" kern="1200" dirty="0">
              <a:solidFill>
                <a:schemeClr val="bg1"/>
              </a:solidFill>
              <a:latin typeface="Montserrat SemiBold" panose="00000700000000000000" pitchFamily="2" charset="0"/>
            </a:rPr>
            <a:t>February 2024</a:t>
          </a:r>
          <a:r>
            <a:rPr lang="en-US" sz="1300" b="0" kern="1200" dirty="0">
              <a:solidFill>
                <a:schemeClr val="bg1"/>
              </a:solidFill>
              <a:latin typeface="Montserrat SemiBold" panose="00000700000000000000" pitchFamily="2" charset="0"/>
            </a:rPr>
            <a:t>:</a:t>
          </a:r>
          <a:r>
            <a:rPr lang="en-US" sz="1300" b="1" kern="1200" dirty="0">
              <a:solidFill>
                <a:schemeClr val="bg1"/>
              </a:solidFill>
              <a:latin typeface="Montserrat SemiBold" panose="00000700000000000000" pitchFamily="2" charset="0"/>
            </a:rPr>
            <a:t> </a:t>
          </a:r>
        </a:p>
        <a:p>
          <a:pPr marL="0" lvl="0" indent="0" algn="ctr" defTabSz="577850">
            <a:lnSpc>
              <a:spcPct val="100000"/>
            </a:lnSpc>
            <a:spcBef>
              <a:spcPct val="0"/>
            </a:spcBef>
            <a:spcAft>
              <a:spcPts val="0"/>
            </a:spcAft>
            <a:buNone/>
          </a:pPr>
          <a:r>
            <a:rPr lang="en-US" sz="1300" b="0" i="0" kern="1200" dirty="0">
              <a:solidFill>
                <a:schemeClr val="bg1"/>
              </a:solidFill>
              <a:effectLst/>
              <a:latin typeface="Montserrat" panose="00000500000000000000" pitchFamily="2" charset="0"/>
            </a:rPr>
            <a:t>Introduced a Social Media Misinformation Log Template</a:t>
          </a:r>
          <a:endParaRPr lang="en-US" sz="1300" kern="1200" dirty="0">
            <a:solidFill>
              <a:schemeClr val="bg1"/>
            </a:solidFill>
            <a:latin typeface="Montserrat" panose="00000500000000000000" pitchFamily="2" charset="0"/>
          </a:endParaRPr>
        </a:p>
      </dsp:txBody>
      <dsp:txXfrm>
        <a:off x="3396232" y="55837"/>
        <a:ext cx="2698593" cy="1794745"/>
      </dsp:txXfrm>
    </dsp:sp>
    <dsp:sp modelId="{B5B5A49C-98DD-47C3-AA2A-0B92C2FE8B54}">
      <dsp:nvSpPr>
        <dsp:cNvPr id="0" name=""/>
        <dsp:cNvSpPr/>
      </dsp:nvSpPr>
      <dsp:spPr>
        <a:xfrm>
          <a:off x="6344288" y="754596"/>
          <a:ext cx="339564" cy="397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6344288" y="834041"/>
        <a:ext cx="237695" cy="238336"/>
      </dsp:txXfrm>
    </dsp:sp>
    <dsp:sp modelId="{45E50029-6EC6-4D20-ABBB-73FD2F3E7EC6}">
      <dsp:nvSpPr>
        <dsp:cNvPr id="0" name=""/>
        <dsp:cNvSpPr/>
      </dsp:nvSpPr>
      <dsp:spPr>
        <a:xfrm>
          <a:off x="6791351" y="16726"/>
          <a:ext cx="2788916" cy="1872966"/>
        </a:xfrm>
        <a:prstGeom prst="roundRect">
          <a:avLst>
            <a:gd name="adj" fmla="val 10000"/>
          </a:avLst>
        </a:prstGeom>
        <a:solidFill>
          <a:srgbClr val="00B5F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en-US" sz="1300" b="1" kern="1200" dirty="0">
              <a:solidFill>
                <a:schemeClr val="accent4"/>
              </a:solidFill>
              <a:latin typeface="Montserrat SemiBold" panose="00000700000000000000" pitchFamily="2" charset="0"/>
            </a:rPr>
            <a:t>April 2024</a:t>
          </a:r>
          <a:r>
            <a:rPr lang="en-US" sz="1300" b="0" kern="1200" dirty="0">
              <a:solidFill>
                <a:schemeClr val="accent4"/>
              </a:solidFill>
              <a:latin typeface="Montserrat SemiBold" panose="00000700000000000000" pitchFamily="2" charset="0"/>
            </a:rPr>
            <a:t>:</a:t>
          </a:r>
          <a:r>
            <a:rPr lang="en-US" sz="1300" b="1" kern="1200" dirty="0">
              <a:solidFill>
                <a:schemeClr val="accent4"/>
              </a:solidFill>
              <a:latin typeface="Montserrat SemiBold" panose="00000700000000000000" pitchFamily="2" charset="0"/>
            </a:rPr>
            <a:t> </a:t>
          </a:r>
        </a:p>
        <a:p>
          <a:pPr marL="0" lvl="0" indent="0" algn="ctr" defTabSz="577850">
            <a:lnSpc>
              <a:spcPct val="100000"/>
            </a:lnSpc>
            <a:spcBef>
              <a:spcPct val="0"/>
            </a:spcBef>
            <a:spcAft>
              <a:spcPts val="0"/>
            </a:spcAft>
            <a:buNone/>
          </a:pPr>
          <a:r>
            <a:rPr lang="en-US" sz="1300" b="0" i="0" kern="1200" dirty="0">
              <a:solidFill>
                <a:schemeClr val="accent4"/>
              </a:solidFill>
              <a:effectLst/>
              <a:latin typeface="Montserrat" panose="00000500000000000000" pitchFamily="2" charset="0"/>
            </a:rPr>
            <a:t>Released the FASD NPN One-Pager for raising awareness about the NPN</a:t>
          </a:r>
          <a:endParaRPr lang="en-US" sz="1300" kern="1200" dirty="0">
            <a:solidFill>
              <a:schemeClr val="accent4"/>
            </a:solidFill>
            <a:latin typeface="Montserrat" panose="00000500000000000000" pitchFamily="2" charset="0"/>
          </a:endParaRPr>
        </a:p>
      </dsp:txBody>
      <dsp:txXfrm>
        <a:off x="6846208" y="71583"/>
        <a:ext cx="2679202" cy="1763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AEEBB-E3DD-4CC8-B92B-45E9C533E4A2}">
      <dsp:nvSpPr>
        <dsp:cNvPr id="0" name=""/>
        <dsp:cNvSpPr/>
      </dsp:nvSpPr>
      <dsp:spPr>
        <a:xfrm>
          <a:off x="3152" y="39221"/>
          <a:ext cx="2744827" cy="1874525"/>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en-US" sz="1300" b="1" kern="1200" dirty="0">
              <a:solidFill>
                <a:schemeClr val="bg1"/>
              </a:solidFill>
              <a:latin typeface="Montserrat SemiBold" panose="00000700000000000000" pitchFamily="2" charset="0"/>
            </a:rPr>
            <a:t>June 2024</a:t>
          </a:r>
          <a:r>
            <a:rPr lang="en-US" sz="1300" b="0" kern="1200" dirty="0">
              <a:solidFill>
                <a:schemeClr val="bg1"/>
              </a:solidFill>
              <a:latin typeface="Montserrat SemiBold" panose="00000700000000000000" pitchFamily="2" charset="0"/>
            </a:rPr>
            <a:t>:</a:t>
          </a:r>
          <a:r>
            <a:rPr lang="en-US" sz="1300" b="1" kern="1200" dirty="0">
              <a:solidFill>
                <a:schemeClr val="bg1"/>
              </a:solidFill>
              <a:latin typeface="Montserrat SemiBold" panose="00000700000000000000" pitchFamily="2" charset="0"/>
            </a:rPr>
            <a:t> </a:t>
          </a:r>
        </a:p>
        <a:p>
          <a:pPr marL="0" lvl="0" indent="0" algn="ctr" defTabSz="577850">
            <a:lnSpc>
              <a:spcPct val="100000"/>
            </a:lnSpc>
            <a:spcBef>
              <a:spcPct val="0"/>
            </a:spcBef>
            <a:spcAft>
              <a:spcPts val="0"/>
            </a:spcAft>
            <a:buNone/>
          </a:pPr>
          <a:r>
            <a:rPr lang="en-US" sz="1300" b="0" kern="1200" dirty="0">
              <a:solidFill>
                <a:schemeClr val="bg1"/>
              </a:solidFill>
              <a:latin typeface="Montserrat" panose="00000500000000000000" pitchFamily="2" charset="0"/>
            </a:rPr>
            <a:t>Added several exhibit booth </a:t>
          </a:r>
          <a:r>
            <a:rPr lang="en-US" sz="1300" kern="1200" dirty="0">
              <a:solidFill>
                <a:schemeClr val="bg1"/>
              </a:solidFill>
              <a:latin typeface="Montserrat" panose="00000500000000000000" pitchFamily="2" charset="0"/>
            </a:rPr>
            <a:t>materials </a:t>
          </a:r>
          <a:r>
            <a:rPr lang="en-US" sz="1300" b="0" i="0" kern="1200" dirty="0">
              <a:solidFill>
                <a:schemeClr val="bg1"/>
              </a:solidFill>
              <a:effectLst/>
              <a:latin typeface="Montserrat" panose="00000500000000000000" pitchFamily="2" charset="0"/>
            </a:rPr>
            <a:t>(magnet, booth banner, flyer, pocket card, badge card)</a:t>
          </a:r>
          <a:endParaRPr lang="en-US" sz="1300" kern="1200" dirty="0">
            <a:solidFill>
              <a:schemeClr val="bg1"/>
            </a:solidFill>
            <a:latin typeface="Montserrat" panose="00000500000000000000" pitchFamily="2" charset="0"/>
          </a:endParaRPr>
        </a:p>
      </dsp:txBody>
      <dsp:txXfrm>
        <a:off x="58055" y="94124"/>
        <a:ext cx="2635021" cy="1764719"/>
      </dsp:txXfrm>
    </dsp:sp>
    <dsp:sp modelId="{65BECA63-13D4-4509-A19D-9F016E96C56F}">
      <dsp:nvSpPr>
        <dsp:cNvPr id="0" name=""/>
        <dsp:cNvSpPr/>
      </dsp:nvSpPr>
      <dsp:spPr>
        <a:xfrm>
          <a:off x="2949039" y="779465"/>
          <a:ext cx="368263" cy="3931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949039" y="858103"/>
        <a:ext cx="257784" cy="235913"/>
      </dsp:txXfrm>
    </dsp:sp>
    <dsp:sp modelId="{26B04B6A-E0BA-4FB8-8597-1A10D96075F9}">
      <dsp:nvSpPr>
        <dsp:cNvPr id="0" name=""/>
        <dsp:cNvSpPr/>
      </dsp:nvSpPr>
      <dsp:spPr>
        <a:xfrm>
          <a:off x="3439911" y="39221"/>
          <a:ext cx="2759891" cy="1874525"/>
        </a:xfrm>
        <a:prstGeom prst="roundRect">
          <a:avLst>
            <a:gd name="adj" fmla="val 10000"/>
          </a:avLst>
        </a:prstGeom>
        <a:solidFill>
          <a:srgbClr val="59C23B"/>
        </a:solidFill>
        <a:ln w="12700" cap="flat" cmpd="sng" algn="ctr">
          <a:solidFill>
            <a:schemeClr val="bg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en-US" sz="1300" b="1" kern="1200" dirty="0">
              <a:solidFill>
                <a:schemeClr val="accent4"/>
              </a:solidFill>
              <a:latin typeface="Montserrat SemiBold" panose="00000700000000000000" pitchFamily="2" charset="0"/>
            </a:rPr>
            <a:t>August 2024</a:t>
          </a:r>
          <a:r>
            <a:rPr lang="en-US" sz="1300" kern="1200" dirty="0">
              <a:solidFill>
                <a:schemeClr val="accent4"/>
              </a:solidFill>
              <a:latin typeface="Montserrat SemiBold" panose="00000700000000000000" pitchFamily="2" charset="0"/>
            </a:rPr>
            <a:t>: </a:t>
          </a:r>
        </a:p>
        <a:p>
          <a:pPr marL="0" lvl="0" indent="0" algn="ctr" defTabSz="577850">
            <a:lnSpc>
              <a:spcPct val="100000"/>
            </a:lnSpc>
            <a:spcBef>
              <a:spcPct val="0"/>
            </a:spcBef>
            <a:spcAft>
              <a:spcPts val="0"/>
            </a:spcAft>
            <a:buNone/>
          </a:pPr>
          <a:r>
            <a:rPr lang="en-US" sz="1300" kern="1200" dirty="0">
              <a:solidFill>
                <a:schemeClr val="accent4"/>
              </a:solidFill>
              <a:latin typeface="Montserrat" panose="00000500000000000000" pitchFamily="2" charset="0"/>
            </a:rPr>
            <a:t>Featured MSU/NACCHO’s </a:t>
          </a:r>
          <a:r>
            <a:rPr lang="en-US" sz="1300" kern="1200" dirty="0" err="1">
              <a:solidFill>
                <a:schemeClr val="accent4"/>
              </a:solidFill>
              <a:latin typeface="Montserrat" panose="00000500000000000000" pitchFamily="2" charset="0"/>
            </a:rPr>
            <a:t>palmcard</a:t>
          </a:r>
          <a:r>
            <a:rPr lang="en-US" sz="1300" kern="1200" dirty="0">
              <a:solidFill>
                <a:schemeClr val="accent4"/>
              </a:solidFill>
              <a:latin typeface="Montserrat" panose="00000500000000000000" pitchFamily="2" charset="0"/>
            </a:rPr>
            <a:t> promoting their new communication guide</a:t>
          </a:r>
        </a:p>
      </dsp:txBody>
      <dsp:txXfrm>
        <a:off x="3494814" y="94124"/>
        <a:ext cx="2650085" cy="1764719"/>
      </dsp:txXfrm>
    </dsp:sp>
    <dsp:sp modelId="{530F58F6-983A-44BB-B700-C2E7CB428301}">
      <dsp:nvSpPr>
        <dsp:cNvPr id="0" name=""/>
        <dsp:cNvSpPr/>
      </dsp:nvSpPr>
      <dsp:spPr>
        <a:xfrm rot="21592800">
          <a:off x="6420353" y="820377"/>
          <a:ext cx="342775" cy="3931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420353" y="899123"/>
        <a:ext cx="239943" cy="235913"/>
      </dsp:txXfrm>
    </dsp:sp>
    <dsp:sp modelId="{A50CA189-3717-4E76-A33C-8B32663F2195}">
      <dsp:nvSpPr>
        <dsp:cNvPr id="0" name=""/>
        <dsp:cNvSpPr/>
      </dsp:nvSpPr>
      <dsp:spPr>
        <a:xfrm>
          <a:off x="6933123" y="32252"/>
          <a:ext cx="2428799" cy="1874525"/>
        </a:xfrm>
        <a:prstGeom prst="roundRect">
          <a:avLst>
            <a:gd name="adj" fmla="val 10000"/>
          </a:avLst>
        </a:prstGeom>
        <a:solidFill>
          <a:srgbClr val="4E58EC"/>
        </a:solidFill>
        <a:ln w="12700" cap="flat" cmpd="sng" algn="ctr">
          <a:solidFill>
            <a:schemeClr val="bg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en-US" sz="1300" b="1" kern="1200" dirty="0">
              <a:solidFill>
                <a:schemeClr val="bg1"/>
              </a:solidFill>
              <a:latin typeface="Montserrat SemiBold" panose="00000700000000000000" pitchFamily="2" charset="0"/>
            </a:rPr>
            <a:t>September 2024</a:t>
          </a:r>
          <a:r>
            <a:rPr lang="en-US" sz="1300" kern="1200" dirty="0">
              <a:solidFill>
                <a:schemeClr val="bg1"/>
              </a:solidFill>
              <a:latin typeface="Montserrat SemiBold" panose="00000700000000000000" pitchFamily="2" charset="0"/>
            </a:rPr>
            <a:t>: </a:t>
          </a:r>
        </a:p>
        <a:p>
          <a:pPr marL="0" lvl="0" indent="0" algn="ctr" defTabSz="577850">
            <a:lnSpc>
              <a:spcPct val="100000"/>
            </a:lnSpc>
            <a:spcBef>
              <a:spcPct val="0"/>
            </a:spcBef>
            <a:spcAft>
              <a:spcPts val="0"/>
            </a:spcAft>
            <a:buNone/>
          </a:pPr>
          <a:r>
            <a:rPr lang="en-US" sz="1300" b="0" i="0" kern="1200" dirty="0">
              <a:solidFill>
                <a:schemeClr val="bg1"/>
              </a:solidFill>
              <a:effectLst/>
              <a:latin typeface="Montserrat" panose="00000500000000000000" pitchFamily="2" charset="0"/>
            </a:rPr>
            <a:t>Announced AAP’s FASD Resource Toolkit </a:t>
          </a:r>
          <a:endParaRPr lang="en-US" sz="1300" kern="1200" dirty="0">
            <a:solidFill>
              <a:schemeClr val="bg1"/>
            </a:solidFill>
            <a:latin typeface="Montserrat" panose="00000500000000000000" pitchFamily="2" charset="0"/>
          </a:endParaRPr>
        </a:p>
      </dsp:txBody>
      <dsp:txXfrm>
        <a:off x="6988026" y="87155"/>
        <a:ext cx="2318993" cy="1764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05291-064B-4A43-A5C8-13D38E3981AD}">
      <dsp:nvSpPr>
        <dsp:cNvPr id="0" name=""/>
        <dsp:cNvSpPr/>
      </dsp:nvSpPr>
      <dsp:spPr>
        <a:xfrm>
          <a:off x="3121632" y="0"/>
          <a:ext cx="2698362" cy="1126842"/>
        </a:xfrm>
        <a:prstGeom prst="roundRect">
          <a:avLst/>
        </a:prstGeom>
        <a:solidFill>
          <a:srgbClr val="4E58EC"/>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ontserrat" panose="00000500000000000000" pitchFamily="2" charset="0"/>
            </a:rPr>
            <a:t>3 Tips for Writing Effective Social Media Captions</a:t>
          </a:r>
        </a:p>
      </dsp:txBody>
      <dsp:txXfrm>
        <a:off x="3176640" y="55008"/>
        <a:ext cx="2588346" cy="1016826"/>
      </dsp:txXfrm>
    </dsp:sp>
    <dsp:sp modelId="{99C88C06-E87E-483B-B992-A8FC5F8A56C0}">
      <dsp:nvSpPr>
        <dsp:cNvPr id="0" name=""/>
        <dsp:cNvSpPr/>
      </dsp:nvSpPr>
      <dsp:spPr>
        <a:xfrm>
          <a:off x="1800312" y="3470"/>
          <a:ext cx="1115573" cy="11268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4A46F-6524-4731-B95D-78118602DF3D}">
      <dsp:nvSpPr>
        <dsp:cNvPr id="0" name=""/>
        <dsp:cNvSpPr/>
      </dsp:nvSpPr>
      <dsp:spPr>
        <a:xfrm>
          <a:off x="1852040" y="1316241"/>
          <a:ext cx="2491448" cy="1126842"/>
        </a:xfrm>
        <a:prstGeom prst="roundRect">
          <a:avLst/>
        </a:prstGeom>
        <a:solidFill>
          <a:srgbClr val="00B5F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4"/>
              </a:solidFill>
              <a:latin typeface="Montserrat" panose="00000500000000000000" pitchFamily="2" charset="0"/>
            </a:rPr>
            <a:t>3 Ways to Avoid Social Media Scheduling Tool Pitfalls</a:t>
          </a:r>
        </a:p>
      </dsp:txBody>
      <dsp:txXfrm>
        <a:off x="1907048" y="1371249"/>
        <a:ext cx="2381432" cy="1016826"/>
      </dsp:txXfrm>
    </dsp:sp>
    <dsp:sp modelId="{0D6ED37E-EE86-4522-BBDE-AEF035662B6C}">
      <dsp:nvSpPr>
        <dsp:cNvPr id="0" name=""/>
        <dsp:cNvSpPr/>
      </dsp:nvSpPr>
      <dsp:spPr>
        <a:xfrm>
          <a:off x="4565265" y="1316241"/>
          <a:ext cx="1115573" cy="11268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4F54CE-3EDC-447A-8A7C-B38290C78AC9}">
      <dsp:nvSpPr>
        <dsp:cNvPr id="0" name=""/>
        <dsp:cNvSpPr/>
      </dsp:nvSpPr>
      <dsp:spPr>
        <a:xfrm>
          <a:off x="3079172" y="2629012"/>
          <a:ext cx="2491448" cy="1126842"/>
        </a:xfrm>
        <a:prstGeom prst="roundRect">
          <a:avLst/>
        </a:prstGeom>
        <a:solidFill>
          <a:srgbClr val="59C23B"/>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4"/>
              </a:solidFill>
              <a:latin typeface="Montserrat" panose="00000500000000000000" pitchFamily="2" charset="0"/>
            </a:rPr>
            <a:t>The Best Time to Post on Social Media</a:t>
          </a:r>
        </a:p>
      </dsp:txBody>
      <dsp:txXfrm>
        <a:off x="3134180" y="2684020"/>
        <a:ext cx="2381432" cy="1016826"/>
      </dsp:txXfrm>
    </dsp:sp>
    <dsp:sp modelId="{8BFFFA5C-4F63-4445-8885-A9F32487842D}">
      <dsp:nvSpPr>
        <dsp:cNvPr id="0" name=""/>
        <dsp:cNvSpPr/>
      </dsp:nvSpPr>
      <dsp:spPr>
        <a:xfrm>
          <a:off x="1852040" y="2629012"/>
          <a:ext cx="1115573" cy="11268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5FE63-1B90-4414-A573-550D713D3EDA}">
      <dsp:nvSpPr>
        <dsp:cNvPr id="0" name=""/>
        <dsp:cNvSpPr/>
      </dsp:nvSpPr>
      <dsp:spPr>
        <a:xfrm>
          <a:off x="3263422" y="1738"/>
          <a:ext cx="2453138" cy="1109515"/>
        </a:xfrm>
        <a:prstGeom prst="roundRect">
          <a:avLst/>
        </a:prstGeom>
        <a:solidFill>
          <a:srgbClr val="59C23B"/>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4"/>
              </a:solidFill>
              <a:latin typeface="Montserrat" panose="00000500000000000000" pitchFamily="2" charset="0"/>
            </a:rPr>
            <a:t>Promoting NPN collaboration by including resources on the toolkit's Ready-to-Use Materials webpage</a:t>
          </a:r>
        </a:p>
      </dsp:txBody>
      <dsp:txXfrm>
        <a:off x="3317584" y="55900"/>
        <a:ext cx="2344814" cy="1001191"/>
      </dsp:txXfrm>
    </dsp:sp>
    <dsp:sp modelId="{5E02C433-7E94-4C1A-BCB3-4C9205D1CCA4}">
      <dsp:nvSpPr>
        <dsp:cNvPr id="0" name=""/>
        <dsp:cNvSpPr/>
      </dsp:nvSpPr>
      <dsp:spPr>
        <a:xfrm>
          <a:off x="5826403" y="1738"/>
          <a:ext cx="1098420" cy="1109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5805D-55DF-42B4-AB13-00EA76708E9F}">
      <dsp:nvSpPr>
        <dsp:cNvPr id="0" name=""/>
        <dsp:cNvSpPr/>
      </dsp:nvSpPr>
      <dsp:spPr>
        <a:xfrm>
          <a:off x="4471684" y="1294323"/>
          <a:ext cx="2453138" cy="1109515"/>
        </a:xfrm>
        <a:prstGeom prst="roundRect">
          <a:avLst/>
        </a:prstGeom>
        <a:solidFill>
          <a:srgbClr val="4E58EC"/>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ontserrat" panose="00000500000000000000" pitchFamily="2" charset="0"/>
            </a:rPr>
            <a:t>Social Media Best Practices for Handling and Responding to Negative Comments or Misinformation</a:t>
          </a:r>
        </a:p>
      </dsp:txBody>
      <dsp:txXfrm>
        <a:off x="4525846" y="1348485"/>
        <a:ext cx="2344814" cy="1001191"/>
      </dsp:txXfrm>
    </dsp:sp>
    <dsp:sp modelId="{C1AB15E0-9B52-4462-9769-DE3AB95CBED5}">
      <dsp:nvSpPr>
        <dsp:cNvPr id="0" name=""/>
        <dsp:cNvSpPr/>
      </dsp:nvSpPr>
      <dsp:spPr>
        <a:xfrm>
          <a:off x="3098165" y="1294323"/>
          <a:ext cx="1098420" cy="1109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EBB440-9256-49AF-A033-66BBB480F6BF}">
      <dsp:nvSpPr>
        <dsp:cNvPr id="0" name=""/>
        <dsp:cNvSpPr/>
      </dsp:nvSpPr>
      <dsp:spPr>
        <a:xfrm>
          <a:off x="3263422" y="2586909"/>
          <a:ext cx="2453138" cy="1109515"/>
        </a:xfrm>
        <a:prstGeom prst="roundRect">
          <a:avLst/>
        </a:prstGeom>
        <a:solidFill>
          <a:srgbClr val="00B5F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4"/>
              </a:solidFill>
              <a:latin typeface="Montserrat" panose="00000500000000000000" pitchFamily="2" charset="0"/>
            </a:rPr>
            <a:t>Recognition of FASD Awareness Month with the FASD NPN Partner Toolkit</a:t>
          </a:r>
        </a:p>
      </dsp:txBody>
      <dsp:txXfrm>
        <a:off x="3317584" y="2641071"/>
        <a:ext cx="2344814" cy="1001191"/>
      </dsp:txXfrm>
    </dsp:sp>
    <dsp:sp modelId="{E74B65CB-8D38-4572-AD70-490E1FE8464E}">
      <dsp:nvSpPr>
        <dsp:cNvPr id="0" name=""/>
        <dsp:cNvSpPr/>
      </dsp:nvSpPr>
      <dsp:spPr>
        <a:xfrm>
          <a:off x="5826403" y="2586909"/>
          <a:ext cx="1098420" cy="1109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856C-B71D-4197-AD29-C1376A7A6390}">
      <dsp:nvSpPr>
        <dsp:cNvPr id="0" name=""/>
        <dsp:cNvSpPr/>
      </dsp:nvSpPr>
      <dsp:spPr>
        <a:xfrm>
          <a:off x="0" y="1189827"/>
          <a:ext cx="2262578" cy="1092249"/>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ontserrat" panose="00000500000000000000" pitchFamily="2" charset="0"/>
            </a:rPr>
            <a:t>Encouragement to continue using #FASDNPN on posts</a:t>
          </a:r>
        </a:p>
      </dsp:txBody>
      <dsp:txXfrm>
        <a:off x="31991" y="1221818"/>
        <a:ext cx="2198596" cy="10282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88491-45C0-41CC-8235-EC1574A58ECB}">
      <dsp:nvSpPr>
        <dsp:cNvPr id="0" name=""/>
        <dsp:cNvSpPr/>
      </dsp:nvSpPr>
      <dsp:spPr>
        <a:xfrm rot="16200000">
          <a:off x="1236321" y="-1236321"/>
          <a:ext cx="2025077" cy="4497719"/>
        </a:xfrm>
        <a:prstGeom prst="round1Rect">
          <a:avLst/>
        </a:prstGeom>
        <a:solidFill>
          <a:srgbClr val="59C23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chemeClr val="accent4"/>
              </a:solidFill>
              <a:latin typeface="Montserrat SemiBold" panose="00000700000000000000" pitchFamily="2" charset="0"/>
            </a:rPr>
            <a:t>Partner</a:t>
          </a:r>
          <a:r>
            <a:rPr lang="en-US" sz="1800" kern="1200" dirty="0">
              <a:solidFill>
                <a:schemeClr val="accent4"/>
              </a:solidFill>
              <a:latin typeface="Montserrat" panose="00000500000000000000" pitchFamily="2" charset="0"/>
            </a:rPr>
            <a:t> on developing communication products or presenting at events (e.g., conference presentations)</a:t>
          </a:r>
        </a:p>
      </dsp:txBody>
      <dsp:txXfrm rot="5400000">
        <a:off x="-1" y="1"/>
        <a:ext cx="4497719" cy="1518807"/>
      </dsp:txXfrm>
    </dsp:sp>
    <dsp:sp modelId="{8C0488BE-E97E-4137-A5A2-345F140E8FEA}">
      <dsp:nvSpPr>
        <dsp:cNvPr id="0" name=""/>
        <dsp:cNvSpPr/>
      </dsp:nvSpPr>
      <dsp:spPr>
        <a:xfrm>
          <a:off x="4497719" y="0"/>
          <a:ext cx="4497719" cy="2025077"/>
        </a:xfrm>
        <a:prstGeom prst="round1Rect">
          <a:avLst/>
        </a:prstGeom>
        <a:solidFill>
          <a:srgbClr val="00B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chemeClr val="accent4"/>
              </a:solidFill>
              <a:latin typeface="Montserrat SemiBold" panose="00000700000000000000" pitchFamily="2" charset="0"/>
            </a:rPr>
            <a:t>Promote</a:t>
          </a:r>
          <a:r>
            <a:rPr lang="en-US" sz="1800" kern="1200" dirty="0">
              <a:solidFill>
                <a:schemeClr val="accent4"/>
              </a:solidFill>
              <a:latin typeface="Montserrat" panose="00000500000000000000" pitchFamily="2" charset="0"/>
            </a:rPr>
            <a:t> communication products or events of other NPN organizations by developing and posting an original social media post</a:t>
          </a:r>
          <a:endParaRPr lang="en-US" sz="1800" kern="1200" dirty="0">
            <a:solidFill>
              <a:schemeClr val="accent4"/>
            </a:solidFill>
          </a:endParaRPr>
        </a:p>
      </dsp:txBody>
      <dsp:txXfrm>
        <a:off x="4497719" y="0"/>
        <a:ext cx="4497719" cy="1518807"/>
      </dsp:txXfrm>
    </dsp:sp>
    <dsp:sp modelId="{BC498266-3575-4ACB-AEB4-273B9A741C7A}">
      <dsp:nvSpPr>
        <dsp:cNvPr id="0" name=""/>
        <dsp:cNvSpPr/>
      </dsp:nvSpPr>
      <dsp:spPr>
        <a:xfrm rot="10800000">
          <a:off x="0" y="2025077"/>
          <a:ext cx="4497719" cy="2025077"/>
        </a:xfrm>
        <a:prstGeom prst="round1Rect">
          <a:avLst/>
        </a:prstGeom>
        <a:solidFill>
          <a:srgbClr val="4E58E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ontserrat SemiBold" panose="00000700000000000000" pitchFamily="2" charset="0"/>
            </a:rPr>
            <a:t>Amplify</a:t>
          </a:r>
          <a:r>
            <a:rPr lang="en-US" sz="1800" kern="1200" dirty="0">
              <a:latin typeface="Montserrat" panose="00000500000000000000" pitchFamily="2" charset="0"/>
            </a:rPr>
            <a:t> other NPN organizations’ products or events by re-sharing social media posts highlighting them.</a:t>
          </a:r>
          <a:endParaRPr lang="en-US" sz="1800" kern="1200" dirty="0">
            <a:solidFill>
              <a:schemeClr val="bg1"/>
            </a:solidFill>
            <a:latin typeface="Montserrat" panose="00000500000000000000" pitchFamily="2" charset="0"/>
          </a:endParaRPr>
        </a:p>
      </dsp:txBody>
      <dsp:txXfrm rot="10800000">
        <a:off x="0" y="2531346"/>
        <a:ext cx="4497719" cy="1518807"/>
      </dsp:txXfrm>
    </dsp:sp>
    <dsp:sp modelId="{2CDD2F4D-DCF7-4488-8870-FECBD44BACD4}">
      <dsp:nvSpPr>
        <dsp:cNvPr id="0" name=""/>
        <dsp:cNvSpPr/>
      </dsp:nvSpPr>
      <dsp:spPr>
        <a:xfrm rot="5400000">
          <a:off x="5734040" y="788755"/>
          <a:ext cx="2025077" cy="4497719"/>
        </a:xfrm>
        <a:prstGeom prst="round1Rect">
          <a:avLst/>
        </a:prstGeom>
        <a:solidFill>
          <a:srgbClr val="3B7D2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ontserrat SemiBold" panose="00000700000000000000" pitchFamily="2" charset="0"/>
            </a:rPr>
            <a:t>Promote</a:t>
          </a:r>
          <a:r>
            <a:rPr lang="en-US" sz="1800" kern="1200" dirty="0">
              <a:solidFill>
                <a:schemeClr val="bg1"/>
              </a:solidFill>
              <a:latin typeface="Montserrat SemiBold" panose="00000700000000000000" pitchFamily="2" charset="0"/>
            </a:rPr>
            <a:t> </a:t>
          </a:r>
          <a:r>
            <a:rPr lang="en-US" sz="1800" kern="1200" dirty="0">
              <a:solidFill>
                <a:schemeClr val="bg1"/>
              </a:solidFill>
              <a:latin typeface="Montserrat" panose="00000500000000000000" pitchFamily="2" charset="0"/>
            </a:rPr>
            <a:t>CDC communication products by developing and posting an original social media post</a:t>
          </a:r>
        </a:p>
      </dsp:txBody>
      <dsp:txXfrm rot="-5400000">
        <a:off x="4497718" y="2531346"/>
        <a:ext cx="4497719" cy="1518807"/>
      </dsp:txXfrm>
    </dsp:sp>
    <dsp:sp modelId="{D3CD6B99-309F-4A1D-B1FF-4FF35DCBBE50}">
      <dsp:nvSpPr>
        <dsp:cNvPr id="0" name=""/>
        <dsp:cNvSpPr/>
      </dsp:nvSpPr>
      <dsp:spPr>
        <a:xfrm>
          <a:off x="3148403" y="1518807"/>
          <a:ext cx="2698631" cy="1012538"/>
        </a:xfrm>
        <a:prstGeom prst="round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4"/>
              </a:solidFill>
              <a:latin typeface="Montserrat" panose="00000500000000000000" pitchFamily="2" charset="0"/>
            </a:rPr>
            <a:t>Types of collaboration*</a:t>
          </a:r>
        </a:p>
      </dsp:txBody>
      <dsp:txXfrm>
        <a:off x="3197831" y="1568235"/>
        <a:ext cx="2599775" cy="9136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0.30451</cdr:x>
      <cdr:y>0.00428</cdr:y>
    </cdr:from>
    <cdr:to>
      <cdr:x>0.45221</cdr:x>
      <cdr:y>0.09896</cdr:y>
    </cdr:to>
    <cdr:sp macro="" textlink="">
      <cdr:nvSpPr>
        <cdr:cNvPr id="3" name="TextBox 2">
          <a:extLst xmlns:a="http://schemas.openxmlformats.org/drawingml/2006/main">
            <a:ext uri="{FF2B5EF4-FFF2-40B4-BE49-F238E27FC236}">
              <a16:creationId xmlns:a16="http://schemas.microsoft.com/office/drawing/2014/main" id="{2ABCFC22-169A-F9A0-2C3B-44E145D8A900}"/>
            </a:ext>
          </a:extLst>
        </cdr:cNvPr>
        <cdr:cNvSpPr txBox="1"/>
      </cdr:nvSpPr>
      <cdr:spPr>
        <a:xfrm xmlns:a="http://schemas.openxmlformats.org/drawingml/2006/main">
          <a:off x="3041492" y="21517"/>
          <a:ext cx="1475183" cy="476328"/>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4E58EC"/>
              </a:solidFill>
              <a:latin typeface="Montserrat" panose="00000500000000000000" pitchFamily="2" charset="0"/>
            </a:rPr>
            <a:t>FASD Awareness Month 2023</a:t>
          </a:r>
        </a:p>
        <a:p xmlns:a="http://schemas.openxmlformats.org/drawingml/2006/main">
          <a:endParaRPr lang="en-US" sz="1100" dirty="0">
            <a:solidFill>
              <a:srgbClr val="4E58EC"/>
            </a:solidFill>
          </a:endParaRPr>
        </a:p>
      </cdr:txBody>
    </cdr:sp>
  </cdr:relSizeAnchor>
  <cdr:relSizeAnchor xmlns:cdr="http://schemas.openxmlformats.org/drawingml/2006/chartDrawing">
    <cdr:from>
      <cdr:x>0.60482</cdr:x>
      <cdr:y>0</cdr:y>
    </cdr:from>
    <cdr:to>
      <cdr:x>0.75251</cdr:x>
      <cdr:y>0.09468</cdr:y>
    </cdr:to>
    <cdr:sp macro="" textlink="">
      <cdr:nvSpPr>
        <cdr:cNvPr id="4" name="TextBox 1">
          <a:extLst xmlns:a="http://schemas.openxmlformats.org/drawingml/2006/main">
            <a:ext uri="{FF2B5EF4-FFF2-40B4-BE49-F238E27FC236}">
              <a16:creationId xmlns:a16="http://schemas.microsoft.com/office/drawing/2014/main" id="{9838A469-6B43-F4D3-2156-8A3FA8394FE8}"/>
            </a:ext>
          </a:extLst>
        </cdr:cNvPr>
        <cdr:cNvSpPr txBox="1"/>
      </cdr:nvSpPr>
      <cdr:spPr>
        <a:xfrm xmlns:a="http://schemas.openxmlformats.org/drawingml/2006/main">
          <a:off x="6040976" y="0"/>
          <a:ext cx="1475183" cy="47632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4E58EC"/>
              </a:solidFill>
              <a:latin typeface="Montserrat" panose="00000500000000000000" pitchFamily="2" charset="0"/>
            </a:rPr>
            <a:t>FASD Awareness Month 2024</a:t>
          </a:r>
        </a:p>
        <a:p xmlns:a="http://schemas.openxmlformats.org/drawingml/2006/main">
          <a:endParaRPr lang="en-US" sz="1100" dirty="0">
            <a:solidFill>
              <a:srgbClr val="4E58EC"/>
            </a:solidFill>
            <a:latin typeface="Montserrat" panose="00000500000000000000" pitchFamily="2" charset="0"/>
          </a:endParaRPr>
        </a:p>
        <a:p xmlns:a="http://schemas.openxmlformats.org/drawingml/2006/main">
          <a:endParaRPr lang="en-US" sz="1100" dirty="0">
            <a:solidFill>
              <a:srgbClr val="4E58EC"/>
            </a:solidFill>
          </a:endParaRPr>
        </a:p>
      </cdr:txBody>
    </cdr:sp>
  </cdr:relSizeAnchor>
  <cdr:relSizeAnchor xmlns:cdr="http://schemas.openxmlformats.org/drawingml/2006/chartDrawing">
    <cdr:from>
      <cdr:x>0.36169</cdr:x>
      <cdr:y>0.07834</cdr:y>
    </cdr:from>
    <cdr:to>
      <cdr:x>0.36169</cdr:x>
      <cdr:y>0.10081</cdr:y>
    </cdr:to>
    <cdr:cxnSp macro="">
      <cdr:nvCxnSpPr>
        <cdr:cNvPr id="6" name="Straight Arrow Connector 5">
          <a:extLst xmlns:a="http://schemas.openxmlformats.org/drawingml/2006/main">
            <a:ext uri="{FF2B5EF4-FFF2-40B4-BE49-F238E27FC236}">
              <a16:creationId xmlns:a16="http://schemas.microsoft.com/office/drawing/2014/main" id="{C7423168-86CB-DD82-A2DA-85B259710A82}"/>
            </a:ext>
          </a:extLst>
        </cdr:cNvPr>
        <cdr:cNvCxnSpPr/>
      </cdr:nvCxnSpPr>
      <cdr:spPr>
        <a:xfrm xmlns:a="http://schemas.openxmlformats.org/drawingml/2006/main">
          <a:off x="3612549" y="394136"/>
          <a:ext cx="0" cy="11301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0.53228</cdr:x>
      <cdr:y>0.08869</cdr:y>
    </cdr:from>
    <cdr:to>
      <cdr:x>0.54037</cdr:x>
      <cdr:y>0.1146</cdr:y>
    </cdr:to>
    <cdr:cxnSp macro="">
      <cdr:nvCxnSpPr>
        <cdr:cNvPr id="2" name="Straight Arrow Connector 1">
          <a:extLst xmlns:a="http://schemas.openxmlformats.org/drawingml/2006/main">
            <a:ext uri="{FF2B5EF4-FFF2-40B4-BE49-F238E27FC236}">
              <a16:creationId xmlns:a16="http://schemas.microsoft.com/office/drawing/2014/main" id="{6256E92F-17AB-7B42-484A-85321FA5F820}"/>
            </a:ext>
          </a:extLst>
        </cdr:cNvPr>
        <cdr:cNvCxnSpPr/>
      </cdr:nvCxnSpPr>
      <cdr:spPr>
        <a:xfrm xmlns:a="http://schemas.openxmlformats.org/drawingml/2006/main">
          <a:off x="5316498" y="446160"/>
          <a:ext cx="80766" cy="13038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0.08254</cdr:x>
      <cdr:y>0.06141</cdr:y>
    </cdr:from>
    <cdr:to>
      <cdr:x>0.21219</cdr:x>
      <cdr:y>0.16583</cdr:y>
    </cdr:to>
    <cdr:sp macro="" textlink="">
      <cdr:nvSpPr>
        <cdr:cNvPr id="2" name="TextBox 1">
          <a:extLst xmlns:a="http://schemas.openxmlformats.org/drawingml/2006/main">
            <a:ext uri="{FF2B5EF4-FFF2-40B4-BE49-F238E27FC236}">
              <a16:creationId xmlns:a16="http://schemas.microsoft.com/office/drawing/2014/main" id="{404864A6-8DE4-28F4-1720-89B0AE9F3817}"/>
            </a:ext>
          </a:extLst>
        </cdr:cNvPr>
        <cdr:cNvSpPr txBox="1"/>
      </cdr:nvSpPr>
      <cdr:spPr>
        <a:xfrm xmlns:a="http://schemas.openxmlformats.org/drawingml/2006/main">
          <a:off x="939279" y="280149"/>
          <a:ext cx="1475242" cy="47631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4E58EC"/>
              </a:solidFill>
              <a:latin typeface="Montserrat" panose="00000500000000000000" pitchFamily="2" charset="0"/>
            </a:rPr>
            <a:t>FASD Awareness Month 2023</a:t>
          </a:r>
        </a:p>
        <a:p xmlns:a="http://schemas.openxmlformats.org/drawingml/2006/main">
          <a:endParaRPr lang="en-US" sz="1100" dirty="0">
            <a:solidFill>
              <a:srgbClr val="4E58EC"/>
            </a:solidFill>
          </a:endParaRPr>
        </a:p>
      </cdr:txBody>
    </cdr:sp>
  </cdr:relSizeAnchor>
  <cdr:relSizeAnchor xmlns:cdr="http://schemas.openxmlformats.org/drawingml/2006/chartDrawing">
    <cdr:from>
      <cdr:x>0.59472</cdr:x>
      <cdr:y>0.11446</cdr:y>
    </cdr:from>
    <cdr:to>
      <cdr:x>0.72436</cdr:x>
      <cdr:y>0.21887</cdr:y>
    </cdr:to>
    <cdr:sp macro="" textlink="">
      <cdr:nvSpPr>
        <cdr:cNvPr id="3" name="TextBox 1">
          <a:extLst xmlns:a="http://schemas.openxmlformats.org/drawingml/2006/main">
            <a:ext uri="{FF2B5EF4-FFF2-40B4-BE49-F238E27FC236}">
              <a16:creationId xmlns:a16="http://schemas.microsoft.com/office/drawing/2014/main" id="{B30C40F7-AB02-80FE-9B3C-78FCC60B4170}"/>
            </a:ext>
          </a:extLst>
        </cdr:cNvPr>
        <cdr:cNvSpPr txBox="1"/>
      </cdr:nvSpPr>
      <cdr:spPr>
        <a:xfrm xmlns:a="http://schemas.openxmlformats.org/drawingml/2006/main">
          <a:off x="6767424" y="522142"/>
          <a:ext cx="1475242" cy="47631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4E58EC"/>
              </a:solidFill>
              <a:latin typeface="Montserrat" panose="00000500000000000000" pitchFamily="2" charset="0"/>
            </a:rPr>
            <a:t>FASD Awareness Month 2024</a:t>
          </a:r>
        </a:p>
        <a:p xmlns:a="http://schemas.openxmlformats.org/drawingml/2006/main">
          <a:endParaRPr lang="en-US" sz="1100" dirty="0">
            <a:solidFill>
              <a:srgbClr val="4E58EC"/>
            </a:solidFill>
          </a:endParaRPr>
        </a:p>
      </cdr:txBody>
    </cdr:sp>
  </cdr:relSizeAnchor>
  <cdr:relSizeAnchor xmlns:cdr="http://schemas.openxmlformats.org/drawingml/2006/chartDrawing">
    <cdr:from>
      <cdr:x>0.33254</cdr:x>
      <cdr:y>0.08018</cdr:y>
    </cdr:from>
    <cdr:to>
      <cdr:x>0.46219</cdr:x>
      <cdr:y>0.18459</cdr:y>
    </cdr:to>
    <cdr:sp macro="" textlink="">
      <cdr:nvSpPr>
        <cdr:cNvPr id="4" name="TextBox 1">
          <a:extLst xmlns:a="http://schemas.openxmlformats.org/drawingml/2006/main">
            <a:ext uri="{FF2B5EF4-FFF2-40B4-BE49-F238E27FC236}">
              <a16:creationId xmlns:a16="http://schemas.microsoft.com/office/drawing/2014/main" id="{9D26F1A9-9A3A-DC40-6DD3-C1E7C0DC00B0}"/>
            </a:ext>
          </a:extLst>
        </cdr:cNvPr>
        <cdr:cNvSpPr txBox="1"/>
      </cdr:nvSpPr>
      <cdr:spPr>
        <a:xfrm xmlns:a="http://schemas.openxmlformats.org/drawingml/2006/main">
          <a:off x="3784079" y="365760"/>
          <a:ext cx="1475242" cy="47631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4E58EC"/>
              </a:solidFill>
              <a:latin typeface="Montserrat" panose="00000500000000000000" pitchFamily="2" charset="0"/>
            </a:rPr>
            <a:t>Birth Defects Awareness Month</a:t>
          </a:r>
          <a:endParaRPr lang="en-US" sz="1100" dirty="0">
            <a:solidFill>
              <a:srgbClr val="4E58EC"/>
            </a:solidFill>
          </a:endParaRPr>
        </a:p>
      </cdr:txBody>
    </cdr:sp>
  </cdr:relSizeAnchor>
  <cdr:relSizeAnchor xmlns:cdr="http://schemas.openxmlformats.org/drawingml/2006/chartDrawing">
    <cdr:from>
      <cdr:x>0.10804</cdr:x>
      <cdr:y>0.14618</cdr:y>
    </cdr:from>
    <cdr:to>
      <cdr:x>0.11534</cdr:x>
      <cdr:y>0.16987</cdr:y>
    </cdr:to>
    <cdr:cxnSp macro="">
      <cdr:nvCxnSpPr>
        <cdr:cNvPr id="6" name="Straight Arrow Connector 5">
          <a:extLst xmlns:a="http://schemas.openxmlformats.org/drawingml/2006/main">
            <a:ext uri="{FF2B5EF4-FFF2-40B4-BE49-F238E27FC236}">
              <a16:creationId xmlns:a16="http://schemas.microsoft.com/office/drawing/2014/main" id="{1442BE05-DD3F-59F1-BC65-1857C152E18E}"/>
            </a:ext>
          </a:extLst>
        </cdr:cNvPr>
        <cdr:cNvCxnSpPr/>
      </cdr:nvCxnSpPr>
      <cdr:spPr>
        <a:xfrm xmlns:a="http://schemas.openxmlformats.org/drawingml/2006/main" flipH="1">
          <a:off x="1229360" y="666866"/>
          <a:ext cx="83127" cy="10806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0.31769</cdr:x>
      <cdr:y>0.10974</cdr:y>
    </cdr:from>
    <cdr:to>
      <cdr:x>0.33596</cdr:x>
      <cdr:y>0.10974</cdr:y>
    </cdr:to>
    <cdr:cxnSp macro="">
      <cdr:nvCxnSpPr>
        <cdr:cNvPr id="8" name="Straight Arrow Connector 7">
          <a:extLst xmlns:a="http://schemas.openxmlformats.org/drawingml/2006/main">
            <a:ext uri="{FF2B5EF4-FFF2-40B4-BE49-F238E27FC236}">
              <a16:creationId xmlns:a16="http://schemas.microsoft.com/office/drawing/2014/main" id="{86301C71-1F62-DD39-29E3-7A0B93614FC1}"/>
            </a:ext>
          </a:extLst>
        </cdr:cNvPr>
        <cdr:cNvCxnSpPr/>
      </cdr:nvCxnSpPr>
      <cdr:spPr>
        <a:xfrm xmlns:a="http://schemas.openxmlformats.org/drawingml/2006/main" flipH="1">
          <a:off x="3615113" y="500611"/>
          <a:ext cx="207818" cy="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0.66834</cdr:x>
      <cdr:y>0.20267</cdr:y>
    </cdr:from>
    <cdr:to>
      <cdr:x>0.67857</cdr:x>
      <cdr:y>0.23365</cdr:y>
    </cdr:to>
    <cdr:cxnSp macro="">
      <cdr:nvCxnSpPr>
        <cdr:cNvPr id="10" name="Straight Arrow Connector 9">
          <a:extLst xmlns:a="http://schemas.openxmlformats.org/drawingml/2006/main">
            <a:ext uri="{FF2B5EF4-FFF2-40B4-BE49-F238E27FC236}">
              <a16:creationId xmlns:a16="http://schemas.microsoft.com/office/drawing/2014/main" id="{C0DE1A71-88F1-FC6B-2E98-6CE01ED35BC4}"/>
            </a:ext>
          </a:extLst>
        </cdr:cNvPr>
        <cdr:cNvCxnSpPr/>
      </cdr:nvCxnSpPr>
      <cdr:spPr>
        <a:xfrm xmlns:a="http://schemas.openxmlformats.org/drawingml/2006/main">
          <a:off x="7605221" y="924559"/>
          <a:ext cx="116378" cy="14131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0.80203</cdr:x>
      <cdr:y>0.31201</cdr:y>
    </cdr:from>
    <cdr:to>
      <cdr:x>0.98904</cdr:x>
      <cdr:y>0.93703</cdr:y>
    </cdr:to>
    <cdr:sp macro="" textlink="">
      <cdr:nvSpPr>
        <cdr:cNvPr id="11" name="TextBox 10">
          <a:extLst xmlns:a="http://schemas.openxmlformats.org/drawingml/2006/main">
            <a:ext uri="{FF2B5EF4-FFF2-40B4-BE49-F238E27FC236}">
              <a16:creationId xmlns:a16="http://schemas.microsoft.com/office/drawing/2014/main" id="{000463B8-6265-E1F5-B6BC-BA4DD3ECC9EF}"/>
            </a:ext>
          </a:extLst>
        </cdr:cNvPr>
        <cdr:cNvSpPr txBox="1"/>
      </cdr:nvSpPr>
      <cdr:spPr>
        <a:xfrm xmlns:a="http://schemas.openxmlformats.org/drawingml/2006/main">
          <a:off x="9126451" y="1423340"/>
          <a:ext cx="2128033" cy="28512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latin typeface="Montserrat" panose="00000500000000000000" pitchFamily="2" charset="0"/>
            </a:rPr>
            <a:t>The hashtag was used most in </a:t>
          </a:r>
          <a:r>
            <a:rPr lang="en-US" sz="1800" dirty="0">
              <a:solidFill>
                <a:srgbClr val="4E58EC"/>
              </a:solidFill>
              <a:latin typeface="Montserrat" panose="00000500000000000000" pitchFamily="2" charset="0"/>
            </a:rPr>
            <a:t>January 2024</a:t>
          </a:r>
          <a:r>
            <a:rPr lang="en-US" sz="1800" dirty="0">
              <a:latin typeface="Montserrat" panose="00000500000000000000" pitchFamily="2" charset="0"/>
            </a:rPr>
            <a:t>; also, the most engagements occurred then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6FB99-2CFD-4DE2-94A9-0D19920BF6BC}" type="datetimeFigureOut">
              <a:rPr lang="en-US" smtClean="0"/>
              <a:t>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BA2E5-BDA8-42DE-9ACC-93400AFD2A39}" type="slidenum">
              <a:rPr lang="en-US" smtClean="0"/>
              <a:t>‹#›</a:t>
            </a:fld>
            <a:endParaRPr lang="en-US"/>
          </a:p>
        </p:txBody>
      </p:sp>
    </p:spTree>
    <p:extLst>
      <p:ext uri="{BB962C8B-B14F-4D97-AF65-F5344CB8AC3E}">
        <p14:creationId xmlns:p14="http://schemas.microsoft.com/office/powerpoint/2010/main" val="191809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BA2E5-BDA8-42DE-9ACC-93400AFD2A39}" type="slidenum">
              <a:rPr lang="en-US" smtClean="0"/>
              <a:t>1</a:t>
            </a:fld>
            <a:endParaRPr lang="en-US"/>
          </a:p>
        </p:txBody>
      </p:sp>
    </p:spTree>
    <p:extLst>
      <p:ext uri="{BB962C8B-B14F-4D97-AF65-F5344CB8AC3E}">
        <p14:creationId xmlns:p14="http://schemas.microsoft.com/office/powerpoint/2010/main" val="551744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FFFFFF"/>
                </a:solidFill>
                <a:effectLst/>
                <a:latin typeface="Calibri" panose="020F0502020204030204" pitchFamily="34" charset="0"/>
              </a:rPr>
              <a:t>Hashtag</a:t>
            </a:r>
            <a:r>
              <a:rPr lang="en-US" dirty="0"/>
              <a:t> </a:t>
            </a:r>
            <a:r>
              <a:rPr lang="en-US" sz="1800" b="1" i="0" u="none" strike="noStrike" dirty="0">
                <a:solidFill>
                  <a:srgbClr val="FFFFFF"/>
                </a:solidFill>
                <a:effectLst/>
                <a:latin typeface="Calibri" panose="020F0502020204030204" pitchFamily="34" charset="0"/>
              </a:rPr>
              <a:t>Count</a:t>
            </a:r>
            <a:r>
              <a:rPr lang="en-US" dirty="0"/>
              <a:t> </a:t>
            </a:r>
          </a:p>
          <a:p>
            <a:r>
              <a:rPr lang="en-US" sz="1800" b="0" i="0" u="none" strike="noStrike" dirty="0">
                <a:solidFill>
                  <a:srgbClr val="000000"/>
                </a:solidFill>
                <a:effectLst/>
                <a:latin typeface="Calibri" panose="020F0502020204030204" pitchFamily="34" charset="0"/>
              </a:rPr>
              <a:t>#FASDAwarenessMonth</a:t>
            </a:r>
            <a:r>
              <a:rPr lang="en-US" dirty="0"/>
              <a:t> </a:t>
            </a:r>
            <a:r>
              <a:rPr lang="en-US" sz="1800" b="0" i="0" u="none" strike="noStrike" dirty="0">
                <a:solidFill>
                  <a:srgbClr val="000000"/>
                </a:solidFill>
                <a:effectLst/>
                <a:latin typeface="Calibri" panose="020F0502020204030204" pitchFamily="34" charset="0"/>
              </a:rPr>
              <a:t>58</a:t>
            </a:r>
            <a:r>
              <a:rPr lang="en-US" dirty="0"/>
              <a:t> </a:t>
            </a:r>
          </a:p>
          <a:p>
            <a:r>
              <a:rPr lang="en-US" sz="1800" b="0" i="0" u="none" strike="noStrike" dirty="0">
                <a:solidFill>
                  <a:srgbClr val="000000"/>
                </a:solidFill>
                <a:effectLst/>
                <a:latin typeface="Calibri" panose="020F0502020204030204" pitchFamily="34" charset="0"/>
              </a:rPr>
              <a:t>#Momosas </a:t>
            </a:r>
            <a:r>
              <a:rPr lang="en-US" dirty="0"/>
              <a:t> </a:t>
            </a:r>
            <a:r>
              <a:rPr lang="en-US" sz="1800" b="0" i="0" u="none" strike="noStrike" dirty="0">
                <a:solidFill>
                  <a:srgbClr val="000000"/>
                </a:solidFill>
                <a:effectLst/>
                <a:latin typeface="Calibri" panose="020F0502020204030204" pitchFamily="34" charset="0"/>
              </a:rPr>
              <a:t>56</a:t>
            </a:r>
            <a:r>
              <a:rPr lang="en-US" dirty="0"/>
              <a:t> </a:t>
            </a:r>
          </a:p>
          <a:p>
            <a:r>
              <a:rPr lang="en-US" sz="1800" b="0" i="0" u="none" strike="noStrike" dirty="0">
                <a:solidFill>
                  <a:srgbClr val="000000"/>
                </a:solidFill>
                <a:effectLst/>
                <a:latin typeface="Calibri" panose="020F0502020204030204" pitchFamily="34" charset="0"/>
              </a:rPr>
              <a:t>#WomenAndAlcohol</a:t>
            </a:r>
            <a:r>
              <a:rPr lang="en-US" dirty="0"/>
              <a:t> </a:t>
            </a:r>
            <a:r>
              <a:rPr lang="en-US" sz="1800" b="0" i="0" u="none" strike="noStrike" dirty="0">
                <a:solidFill>
                  <a:srgbClr val="000000"/>
                </a:solidFill>
                <a:effectLst/>
                <a:latin typeface="Calibri" panose="020F0502020204030204" pitchFamily="34" charset="0"/>
              </a:rPr>
              <a:t>56</a:t>
            </a:r>
            <a:r>
              <a:rPr lang="en-US" dirty="0"/>
              <a:t> </a:t>
            </a:r>
          </a:p>
          <a:p>
            <a:r>
              <a:rPr lang="en-US" sz="1800" b="0" i="0" u="none" strike="noStrike" dirty="0">
                <a:solidFill>
                  <a:srgbClr val="000000"/>
                </a:solidFill>
                <a:effectLst/>
                <a:latin typeface="Calibri" panose="020F0502020204030204" pitchFamily="34" charset="0"/>
              </a:rPr>
              <a:t>#NASW</a:t>
            </a:r>
            <a:r>
              <a:rPr lang="en-US" dirty="0"/>
              <a:t> </a:t>
            </a:r>
            <a:r>
              <a:rPr lang="en-US" sz="1800" b="0" i="0" u="none" strike="noStrike" dirty="0">
                <a:solidFill>
                  <a:srgbClr val="000000"/>
                </a:solidFill>
                <a:effectLst/>
                <a:latin typeface="Calibri" panose="020F0502020204030204" pitchFamily="34" charset="0"/>
              </a:rPr>
              <a:t>55</a:t>
            </a:r>
            <a:r>
              <a:rPr lang="en-US" dirty="0"/>
              <a:t> </a:t>
            </a:r>
          </a:p>
          <a:p>
            <a:r>
              <a:rPr lang="en-US" sz="1800" b="0" i="0" u="none" strike="noStrike" dirty="0">
                <a:solidFill>
                  <a:srgbClr val="000000"/>
                </a:solidFill>
                <a:effectLst/>
                <a:latin typeface="Calibri" panose="020F0502020204030204" pitchFamily="34" charset="0"/>
              </a:rPr>
              <a:t>#FASD</a:t>
            </a:r>
            <a:r>
              <a:rPr lang="en-US" dirty="0"/>
              <a:t> </a:t>
            </a:r>
            <a:r>
              <a:rPr lang="en-US" sz="1800" b="0" i="0" u="none" strike="noStrike" dirty="0">
                <a:solidFill>
                  <a:srgbClr val="000000"/>
                </a:solidFill>
                <a:effectLst/>
                <a:latin typeface="Calibri" panose="020F0502020204030204" pitchFamily="34" charset="0"/>
              </a:rPr>
              <a:t>54</a:t>
            </a:r>
            <a:r>
              <a:rPr lang="en-US" dirty="0"/>
              <a:t> </a:t>
            </a:r>
          </a:p>
          <a:p>
            <a:r>
              <a:rPr lang="en-US" sz="1800" b="0" i="0" u="none" strike="noStrike" dirty="0">
                <a:solidFill>
                  <a:srgbClr val="000000"/>
                </a:solidFill>
                <a:effectLst/>
                <a:latin typeface="Calibri" panose="020F0502020204030204" pitchFamily="34" charset="0"/>
              </a:rPr>
              <a:t>#FASDAwareness</a:t>
            </a:r>
            <a:r>
              <a:rPr lang="en-US" dirty="0"/>
              <a:t> </a:t>
            </a:r>
            <a:r>
              <a:rPr lang="en-US" sz="1800" b="0" i="0" u="none" strike="noStrike" dirty="0">
                <a:solidFill>
                  <a:srgbClr val="000000"/>
                </a:solidFill>
                <a:effectLst/>
                <a:latin typeface="Calibri" panose="020F0502020204030204" pitchFamily="34" charset="0"/>
              </a:rPr>
              <a:t>51</a:t>
            </a:r>
            <a:r>
              <a:rPr lang="en-US" dirty="0"/>
              <a:t> </a:t>
            </a:r>
          </a:p>
          <a:p>
            <a:r>
              <a:rPr lang="en-US" sz="1800" b="0" i="0" u="none" strike="noStrike" dirty="0">
                <a:solidFill>
                  <a:srgbClr val="000000"/>
                </a:solidFill>
                <a:effectLst/>
                <a:latin typeface="Calibri" panose="020F0502020204030204" pitchFamily="34" charset="0"/>
              </a:rPr>
              <a:t>#birthdefectsawareness</a:t>
            </a:r>
            <a:r>
              <a:rPr lang="en-US" dirty="0"/>
              <a:t> </a:t>
            </a:r>
            <a:r>
              <a:rPr lang="en-US" sz="1800" b="0" i="0" u="none" strike="noStrike" dirty="0">
                <a:solidFill>
                  <a:srgbClr val="000000"/>
                </a:solidFill>
                <a:effectLst/>
                <a:latin typeface="Calibri" panose="020F0502020204030204" pitchFamily="34" charset="0"/>
              </a:rPr>
              <a:t>47</a:t>
            </a:r>
            <a:r>
              <a:rPr lang="en-US" dirty="0"/>
              <a:t> </a:t>
            </a:r>
          </a:p>
          <a:p>
            <a:r>
              <a:rPr lang="en-US" sz="1800" b="0" i="0" u="none" strike="noStrike" dirty="0">
                <a:solidFill>
                  <a:srgbClr val="000000"/>
                </a:solidFill>
                <a:effectLst/>
                <a:latin typeface="Calibri" panose="020F0502020204030204" pitchFamily="34" charset="0"/>
              </a:rPr>
              <a:t>#FASDMonth</a:t>
            </a:r>
            <a:r>
              <a:rPr lang="en-US" dirty="0"/>
              <a:t> </a:t>
            </a:r>
            <a:r>
              <a:rPr lang="en-US" sz="1800" b="0" i="0" u="none" strike="noStrike" dirty="0">
                <a:solidFill>
                  <a:srgbClr val="000000"/>
                </a:solidFill>
                <a:effectLst/>
                <a:latin typeface="Calibri" panose="020F0502020204030204" pitchFamily="34" charset="0"/>
              </a:rPr>
              <a:t>47</a:t>
            </a:r>
            <a:r>
              <a:rPr lang="en-US" dirty="0"/>
              <a:t> </a:t>
            </a:r>
          </a:p>
          <a:p>
            <a:r>
              <a:rPr lang="en-US" sz="1800" b="0" i="0" u="none" strike="noStrike" dirty="0">
                <a:solidFill>
                  <a:srgbClr val="000000"/>
                </a:solidFill>
                <a:effectLst/>
                <a:latin typeface="Calibri" panose="020F0502020204030204" pitchFamily="34" charset="0"/>
              </a:rPr>
              <a:t>#birthdefects</a:t>
            </a:r>
            <a:r>
              <a:rPr lang="en-US" dirty="0"/>
              <a:t> </a:t>
            </a:r>
            <a:r>
              <a:rPr lang="en-US" sz="1800" b="0" i="0" u="none" strike="noStrike" dirty="0">
                <a:solidFill>
                  <a:srgbClr val="000000"/>
                </a:solidFill>
                <a:effectLst/>
                <a:latin typeface="Calibri" panose="020F0502020204030204" pitchFamily="34" charset="0"/>
              </a:rPr>
              <a:t>33</a:t>
            </a:r>
            <a:r>
              <a:rPr lang="en-US" dirty="0"/>
              <a:t> </a:t>
            </a:r>
          </a:p>
          <a:p>
            <a:r>
              <a:rPr lang="en-US" sz="1800" b="0" i="0" u="none" strike="noStrike" dirty="0">
                <a:solidFill>
                  <a:srgbClr val="000000"/>
                </a:solidFill>
                <a:effectLst/>
                <a:latin typeface="Calibri" panose="020F0502020204030204" pitchFamily="34" charset="0"/>
              </a:rPr>
              <a:t>#NDAFW</a:t>
            </a:r>
            <a:r>
              <a:rPr lang="en-US" dirty="0"/>
              <a:t> </a:t>
            </a:r>
            <a:r>
              <a:rPr lang="en-US" sz="1800" b="0" i="0" u="none" strike="noStrike" dirty="0">
                <a:solidFill>
                  <a:srgbClr val="000000"/>
                </a:solidFill>
                <a:effectLst/>
                <a:latin typeface="Calibri" panose="020F0502020204030204" pitchFamily="34" charset="0"/>
              </a:rPr>
              <a:t>30</a:t>
            </a:r>
            <a:r>
              <a:rPr lang="en-US" dirty="0"/>
              <a:t> </a:t>
            </a:r>
          </a:p>
          <a:p>
            <a:r>
              <a:rPr lang="en-US" sz="1800" b="0" i="0" u="none" strike="noStrike" dirty="0">
                <a:solidFill>
                  <a:srgbClr val="000000"/>
                </a:solidFill>
                <a:effectLst/>
                <a:latin typeface="Calibri" panose="020F0502020204030204" pitchFamily="34" charset="0"/>
              </a:rPr>
              <a:t>#FASDChat2023</a:t>
            </a:r>
            <a:r>
              <a:rPr lang="en-US" dirty="0"/>
              <a:t> </a:t>
            </a:r>
            <a:r>
              <a:rPr lang="en-US" sz="1800" b="0" i="0" u="none" strike="noStrike" dirty="0">
                <a:solidFill>
                  <a:srgbClr val="000000"/>
                </a:solidFill>
                <a:effectLst/>
                <a:latin typeface="Calibri" panose="020F0502020204030204" pitchFamily="34" charset="0"/>
              </a:rPr>
              <a:t>19</a:t>
            </a:r>
            <a:r>
              <a:rPr lang="en-US" dirty="0"/>
              <a:t> </a:t>
            </a:r>
          </a:p>
          <a:p>
            <a:r>
              <a:rPr lang="en-US" sz="1800" b="0" i="0" u="none" strike="noStrike" dirty="0">
                <a:solidFill>
                  <a:srgbClr val="000000"/>
                </a:solidFill>
                <a:effectLst/>
                <a:latin typeface="Calibri" panose="020F0502020204030204" pitchFamily="34" charset="0"/>
              </a:rPr>
              <a:t>#NWHW</a:t>
            </a:r>
            <a:r>
              <a:rPr lang="en-US" dirty="0"/>
              <a:t> </a:t>
            </a:r>
            <a:r>
              <a:rPr lang="en-US" sz="1800" b="0" i="0" u="none" strike="noStrike" dirty="0">
                <a:solidFill>
                  <a:srgbClr val="000000"/>
                </a:solidFill>
                <a:effectLst/>
                <a:latin typeface="Calibri" panose="020F0502020204030204" pitchFamily="34" charset="0"/>
              </a:rPr>
              <a:t>15</a:t>
            </a:r>
            <a:r>
              <a:rPr lang="en-US" dirty="0"/>
              <a:t> </a:t>
            </a:r>
          </a:p>
          <a:p>
            <a:r>
              <a:rPr lang="en-US" sz="1800" b="0" i="0" u="none" strike="noStrike" dirty="0">
                <a:solidFill>
                  <a:srgbClr val="000000"/>
                </a:solidFill>
                <a:effectLst/>
                <a:latin typeface="Calibri" panose="020F0502020204030204" pitchFamily="34" charset="0"/>
              </a:rPr>
              <a:t>#FASDay</a:t>
            </a:r>
            <a:r>
              <a:rPr lang="en-US" dirty="0"/>
              <a:t> </a:t>
            </a:r>
            <a:r>
              <a:rPr lang="en-US" sz="1800" b="0" i="0" u="none" strike="noStrike" dirty="0">
                <a:solidFill>
                  <a:srgbClr val="000000"/>
                </a:solidFill>
                <a:effectLst/>
                <a:latin typeface="Calibri" panose="020F0502020204030204" pitchFamily="34" charset="0"/>
              </a:rPr>
              <a:t>14</a:t>
            </a:r>
            <a:r>
              <a:rPr lang="en-US" dirty="0"/>
              <a:t> </a:t>
            </a:r>
          </a:p>
          <a:p>
            <a:r>
              <a:rPr lang="en-US" sz="1800" b="0" i="0" u="none" strike="noStrike" dirty="0">
                <a:solidFill>
                  <a:srgbClr val="000000"/>
                </a:solidFill>
                <a:effectLst/>
                <a:latin typeface="Calibri" panose="020F0502020204030204" pitchFamily="34" charset="0"/>
              </a:rPr>
              <a:t>#fafp</a:t>
            </a:r>
            <a:r>
              <a:rPr lang="en-US" dirty="0"/>
              <a:t> </a:t>
            </a:r>
            <a:r>
              <a:rPr lang="en-US" sz="1800" b="0" i="0" u="none" strike="noStrike" dirty="0">
                <a:solidFill>
                  <a:srgbClr val="000000"/>
                </a:solidFill>
                <a:effectLst/>
                <a:latin typeface="Calibri" panose="020F0502020204030204" pitchFamily="34" charset="0"/>
              </a:rPr>
              <a:t>11</a:t>
            </a:r>
            <a:r>
              <a:rPr lang="en-US" dirty="0"/>
              <a:t> </a:t>
            </a:r>
          </a:p>
          <a:p>
            <a:r>
              <a:rPr lang="en-US" sz="1800" b="0" i="0" u="none" strike="noStrike" dirty="0">
                <a:solidFill>
                  <a:srgbClr val="000000"/>
                </a:solidFill>
                <a:effectLst/>
                <a:latin typeface="Calibri" panose="020F0502020204030204" pitchFamily="34" charset="0"/>
              </a:rPr>
              <a:t>#aafp</a:t>
            </a:r>
            <a:r>
              <a:rPr lang="en-US" dirty="0"/>
              <a:t> </a:t>
            </a:r>
            <a:r>
              <a:rPr lang="en-US" sz="1800" b="0" i="0" u="none" strike="noStrike" dirty="0">
                <a:solidFill>
                  <a:srgbClr val="000000"/>
                </a:solidFill>
                <a:effectLst/>
                <a:latin typeface="Calibri" panose="020F0502020204030204" pitchFamily="34" charset="0"/>
              </a:rPr>
              <a:t>10</a:t>
            </a:r>
            <a:r>
              <a:rPr lang="en-US" dirty="0"/>
              <a:t> </a:t>
            </a:r>
          </a:p>
          <a:p>
            <a:r>
              <a:rPr lang="en-US" sz="1800" b="0" i="0" u="none" strike="noStrike" dirty="0">
                <a:solidFill>
                  <a:srgbClr val="000000"/>
                </a:solidFill>
                <a:effectLst/>
                <a:latin typeface="Calibri" panose="020F0502020204030204" pitchFamily="34" charset="0"/>
              </a:rPr>
              <a:t>#FASD50</a:t>
            </a:r>
            <a:r>
              <a:rPr lang="en-US" dirty="0"/>
              <a:t> </a:t>
            </a:r>
            <a:r>
              <a:rPr lang="en-US" sz="1800" b="0" i="0" u="none" strike="noStrike" dirty="0">
                <a:solidFill>
                  <a:srgbClr val="000000"/>
                </a:solidFill>
                <a:effectLst/>
                <a:latin typeface="Calibri" panose="020F0502020204030204" pitchFamily="34" charset="0"/>
              </a:rPr>
              <a:t>10</a:t>
            </a:r>
            <a:r>
              <a:rPr lang="en-US" dirty="0"/>
              <a:t> </a:t>
            </a:r>
          </a:p>
          <a:p>
            <a:r>
              <a:rPr lang="en-US" sz="1800" b="0" i="0" u="none" strike="noStrike" dirty="0">
                <a:solidFill>
                  <a:srgbClr val="000000"/>
                </a:solidFill>
                <a:effectLst/>
                <a:latin typeface="Calibri" panose="020F0502020204030204" pitchFamily="34" charset="0"/>
              </a:rPr>
              <a:t>#SocialWorkers</a:t>
            </a:r>
            <a:r>
              <a:rPr lang="en-US" dirty="0"/>
              <a:t> </a:t>
            </a:r>
            <a:r>
              <a:rPr lang="en-US" sz="1800" b="0" i="0" u="none" strike="noStrike" dirty="0">
                <a:solidFill>
                  <a:srgbClr val="000000"/>
                </a:solidFill>
                <a:effectLst/>
                <a:latin typeface="Calibri" panose="020F0502020204030204" pitchFamily="34" charset="0"/>
              </a:rPr>
              <a:t>9</a:t>
            </a:r>
            <a:r>
              <a:rPr lang="en-US" dirty="0"/>
              <a:t> </a:t>
            </a:r>
          </a:p>
          <a:p>
            <a:r>
              <a:rPr lang="en-US" sz="1800" b="0" i="0" u="none" strike="noStrike" dirty="0">
                <a:solidFill>
                  <a:srgbClr val="000000"/>
                </a:solidFill>
                <a:effectLst/>
                <a:latin typeface="Calibri" panose="020F0502020204030204" pitchFamily="34" charset="0"/>
              </a:rPr>
              <a:t>#MothersDay</a:t>
            </a:r>
            <a:r>
              <a:rPr lang="en-US" dirty="0"/>
              <a:t> </a:t>
            </a:r>
            <a:r>
              <a:rPr lang="en-US" sz="1800" b="0" i="0" u="none" strike="noStrike" dirty="0">
                <a:solidFill>
                  <a:srgbClr val="000000"/>
                </a:solidFill>
                <a:effectLst/>
                <a:latin typeface="Calibri" panose="020F0502020204030204" pitchFamily="34" charset="0"/>
              </a:rPr>
              <a:t>9</a:t>
            </a:r>
            <a:r>
              <a:rPr lang="en-US" dirty="0"/>
              <a:t> </a:t>
            </a:r>
          </a:p>
          <a:p>
            <a:r>
              <a:rPr lang="en-US" sz="1800" b="0" i="0" u="none" strike="noStrike" dirty="0">
                <a:solidFill>
                  <a:srgbClr val="000000"/>
                </a:solidFill>
                <a:effectLst/>
                <a:latin typeface="Calibri" panose="020F0502020204030204" pitchFamily="34" charset="0"/>
              </a:rPr>
              <a:t>#alcohol</a:t>
            </a:r>
            <a:r>
              <a:rPr lang="en-US" dirty="0"/>
              <a:t> </a:t>
            </a:r>
            <a:r>
              <a:rPr lang="en-US" sz="1800" b="0" i="0" u="none" strike="noStrike" dirty="0">
                <a:solidFill>
                  <a:srgbClr val="000000"/>
                </a:solidFill>
                <a:effectLst/>
                <a:latin typeface="Calibri" panose="020F0502020204030204" pitchFamily="34" charset="0"/>
              </a:rPr>
              <a:t>8</a:t>
            </a:r>
            <a:r>
              <a:rPr lang="en-US" dirty="0"/>
              <a:t> </a:t>
            </a:r>
          </a:p>
          <a:p>
            <a:r>
              <a:rPr lang="en-US" sz="1800" b="0" i="0" u="none" strike="noStrike" dirty="0">
                <a:solidFill>
                  <a:srgbClr val="000000"/>
                </a:solidFill>
                <a:effectLst/>
                <a:latin typeface="Calibri" panose="020F0502020204030204" pitchFamily="34" charset="0"/>
              </a:rPr>
              <a:t>#healthcare</a:t>
            </a:r>
            <a:r>
              <a:rPr lang="en-US" dirty="0"/>
              <a:t> </a:t>
            </a:r>
            <a:r>
              <a:rPr lang="en-US" sz="1800" b="0" i="0" u="none" strike="noStrike" dirty="0">
                <a:solidFill>
                  <a:srgbClr val="000000"/>
                </a:solidFill>
                <a:effectLst/>
                <a:latin typeface="Calibri" panose="020F0502020204030204" pitchFamily="34" charset="0"/>
              </a:rPr>
              <a:t>8</a:t>
            </a:r>
            <a:r>
              <a:rPr lang="en-US" dirty="0"/>
              <a:t> </a:t>
            </a:r>
          </a:p>
          <a:p>
            <a:r>
              <a:rPr lang="en-US" sz="1800" b="0" i="0" u="none" strike="noStrike" dirty="0">
                <a:solidFill>
                  <a:srgbClr val="000000"/>
                </a:solidFill>
                <a:effectLst/>
                <a:latin typeface="Calibri" panose="020F0502020204030204" pitchFamily="34" charset="0"/>
              </a:rPr>
              <a:t>#medicalassistants</a:t>
            </a:r>
            <a:r>
              <a:rPr lang="en-US" dirty="0"/>
              <a:t> </a:t>
            </a:r>
            <a:r>
              <a:rPr lang="en-US" sz="1800" b="0" i="0" u="none" strike="noStrike" dirty="0">
                <a:solidFill>
                  <a:srgbClr val="000000"/>
                </a:solidFill>
                <a:effectLst/>
                <a:latin typeface="Calibri" panose="020F0502020204030204" pitchFamily="34" charset="0"/>
              </a:rPr>
              <a:t>7</a:t>
            </a:r>
            <a:r>
              <a:rPr lang="en-US" dirty="0"/>
              <a:t> </a:t>
            </a:r>
          </a:p>
          <a:p>
            <a:r>
              <a:rPr lang="en-US" sz="1800" b="0" i="0" u="none" strike="noStrike" dirty="0">
                <a:solidFill>
                  <a:srgbClr val="000000"/>
                </a:solidFill>
                <a:effectLst/>
                <a:latin typeface="Calibri" panose="020F0502020204030204" pitchFamily="34" charset="0"/>
              </a:rPr>
              <a:t>#AlcoholAwarenessMonth</a:t>
            </a:r>
            <a:r>
              <a:rPr lang="en-US" dirty="0"/>
              <a:t> </a:t>
            </a:r>
            <a:r>
              <a:rPr lang="en-US" sz="1800" b="0" i="0" u="none" strike="noStrike" dirty="0">
                <a:solidFill>
                  <a:srgbClr val="000000"/>
                </a:solidFill>
                <a:effectLst/>
                <a:latin typeface="Calibri" panose="020F0502020204030204" pitchFamily="34" charset="0"/>
              </a:rPr>
              <a:t>6</a:t>
            </a:r>
            <a:r>
              <a:rPr lang="en-US" dirty="0"/>
              <a:t> </a:t>
            </a:r>
          </a:p>
        </p:txBody>
      </p:sp>
      <p:sp>
        <p:nvSpPr>
          <p:cNvPr id="4" name="Slide Number Placeholder 3"/>
          <p:cNvSpPr>
            <a:spLocks noGrp="1"/>
          </p:cNvSpPr>
          <p:nvPr>
            <p:ph type="sldNum" sz="quarter" idx="5"/>
          </p:nvPr>
        </p:nvSpPr>
        <p:spPr/>
        <p:txBody>
          <a:bodyPr/>
          <a:lstStyle/>
          <a:p>
            <a:fld id="{465BA2E5-BDA8-42DE-9ACC-93400AFD2A39}" type="slidenum">
              <a:rPr lang="en-US" smtClean="0"/>
              <a:t>30</a:t>
            </a:fld>
            <a:endParaRPr lang="en-US"/>
          </a:p>
        </p:txBody>
      </p:sp>
    </p:spTree>
    <p:extLst>
      <p:ext uri="{BB962C8B-B14F-4D97-AF65-F5344CB8AC3E}">
        <p14:creationId xmlns:p14="http://schemas.microsoft.com/office/powerpoint/2010/main" val="57192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BA2E5-BDA8-42DE-9ACC-93400AFD2A39}" type="slidenum">
              <a:rPr lang="en-US" smtClean="0"/>
              <a:t>31</a:t>
            </a:fld>
            <a:endParaRPr lang="en-US"/>
          </a:p>
        </p:txBody>
      </p:sp>
    </p:spTree>
    <p:extLst>
      <p:ext uri="{BB962C8B-B14F-4D97-AF65-F5344CB8AC3E}">
        <p14:creationId xmlns:p14="http://schemas.microsoft.com/office/powerpoint/2010/main" val="2838931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BA2E5-BDA8-42DE-9ACC-93400AFD2A39}" type="slidenum">
              <a:rPr lang="en-US" smtClean="0"/>
              <a:t>32</a:t>
            </a:fld>
            <a:endParaRPr lang="en-US"/>
          </a:p>
        </p:txBody>
      </p:sp>
    </p:spTree>
    <p:extLst>
      <p:ext uri="{BB962C8B-B14F-4D97-AF65-F5344CB8AC3E}">
        <p14:creationId xmlns:p14="http://schemas.microsoft.com/office/powerpoint/2010/main" val="1937079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BA2E5-BDA8-42DE-9ACC-93400AFD2A39}" type="slidenum">
              <a:rPr lang="en-US" smtClean="0"/>
              <a:t>33</a:t>
            </a:fld>
            <a:endParaRPr lang="en-US"/>
          </a:p>
        </p:txBody>
      </p:sp>
    </p:spTree>
    <p:extLst>
      <p:ext uri="{BB962C8B-B14F-4D97-AF65-F5344CB8AC3E}">
        <p14:creationId xmlns:p14="http://schemas.microsoft.com/office/powerpoint/2010/main" val="79041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BA2E5-BDA8-42DE-9ACC-93400AFD2A39}" type="slidenum">
              <a:rPr lang="en-US" smtClean="0"/>
              <a:t>35</a:t>
            </a:fld>
            <a:endParaRPr lang="en-US"/>
          </a:p>
        </p:txBody>
      </p:sp>
    </p:spTree>
    <p:extLst>
      <p:ext uri="{BB962C8B-B14F-4D97-AF65-F5344CB8AC3E}">
        <p14:creationId xmlns:p14="http://schemas.microsoft.com/office/powerpoint/2010/main" val="1354949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BA2E5-BDA8-42DE-9ACC-93400AFD2A39}" type="slidenum">
              <a:rPr lang="en-US" smtClean="0"/>
              <a:t>36</a:t>
            </a:fld>
            <a:endParaRPr lang="en-US"/>
          </a:p>
        </p:txBody>
      </p:sp>
    </p:spTree>
    <p:extLst>
      <p:ext uri="{BB962C8B-B14F-4D97-AF65-F5344CB8AC3E}">
        <p14:creationId xmlns:p14="http://schemas.microsoft.com/office/powerpoint/2010/main" val="2430220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BA2E5-BDA8-42DE-9ACC-93400AFD2A39}" type="slidenum">
              <a:rPr lang="en-US" smtClean="0"/>
              <a:t>42</a:t>
            </a:fld>
            <a:endParaRPr lang="en-US"/>
          </a:p>
        </p:txBody>
      </p:sp>
    </p:spTree>
    <p:extLst>
      <p:ext uri="{BB962C8B-B14F-4D97-AF65-F5344CB8AC3E}">
        <p14:creationId xmlns:p14="http://schemas.microsoft.com/office/powerpoint/2010/main" val="2386670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BA2E5-BDA8-42DE-9ACC-93400AFD2A39}" type="slidenum">
              <a:rPr lang="en-US" smtClean="0"/>
              <a:t>7</a:t>
            </a:fld>
            <a:endParaRPr lang="en-US"/>
          </a:p>
        </p:txBody>
      </p:sp>
    </p:spTree>
    <p:extLst>
      <p:ext uri="{BB962C8B-B14F-4D97-AF65-F5344CB8AC3E}">
        <p14:creationId xmlns:p14="http://schemas.microsoft.com/office/powerpoint/2010/main" val="132177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BA2E5-BDA8-42DE-9ACC-93400AFD2A39}" type="slidenum">
              <a:rPr lang="en-US" smtClean="0"/>
              <a:t>9</a:t>
            </a:fld>
            <a:endParaRPr lang="en-US"/>
          </a:p>
        </p:txBody>
      </p:sp>
    </p:spTree>
    <p:extLst>
      <p:ext uri="{BB962C8B-B14F-4D97-AF65-F5344CB8AC3E}">
        <p14:creationId xmlns:p14="http://schemas.microsoft.com/office/powerpoint/2010/main" val="222675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BA2E5-BDA8-42DE-9ACC-93400AFD2A39}" type="slidenum">
              <a:rPr lang="en-US" smtClean="0"/>
              <a:t>12</a:t>
            </a:fld>
            <a:endParaRPr lang="en-US"/>
          </a:p>
        </p:txBody>
      </p:sp>
    </p:spTree>
    <p:extLst>
      <p:ext uri="{BB962C8B-B14F-4D97-AF65-F5344CB8AC3E}">
        <p14:creationId xmlns:p14="http://schemas.microsoft.com/office/powerpoint/2010/main" val="3811227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BA2E5-BDA8-42DE-9ACC-93400AFD2A39}" type="slidenum">
              <a:rPr lang="en-US" smtClean="0"/>
              <a:t>13</a:t>
            </a:fld>
            <a:endParaRPr lang="en-US"/>
          </a:p>
        </p:txBody>
      </p:sp>
    </p:spTree>
    <p:extLst>
      <p:ext uri="{BB962C8B-B14F-4D97-AF65-F5344CB8AC3E}">
        <p14:creationId xmlns:p14="http://schemas.microsoft.com/office/powerpoint/2010/main" val="302323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BA2E5-BDA8-42DE-9ACC-93400AFD2A39}" type="slidenum">
              <a:rPr lang="en-US" smtClean="0"/>
              <a:t>19</a:t>
            </a:fld>
            <a:endParaRPr lang="en-US"/>
          </a:p>
        </p:txBody>
      </p:sp>
    </p:spTree>
    <p:extLst>
      <p:ext uri="{BB962C8B-B14F-4D97-AF65-F5344CB8AC3E}">
        <p14:creationId xmlns:p14="http://schemas.microsoft.com/office/powerpoint/2010/main" val="373715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BA2E5-BDA8-42DE-9ACC-93400AFD2A39}" type="slidenum">
              <a:rPr lang="en-US" smtClean="0"/>
              <a:t>21</a:t>
            </a:fld>
            <a:endParaRPr lang="en-US"/>
          </a:p>
        </p:txBody>
      </p:sp>
    </p:spTree>
    <p:extLst>
      <p:ext uri="{BB962C8B-B14F-4D97-AF65-F5344CB8AC3E}">
        <p14:creationId xmlns:p14="http://schemas.microsoft.com/office/powerpoint/2010/main" val="2825404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BA2E5-BDA8-42DE-9ACC-93400AFD2A39}" type="slidenum">
              <a:rPr lang="en-US" smtClean="0"/>
              <a:t>24</a:t>
            </a:fld>
            <a:endParaRPr lang="en-US"/>
          </a:p>
        </p:txBody>
      </p:sp>
    </p:spTree>
    <p:extLst>
      <p:ext uri="{BB962C8B-B14F-4D97-AF65-F5344CB8AC3E}">
        <p14:creationId xmlns:p14="http://schemas.microsoft.com/office/powerpoint/2010/main" val="2014272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BA2E5-BDA8-42DE-9ACC-93400AFD2A39}" type="slidenum">
              <a:rPr lang="en-US" smtClean="0"/>
              <a:t>25</a:t>
            </a:fld>
            <a:endParaRPr lang="en-US"/>
          </a:p>
        </p:txBody>
      </p:sp>
    </p:spTree>
    <p:extLst>
      <p:ext uri="{BB962C8B-B14F-4D97-AF65-F5344CB8AC3E}">
        <p14:creationId xmlns:p14="http://schemas.microsoft.com/office/powerpoint/2010/main" val="1719587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AFD0-A789-3728-9C39-D6ED1E7A3F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CE6D35-CE4F-F853-20F6-B5BBBC4A3C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639D47-71D7-40FC-C305-93E934D52A09}"/>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5" name="Footer Placeholder 4">
            <a:extLst>
              <a:ext uri="{FF2B5EF4-FFF2-40B4-BE49-F238E27FC236}">
                <a16:creationId xmlns:a16="http://schemas.microsoft.com/office/drawing/2014/main" id="{70219328-D1A6-C822-780E-BF9F9B53C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9D974-8F57-DF6C-9D1A-E7FD3A455D44}"/>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216947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4DF1-D87C-1F4F-11F4-8DB8324FAE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60CCD3-C2CC-CD4D-762B-64EEBDA0D3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40738-92F3-79E7-FDCB-1292452D198E}"/>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5" name="Footer Placeholder 4">
            <a:extLst>
              <a:ext uri="{FF2B5EF4-FFF2-40B4-BE49-F238E27FC236}">
                <a16:creationId xmlns:a16="http://schemas.microsoft.com/office/drawing/2014/main" id="{60824645-0699-4533-9292-2C12B79E3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939A1-78CD-19A1-CB4C-2E0A828E2E1E}"/>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1108559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E4017-4DF3-25F1-0A01-C6BD010BA3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88A04A-F724-40EB-1061-01FA031873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45FAE-850B-1058-C87A-E9DC6B3D490B}"/>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5" name="Footer Placeholder 4">
            <a:extLst>
              <a:ext uri="{FF2B5EF4-FFF2-40B4-BE49-F238E27FC236}">
                <a16:creationId xmlns:a16="http://schemas.microsoft.com/office/drawing/2014/main" id="{8E7D0D62-05D1-A817-F0FF-B09B664AA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A7514-8181-3672-F8C0-6C7E4807388A}"/>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636795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_1">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D8450C-DF52-92C7-AED6-4B7FA6DB38BF}"/>
              </a:ext>
            </a:extLst>
          </p:cNvPr>
          <p:cNvSpPr/>
          <p:nvPr userDrawn="1"/>
        </p:nvSpPr>
        <p:spPr>
          <a:xfrm>
            <a:off x="0" y="6211498"/>
            <a:ext cx="12201073" cy="646502"/>
          </a:xfrm>
          <a:prstGeom prst="rect">
            <a:avLst/>
          </a:prstGeom>
          <a:solidFill>
            <a:srgbClr val="4E5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B78C209-BF69-A715-0E47-79BC752B69C9}"/>
              </a:ext>
            </a:extLst>
          </p:cNvPr>
          <p:cNvSpPr>
            <a:spLocks noGrp="1"/>
          </p:cNvSpPr>
          <p:nvPr>
            <p:ph sz="half" idx="1" hasCustomPrompt="1"/>
          </p:nvPr>
        </p:nvSpPr>
        <p:spPr>
          <a:xfrm>
            <a:off x="752928" y="1752600"/>
            <a:ext cx="10686144" cy="4189186"/>
          </a:xfrm>
        </p:spPr>
        <p:txBody>
          <a:bodyPr>
            <a:normAutofit/>
          </a:bodyPr>
          <a:lstStyle>
            <a:lvl1pPr marL="0" indent="0">
              <a:buNone/>
              <a:defRPr sz="26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a:defRPr>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text</a:t>
            </a:r>
          </a:p>
        </p:txBody>
      </p:sp>
      <p:sp>
        <p:nvSpPr>
          <p:cNvPr id="6" name="Title 1">
            <a:extLst>
              <a:ext uri="{FF2B5EF4-FFF2-40B4-BE49-F238E27FC236}">
                <a16:creationId xmlns:a16="http://schemas.microsoft.com/office/drawing/2014/main" id="{F70EA84E-0127-8F03-9EB7-4BCE9F9A8DB2}"/>
              </a:ext>
            </a:extLst>
          </p:cNvPr>
          <p:cNvSpPr>
            <a:spLocks noGrp="1"/>
          </p:cNvSpPr>
          <p:nvPr>
            <p:ph type="title" hasCustomPrompt="1"/>
          </p:nvPr>
        </p:nvSpPr>
        <p:spPr>
          <a:xfrm>
            <a:off x="752928" y="562400"/>
            <a:ext cx="10686144" cy="646502"/>
          </a:xfrm>
        </p:spPr>
        <p:txBody>
          <a:bodyPr>
            <a:normAutofit/>
          </a:bodyPr>
          <a:lstStyle>
            <a:lvl1pPr>
              <a:defRPr sz="4000" b="1">
                <a:solidFill>
                  <a:schemeClr val="tx1"/>
                </a:solidFill>
                <a:latin typeface="Montserrat SemiBold" panose="00000700000000000000" pitchFamily="50" charset="0"/>
                <a:ea typeface="Open Sans" panose="020B0606030504020204" pitchFamily="34" charset="0"/>
                <a:cs typeface="Open Sans" panose="020B0606030504020204" pitchFamily="34" charset="0"/>
              </a:defRPr>
            </a:lvl1pPr>
          </a:lstStyle>
          <a:p>
            <a:r>
              <a:rPr lang="en-US" dirty="0"/>
              <a:t>Title here</a:t>
            </a:r>
          </a:p>
        </p:txBody>
      </p:sp>
      <p:sp>
        <p:nvSpPr>
          <p:cNvPr id="9" name="Rectangle 8">
            <a:extLst>
              <a:ext uri="{FF2B5EF4-FFF2-40B4-BE49-F238E27FC236}">
                <a16:creationId xmlns:a16="http://schemas.microsoft.com/office/drawing/2014/main" id="{BEB069D9-A889-9DA8-5D71-E6B7F3C9A0FC}"/>
              </a:ext>
            </a:extLst>
          </p:cNvPr>
          <p:cNvSpPr/>
          <p:nvPr userDrawn="1"/>
        </p:nvSpPr>
        <p:spPr>
          <a:xfrm>
            <a:off x="752928" y="1215666"/>
            <a:ext cx="1853959" cy="73673"/>
          </a:xfrm>
          <a:prstGeom prst="rect">
            <a:avLst/>
          </a:prstGeom>
          <a:solidFill>
            <a:srgbClr val="00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DB535D0-0244-4C79-0A43-00A2AB1C94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06" y="6284768"/>
            <a:ext cx="4769049" cy="515573"/>
          </a:xfrm>
          <a:prstGeom prst="rect">
            <a:avLst/>
          </a:prstGeom>
        </p:spPr>
      </p:pic>
    </p:spTree>
    <p:extLst>
      <p:ext uri="{BB962C8B-B14F-4D97-AF65-F5344CB8AC3E}">
        <p14:creationId xmlns:p14="http://schemas.microsoft.com/office/powerpoint/2010/main" val="1079920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_3_Co-Brand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C9BC1B-5B1F-6669-BCB1-8992D2C53874}"/>
              </a:ext>
            </a:extLst>
          </p:cNvPr>
          <p:cNvSpPr/>
          <p:nvPr userDrawn="1"/>
        </p:nvSpPr>
        <p:spPr>
          <a:xfrm>
            <a:off x="0" y="11356"/>
            <a:ext cx="12192000" cy="4451939"/>
          </a:xfrm>
          <a:prstGeom prst="rect">
            <a:avLst/>
          </a:prstGeom>
          <a:solidFill>
            <a:srgbClr val="4E5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0F7ADF3-FB2B-8F9A-996E-9485818C7126}"/>
              </a:ext>
            </a:extLst>
          </p:cNvPr>
          <p:cNvSpPr/>
          <p:nvPr userDrawn="1"/>
        </p:nvSpPr>
        <p:spPr>
          <a:xfrm>
            <a:off x="0" y="4332515"/>
            <a:ext cx="12192000" cy="2525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AC74BA6-0AA1-E20E-C756-272AD75E014D}"/>
              </a:ext>
            </a:extLst>
          </p:cNvPr>
          <p:cNvSpPr>
            <a:spLocks noGrp="1"/>
          </p:cNvSpPr>
          <p:nvPr>
            <p:ph type="ctrTitle" hasCustomPrompt="1"/>
          </p:nvPr>
        </p:nvSpPr>
        <p:spPr>
          <a:xfrm>
            <a:off x="582839" y="1101248"/>
            <a:ext cx="11026321" cy="1814337"/>
          </a:xfrm>
        </p:spPr>
        <p:txBody>
          <a:bodyPr anchor="b">
            <a:normAutofit/>
          </a:bodyPr>
          <a:lstStyle>
            <a:lvl1pPr algn="ctr">
              <a:defRPr sz="5400" b="1">
                <a:solidFill>
                  <a:schemeClr val="bg1"/>
                </a:solidFill>
                <a:latin typeface="Montserrat SemiBold" panose="00000700000000000000" pitchFamily="50" charset="0"/>
                <a:ea typeface="Open Sans" panose="020B0606030504020204" pitchFamily="34" charset="0"/>
                <a:cs typeface="Open Sans" panose="020B0606030504020204" pitchFamily="34" charset="0"/>
              </a:defRPr>
            </a:lvl1pPr>
          </a:lstStyle>
          <a:p>
            <a:r>
              <a:rPr lang="en-US" dirty="0"/>
              <a:t>Click to edit </a:t>
            </a:r>
            <a:br>
              <a:rPr lang="en-US" dirty="0"/>
            </a:br>
            <a:r>
              <a:rPr lang="en-US" dirty="0"/>
              <a:t>master title slide</a:t>
            </a:r>
          </a:p>
        </p:txBody>
      </p:sp>
      <p:sp>
        <p:nvSpPr>
          <p:cNvPr id="11" name="Rectangle 10">
            <a:extLst>
              <a:ext uri="{FF2B5EF4-FFF2-40B4-BE49-F238E27FC236}">
                <a16:creationId xmlns:a16="http://schemas.microsoft.com/office/drawing/2014/main" id="{50D860AC-8691-85C5-CC10-47A5DC949CC5}"/>
              </a:ext>
            </a:extLst>
          </p:cNvPr>
          <p:cNvSpPr/>
          <p:nvPr userDrawn="1"/>
        </p:nvSpPr>
        <p:spPr>
          <a:xfrm>
            <a:off x="0" y="6273855"/>
            <a:ext cx="12192000" cy="580802"/>
          </a:xfrm>
          <a:prstGeom prst="rect">
            <a:avLst/>
          </a:prstGeom>
          <a:solidFill>
            <a:srgbClr val="59C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833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_3">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E5E0DB-06A7-572E-7675-9B725ABF9C72}"/>
              </a:ext>
            </a:extLst>
          </p:cNvPr>
          <p:cNvSpPr/>
          <p:nvPr userDrawn="1"/>
        </p:nvSpPr>
        <p:spPr>
          <a:xfrm>
            <a:off x="0" y="0"/>
            <a:ext cx="12192000" cy="6858000"/>
          </a:xfrm>
          <a:prstGeom prst="rect">
            <a:avLst/>
          </a:prstGeom>
          <a:solidFill>
            <a:srgbClr val="58C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Icon&#10;&#10;Description automatically generated">
            <a:extLst>
              <a:ext uri="{FF2B5EF4-FFF2-40B4-BE49-F238E27FC236}">
                <a16:creationId xmlns:a16="http://schemas.microsoft.com/office/drawing/2014/main" id="{B24C6DB1-75C4-B182-6A06-37B92CD5EC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95" t="13673" r="12244" b="13844"/>
          <a:stretch/>
        </p:blipFill>
        <p:spPr>
          <a:xfrm>
            <a:off x="3079361" y="523676"/>
            <a:ext cx="6033277" cy="5810647"/>
          </a:xfrm>
          <a:prstGeom prst="rect">
            <a:avLst/>
          </a:prstGeom>
        </p:spPr>
      </p:pic>
      <p:sp>
        <p:nvSpPr>
          <p:cNvPr id="4" name="Title 1">
            <a:extLst>
              <a:ext uri="{FF2B5EF4-FFF2-40B4-BE49-F238E27FC236}">
                <a16:creationId xmlns:a16="http://schemas.microsoft.com/office/drawing/2014/main" id="{47432217-B663-F9B6-0AAD-0BF2DF9273DC}"/>
              </a:ext>
            </a:extLst>
          </p:cNvPr>
          <p:cNvSpPr>
            <a:spLocks noGrp="1"/>
          </p:cNvSpPr>
          <p:nvPr>
            <p:ph type="title" hasCustomPrompt="1"/>
          </p:nvPr>
        </p:nvSpPr>
        <p:spPr>
          <a:xfrm>
            <a:off x="3611208" y="1689783"/>
            <a:ext cx="4846320" cy="3820078"/>
          </a:xfrm>
        </p:spPr>
        <p:txBody>
          <a:bodyPr anchor="ctr">
            <a:normAutofit/>
          </a:bodyPr>
          <a:lstStyle>
            <a:lvl1pPr algn="ctr">
              <a:defRPr sz="4800" b="1">
                <a:solidFill>
                  <a:srgbClr val="4E58EB"/>
                </a:solidFill>
                <a:latin typeface="Montserrat SemiBold" panose="00000700000000000000" pitchFamily="50" charset="0"/>
                <a:ea typeface="Open Sans" panose="020B0606030504020204" pitchFamily="34" charset="0"/>
                <a:cs typeface="Open Sans" panose="020B0606030504020204" pitchFamily="34" charset="0"/>
              </a:defRPr>
            </a:lvl1pPr>
          </a:lstStyle>
          <a:p>
            <a:r>
              <a:rPr lang="en-US" dirty="0"/>
              <a:t>Click to edit section title slide</a:t>
            </a:r>
          </a:p>
        </p:txBody>
      </p:sp>
    </p:spTree>
    <p:extLst>
      <p:ext uri="{BB962C8B-B14F-4D97-AF65-F5344CB8AC3E}">
        <p14:creationId xmlns:p14="http://schemas.microsoft.com/office/powerpoint/2010/main" val="3885133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AFD0-A789-3728-9C39-D6ED1E7A3F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CE6D35-CE4F-F853-20F6-B5BBBC4A3C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639D47-71D7-40FC-C305-93E934D52A09}"/>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5" name="Footer Placeholder 4">
            <a:extLst>
              <a:ext uri="{FF2B5EF4-FFF2-40B4-BE49-F238E27FC236}">
                <a16:creationId xmlns:a16="http://schemas.microsoft.com/office/drawing/2014/main" id="{70219328-D1A6-C822-780E-BF9F9B53C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9D974-8F57-DF6C-9D1A-E7FD3A455D44}"/>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1946615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F43C-C7C8-3EF4-5584-FADB8BCB84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02075-3C4F-2073-F1BE-775E4B802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8C496-B272-3933-77E8-7A69EB3919A4}"/>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5" name="Footer Placeholder 4">
            <a:extLst>
              <a:ext uri="{FF2B5EF4-FFF2-40B4-BE49-F238E27FC236}">
                <a16:creationId xmlns:a16="http://schemas.microsoft.com/office/drawing/2014/main" id="{7FA2716F-EE5E-B1B6-CAEF-CE0E3308B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9D3FC-5AAA-1BB6-DCF9-D040EE76B9DA}"/>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3677864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08F1-274D-E3D5-C892-F1B0001DE5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CBEC15-CE24-8B9D-97C7-3943783DF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9E05CC-70CC-EE5F-892E-42BADF3E6CD6}"/>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5" name="Footer Placeholder 4">
            <a:extLst>
              <a:ext uri="{FF2B5EF4-FFF2-40B4-BE49-F238E27FC236}">
                <a16:creationId xmlns:a16="http://schemas.microsoft.com/office/drawing/2014/main" id="{400DA6C5-7D01-D7D4-4301-0F507B509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2243E-66D9-A227-1816-3A6B54C300C1}"/>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3638232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FB88-C83C-503F-07AA-EBB14194AF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0684B1-E9DA-5C09-0077-EF47E81771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456FFC-E90C-30DC-52BA-91B1A30910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26D444-8C4D-7D5F-3E6E-E241B2F1FE9B}"/>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6" name="Footer Placeholder 5">
            <a:extLst>
              <a:ext uri="{FF2B5EF4-FFF2-40B4-BE49-F238E27FC236}">
                <a16:creationId xmlns:a16="http://schemas.microsoft.com/office/drawing/2014/main" id="{B771924A-E934-450A-0176-E2A42CDCE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766AB-9038-C51B-6713-A72A3F63B208}"/>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832527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B12A5-1369-2D37-F3B2-7077558EDD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AAB7F4-10A6-32C3-9945-2898554756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B8872A-6474-E1BC-1CBE-AEC0EA4311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62BF30-1139-0134-552B-70BF8F6DB7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F8D0C2-F149-5A14-50A3-C351D62A0D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BA3D1B-E87F-F086-693D-EAE218662DB2}"/>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8" name="Footer Placeholder 7">
            <a:extLst>
              <a:ext uri="{FF2B5EF4-FFF2-40B4-BE49-F238E27FC236}">
                <a16:creationId xmlns:a16="http://schemas.microsoft.com/office/drawing/2014/main" id="{B8484382-C52B-E3F4-38B0-F164116938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284C0F-C348-C656-B004-1E7815C000B4}"/>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13774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F43C-C7C8-3EF4-5584-FADB8BCB84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02075-3C4F-2073-F1BE-775E4B802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8C496-B272-3933-77E8-7A69EB3919A4}"/>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5" name="Footer Placeholder 4">
            <a:extLst>
              <a:ext uri="{FF2B5EF4-FFF2-40B4-BE49-F238E27FC236}">
                <a16:creationId xmlns:a16="http://schemas.microsoft.com/office/drawing/2014/main" id="{7FA2716F-EE5E-B1B6-CAEF-CE0E3308B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9D3FC-5AAA-1BB6-DCF9-D040EE76B9DA}"/>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3223514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49DF8-1840-8901-9F9D-F92816894D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DE3493-6914-8696-EEC9-61C186E3CD51}"/>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4" name="Footer Placeholder 3">
            <a:extLst>
              <a:ext uri="{FF2B5EF4-FFF2-40B4-BE49-F238E27FC236}">
                <a16:creationId xmlns:a16="http://schemas.microsoft.com/office/drawing/2014/main" id="{413ED3F7-6498-2276-C094-FE936242D4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F9E7E-2622-55D5-962C-C2AA9538F3A5}"/>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510485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39355-B061-8BF3-1A20-963EA18BFAC7}"/>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3" name="Footer Placeholder 2">
            <a:extLst>
              <a:ext uri="{FF2B5EF4-FFF2-40B4-BE49-F238E27FC236}">
                <a16:creationId xmlns:a16="http://schemas.microsoft.com/office/drawing/2014/main" id="{05782F8F-BE56-7FB0-2379-5F7730E6D2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61F7F0-6056-96FC-9A15-86AC7DE47D00}"/>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3848163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77FF-4B3F-5F8A-6982-A7670472A2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D9BE8B-2F85-94F8-E00D-3A5D86F83C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C7F4E8-E9D8-889B-8CC8-10A003AC9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274F72-9318-9600-4F18-05445BC08B95}"/>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6" name="Footer Placeholder 5">
            <a:extLst>
              <a:ext uri="{FF2B5EF4-FFF2-40B4-BE49-F238E27FC236}">
                <a16:creationId xmlns:a16="http://schemas.microsoft.com/office/drawing/2014/main" id="{6EC7D64E-0941-4C5D-06FC-286494203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F9ACA-2C76-4485-F7C2-B01C6EDBFB75}"/>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3795038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731A-D9B4-263C-A1AC-662C2251A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B28CC9-40A2-E883-A7B3-BE9A2E9BED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AC8914-3F7A-CECA-EA46-B38DC2B7F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4436EF-2C1D-8DAA-04E6-E7EED469953B}"/>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6" name="Footer Placeholder 5">
            <a:extLst>
              <a:ext uri="{FF2B5EF4-FFF2-40B4-BE49-F238E27FC236}">
                <a16:creationId xmlns:a16="http://schemas.microsoft.com/office/drawing/2014/main" id="{F426BAB2-EDD2-DF3F-22A2-CE731DABE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A4B5F2-55ED-D3F5-3D04-473BF68639F3}"/>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3539328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4DF1-D87C-1F4F-11F4-8DB8324FAE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60CCD3-C2CC-CD4D-762B-64EEBDA0D3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40738-92F3-79E7-FDCB-1292452D198E}"/>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5" name="Footer Placeholder 4">
            <a:extLst>
              <a:ext uri="{FF2B5EF4-FFF2-40B4-BE49-F238E27FC236}">
                <a16:creationId xmlns:a16="http://schemas.microsoft.com/office/drawing/2014/main" id="{60824645-0699-4533-9292-2C12B79E3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939A1-78CD-19A1-CB4C-2E0A828E2E1E}"/>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2251484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E4017-4DF3-25F1-0A01-C6BD010BA3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88A04A-F724-40EB-1061-01FA031873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45FAE-850B-1058-C87A-E9DC6B3D490B}"/>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5" name="Footer Placeholder 4">
            <a:extLst>
              <a:ext uri="{FF2B5EF4-FFF2-40B4-BE49-F238E27FC236}">
                <a16:creationId xmlns:a16="http://schemas.microsoft.com/office/drawing/2014/main" id="{8E7D0D62-05D1-A817-F0FF-B09B664AA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A7514-8181-3672-F8C0-6C7E4807388A}"/>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1318173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lide_1">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D8450C-DF52-92C7-AED6-4B7FA6DB38BF}"/>
              </a:ext>
            </a:extLst>
          </p:cNvPr>
          <p:cNvSpPr/>
          <p:nvPr userDrawn="1"/>
        </p:nvSpPr>
        <p:spPr>
          <a:xfrm>
            <a:off x="0" y="6211498"/>
            <a:ext cx="12201073" cy="646502"/>
          </a:xfrm>
          <a:prstGeom prst="rect">
            <a:avLst/>
          </a:prstGeom>
          <a:solidFill>
            <a:srgbClr val="4E5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B78C209-BF69-A715-0E47-79BC752B69C9}"/>
              </a:ext>
            </a:extLst>
          </p:cNvPr>
          <p:cNvSpPr>
            <a:spLocks noGrp="1"/>
          </p:cNvSpPr>
          <p:nvPr>
            <p:ph sz="half" idx="1" hasCustomPrompt="1"/>
          </p:nvPr>
        </p:nvSpPr>
        <p:spPr>
          <a:xfrm>
            <a:off x="752928" y="1752600"/>
            <a:ext cx="10686144" cy="4189186"/>
          </a:xfrm>
        </p:spPr>
        <p:txBody>
          <a:bodyPr>
            <a:normAutofit/>
          </a:bodyPr>
          <a:lstStyle>
            <a:lvl1pPr marL="0" indent="0">
              <a:buNone/>
              <a:defRPr sz="26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a:defRPr>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text</a:t>
            </a:r>
          </a:p>
        </p:txBody>
      </p:sp>
      <p:sp>
        <p:nvSpPr>
          <p:cNvPr id="6" name="Title 1">
            <a:extLst>
              <a:ext uri="{FF2B5EF4-FFF2-40B4-BE49-F238E27FC236}">
                <a16:creationId xmlns:a16="http://schemas.microsoft.com/office/drawing/2014/main" id="{F70EA84E-0127-8F03-9EB7-4BCE9F9A8DB2}"/>
              </a:ext>
            </a:extLst>
          </p:cNvPr>
          <p:cNvSpPr>
            <a:spLocks noGrp="1"/>
          </p:cNvSpPr>
          <p:nvPr>
            <p:ph type="title" hasCustomPrompt="1"/>
          </p:nvPr>
        </p:nvSpPr>
        <p:spPr>
          <a:xfrm>
            <a:off x="752928" y="562400"/>
            <a:ext cx="10686144" cy="646502"/>
          </a:xfrm>
        </p:spPr>
        <p:txBody>
          <a:bodyPr>
            <a:normAutofit/>
          </a:bodyPr>
          <a:lstStyle>
            <a:lvl1pPr>
              <a:defRPr sz="4000" b="1">
                <a:solidFill>
                  <a:schemeClr val="tx1"/>
                </a:solidFill>
                <a:latin typeface="Montserrat SemiBold" panose="00000700000000000000" pitchFamily="50" charset="0"/>
                <a:ea typeface="Open Sans" panose="020B0606030504020204" pitchFamily="34" charset="0"/>
                <a:cs typeface="Open Sans" panose="020B0606030504020204" pitchFamily="34" charset="0"/>
              </a:defRPr>
            </a:lvl1pPr>
          </a:lstStyle>
          <a:p>
            <a:r>
              <a:rPr lang="en-US" dirty="0"/>
              <a:t>Title here</a:t>
            </a:r>
          </a:p>
        </p:txBody>
      </p:sp>
      <p:sp>
        <p:nvSpPr>
          <p:cNvPr id="9" name="Rectangle 8">
            <a:extLst>
              <a:ext uri="{FF2B5EF4-FFF2-40B4-BE49-F238E27FC236}">
                <a16:creationId xmlns:a16="http://schemas.microsoft.com/office/drawing/2014/main" id="{BEB069D9-A889-9DA8-5D71-E6B7F3C9A0FC}"/>
              </a:ext>
            </a:extLst>
          </p:cNvPr>
          <p:cNvSpPr/>
          <p:nvPr userDrawn="1"/>
        </p:nvSpPr>
        <p:spPr>
          <a:xfrm>
            <a:off x="752928" y="1215666"/>
            <a:ext cx="1853959" cy="73673"/>
          </a:xfrm>
          <a:prstGeom prst="rect">
            <a:avLst/>
          </a:prstGeom>
          <a:solidFill>
            <a:srgbClr val="00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DB535D0-0244-4C79-0A43-00A2AB1C94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06" y="6284768"/>
            <a:ext cx="4769049" cy="515573"/>
          </a:xfrm>
          <a:prstGeom prst="rect">
            <a:avLst/>
          </a:prstGeom>
        </p:spPr>
      </p:pic>
    </p:spTree>
    <p:extLst>
      <p:ext uri="{BB962C8B-B14F-4D97-AF65-F5344CB8AC3E}">
        <p14:creationId xmlns:p14="http://schemas.microsoft.com/office/powerpoint/2010/main" val="2660165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_3_Co-Brand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C9BC1B-5B1F-6669-BCB1-8992D2C53874}"/>
              </a:ext>
            </a:extLst>
          </p:cNvPr>
          <p:cNvSpPr/>
          <p:nvPr userDrawn="1"/>
        </p:nvSpPr>
        <p:spPr>
          <a:xfrm>
            <a:off x="0" y="11356"/>
            <a:ext cx="12192000" cy="4451939"/>
          </a:xfrm>
          <a:prstGeom prst="rect">
            <a:avLst/>
          </a:prstGeom>
          <a:solidFill>
            <a:srgbClr val="4E5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0F7ADF3-FB2B-8F9A-996E-9485818C7126}"/>
              </a:ext>
            </a:extLst>
          </p:cNvPr>
          <p:cNvSpPr/>
          <p:nvPr userDrawn="1"/>
        </p:nvSpPr>
        <p:spPr>
          <a:xfrm>
            <a:off x="0" y="4332515"/>
            <a:ext cx="12192000" cy="2525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AC74BA6-0AA1-E20E-C756-272AD75E014D}"/>
              </a:ext>
            </a:extLst>
          </p:cNvPr>
          <p:cNvSpPr>
            <a:spLocks noGrp="1"/>
          </p:cNvSpPr>
          <p:nvPr>
            <p:ph type="ctrTitle" hasCustomPrompt="1"/>
          </p:nvPr>
        </p:nvSpPr>
        <p:spPr>
          <a:xfrm>
            <a:off x="582839" y="1101248"/>
            <a:ext cx="11026321" cy="1814337"/>
          </a:xfrm>
        </p:spPr>
        <p:txBody>
          <a:bodyPr anchor="b">
            <a:normAutofit/>
          </a:bodyPr>
          <a:lstStyle>
            <a:lvl1pPr algn="ctr">
              <a:defRPr sz="5400" b="1">
                <a:solidFill>
                  <a:schemeClr val="bg1"/>
                </a:solidFill>
                <a:latin typeface="Montserrat SemiBold" panose="00000700000000000000" pitchFamily="50" charset="0"/>
                <a:ea typeface="Open Sans" panose="020B0606030504020204" pitchFamily="34" charset="0"/>
                <a:cs typeface="Open Sans" panose="020B0606030504020204" pitchFamily="34" charset="0"/>
              </a:defRPr>
            </a:lvl1pPr>
          </a:lstStyle>
          <a:p>
            <a:r>
              <a:rPr lang="en-US" dirty="0"/>
              <a:t>Click to edit </a:t>
            </a:r>
            <a:br>
              <a:rPr lang="en-US" dirty="0"/>
            </a:br>
            <a:r>
              <a:rPr lang="en-US" dirty="0"/>
              <a:t>master title slide</a:t>
            </a:r>
          </a:p>
        </p:txBody>
      </p:sp>
      <p:sp>
        <p:nvSpPr>
          <p:cNvPr id="11" name="Rectangle 10">
            <a:extLst>
              <a:ext uri="{FF2B5EF4-FFF2-40B4-BE49-F238E27FC236}">
                <a16:creationId xmlns:a16="http://schemas.microsoft.com/office/drawing/2014/main" id="{50D860AC-8691-85C5-CC10-47A5DC949CC5}"/>
              </a:ext>
            </a:extLst>
          </p:cNvPr>
          <p:cNvSpPr/>
          <p:nvPr userDrawn="1"/>
        </p:nvSpPr>
        <p:spPr>
          <a:xfrm>
            <a:off x="0" y="6273855"/>
            <a:ext cx="12192000" cy="580802"/>
          </a:xfrm>
          <a:prstGeom prst="rect">
            <a:avLst/>
          </a:prstGeom>
          <a:solidFill>
            <a:srgbClr val="59C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4698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Title_3">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E5E0DB-06A7-572E-7675-9B725ABF9C72}"/>
              </a:ext>
            </a:extLst>
          </p:cNvPr>
          <p:cNvSpPr/>
          <p:nvPr userDrawn="1"/>
        </p:nvSpPr>
        <p:spPr>
          <a:xfrm>
            <a:off x="0" y="0"/>
            <a:ext cx="12192000" cy="6858000"/>
          </a:xfrm>
          <a:prstGeom prst="rect">
            <a:avLst/>
          </a:prstGeom>
          <a:solidFill>
            <a:srgbClr val="58C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Icon&#10;&#10;Description automatically generated">
            <a:extLst>
              <a:ext uri="{FF2B5EF4-FFF2-40B4-BE49-F238E27FC236}">
                <a16:creationId xmlns:a16="http://schemas.microsoft.com/office/drawing/2014/main" id="{B24C6DB1-75C4-B182-6A06-37B92CD5EC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95" t="13673" r="12244" b="13844"/>
          <a:stretch/>
        </p:blipFill>
        <p:spPr>
          <a:xfrm>
            <a:off x="3079361" y="523676"/>
            <a:ext cx="6033277" cy="5810647"/>
          </a:xfrm>
          <a:prstGeom prst="rect">
            <a:avLst/>
          </a:prstGeom>
        </p:spPr>
      </p:pic>
      <p:sp>
        <p:nvSpPr>
          <p:cNvPr id="4" name="Title 1">
            <a:extLst>
              <a:ext uri="{FF2B5EF4-FFF2-40B4-BE49-F238E27FC236}">
                <a16:creationId xmlns:a16="http://schemas.microsoft.com/office/drawing/2014/main" id="{47432217-B663-F9B6-0AAD-0BF2DF9273DC}"/>
              </a:ext>
            </a:extLst>
          </p:cNvPr>
          <p:cNvSpPr>
            <a:spLocks noGrp="1"/>
          </p:cNvSpPr>
          <p:nvPr>
            <p:ph type="title" hasCustomPrompt="1"/>
          </p:nvPr>
        </p:nvSpPr>
        <p:spPr>
          <a:xfrm>
            <a:off x="3611208" y="1689783"/>
            <a:ext cx="4846320" cy="3820078"/>
          </a:xfrm>
        </p:spPr>
        <p:txBody>
          <a:bodyPr anchor="ctr">
            <a:normAutofit/>
          </a:bodyPr>
          <a:lstStyle>
            <a:lvl1pPr algn="ctr">
              <a:defRPr sz="4800" b="1">
                <a:solidFill>
                  <a:srgbClr val="4E58EB"/>
                </a:solidFill>
                <a:latin typeface="Montserrat SemiBold" panose="00000700000000000000" pitchFamily="50" charset="0"/>
                <a:ea typeface="Open Sans" panose="020B0606030504020204" pitchFamily="34" charset="0"/>
                <a:cs typeface="Open Sans" panose="020B0606030504020204" pitchFamily="34" charset="0"/>
              </a:defRPr>
            </a:lvl1pPr>
          </a:lstStyle>
          <a:p>
            <a:r>
              <a:rPr lang="en-US" dirty="0"/>
              <a:t>Click to edit section title slide</a:t>
            </a:r>
          </a:p>
        </p:txBody>
      </p:sp>
    </p:spTree>
    <p:extLst>
      <p:ext uri="{BB962C8B-B14F-4D97-AF65-F5344CB8AC3E}">
        <p14:creationId xmlns:p14="http://schemas.microsoft.com/office/powerpoint/2010/main" val="36579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08F1-274D-E3D5-C892-F1B0001DE5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CBEC15-CE24-8B9D-97C7-3943783DF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9E05CC-70CC-EE5F-892E-42BADF3E6CD6}"/>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5" name="Footer Placeholder 4">
            <a:extLst>
              <a:ext uri="{FF2B5EF4-FFF2-40B4-BE49-F238E27FC236}">
                <a16:creationId xmlns:a16="http://schemas.microsoft.com/office/drawing/2014/main" id="{400DA6C5-7D01-D7D4-4301-0F507B509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2243E-66D9-A227-1816-3A6B54C300C1}"/>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389828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FB88-C83C-503F-07AA-EBB14194AF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0684B1-E9DA-5C09-0077-EF47E81771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456FFC-E90C-30DC-52BA-91B1A30910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26D444-8C4D-7D5F-3E6E-E241B2F1FE9B}"/>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6" name="Footer Placeholder 5">
            <a:extLst>
              <a:ext uri="{FF2B5EF4-FFF2-40B4-BE49-F238E27FC236}">
                <a16:creationId xmlns:a16="http://schemas.microsoft.com/office/drawing/2014/main" id="{B771924A-E934-450A-0176-E2A42CDCE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766AB-9038-C51B-6713-A72A3F63B208}"/>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2825874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B12A5-1369-2D37-F3B2-7077558EDD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AAB7F4-10A6-32C3-9945-2898554756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B8872A-6474-E1BC-1CBE-AEC0EA4311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62BF30-1139-0134-552B-70BF8F6DB7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F8D0C2-F149-5A14-50A3-C351D62A0D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BA3D1B-E87F-F086-693D-EAE218662DB2}"/>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8" name="Footer Placeholder 7">
            <a:extLst>
              <a:ext uri="{FF2B5EF4-FFF2-40B4-BE49-F238E27FC236}">
                <a16:creationId xmlns:a16="http://schemas.microsoft.com/office/drawing/2014/main" id="{B8484382-C52B-E3F4-38B0-F164116938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284C0F-C348-C656-B004-1E7815C000B4}"/>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254384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49DF8-1840-8901-9F9D-F92816894D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DE3493-6914-8696-EEC9-61C186E3CD51}"/>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4" name="Footer Placeholder 3">
            <a:extLst>
              <a:ext uri="{FF2B5EF4-FFF2-40B4-BE49-F238E27FC236}">
                <a16:creationId xmlns:a16="http://schemas.microsoft.com/office/drawing/2014/main" id="{413ED3F7-6498-2276-C094-FE936242D4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F9E7E-2622-55D5-962C-C2AA9538F3A5}"/>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202702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39355-B061-8BF3-1A20-963EA18BFAC7}"/>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3" name="Footer Placeholder 2">
            <a:extLst>
              <a:ext uri="{FF2B5EF4-FFF2-40B4-BE49-F238E27FC236}">
                <a16:creationId xmlns:a16="http://schemas.microsoft.com/office/drawing/2014/main" id="{05782F8F-BE56-7FB0-2379-5F7730E6D2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61F7F0-6056-96FC-9A15-86AC7DE47D00}"/>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324853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77FF-4B3F-5F8A-6982-A7670472A2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D9BE8B-2F85-94F8-E00D-3A5D86F83C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C7F4E8-E9D8-889B-8CC8-10A003AC9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274F72-9318-9600-4F18-05445BC08B95}"/>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6" name="Footer Placeholder 5">
            <a:extLst>
              <a:ext uri="{FF2B5EF4-FFF2-40B4-BE49-F238E27FC236}">
                <a16:creationId xmlns:a16="http://schemas.microsoft.com/office/drawing/2014/main" id="{6EC7D64E-0941-4C5D-06FC-286494203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F9ACA-2C76-4485-F7C2-B01C6EDBFB75}"/>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264429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731A-D9B4-263C-A1AC-662C2251A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B28CC9-40A2-E883-A7B3-BE9A2E9BED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AC8914-3F7A-CECA-EA46-B38DC2B7F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4436EF-2C1D-8DAA-04E6-E7EED469953B}"/>
              </a:ext>
            </a:extLst>
          </p:cNvPr>
          <p:cNvSpPr>
            <a:spLocks noGrp="1"/>
          </p:cNvSpPr>
          <p:nvPr>
            <p:ph type="dt" sz="half" idx="10"/>
          </p:nvPr>
        </p:nvSpPr>
        <p:spPr/>
        <p:txBody>
          <a:bodyPr/>
          <a:lstStyle/>
          <a:p>
            <a:fld id="{A31A3DE2-34D4-451F-B7FA-ED049B8C3491}" type="datetimeFigureOut">
              <a:rPr lang="en-US" smtClean="0"/>
              <a:t>1/7/2025</a:t>
            </a:fld>
            <a:endParaRPr lang="en-US"/>
          </a:p>
        </p:txBody>
      </p:sp>
      <p:sp>
        <p:nvSpPr>
          <p:cNvPr id="6" name="Footer Placeholder 5">
            <a:extLst>
              <a:ext uri="{FF2B5EF4-FFF2-40B4-BE49-F238E27FC236}">
                <a16:creationId xmlns:a16="http://schemas.microsoft.com/office/drawing/2014/main" id="{F426BAB2-EDD2-DF3F-22A2-CE731DABE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A4B5F2-55ED-D3F5-3D04-473BF68639F3}"/>
              </a:ext>
            </a:extLst>
          </p:cNvPr>
          <p:cNvSpPr>
            <a:spLocks noGrp="1"/>
          </p:cNvSpPr>
          <p:nvPr>
            <p:ph type="sldNum" sz="quarter" idx="12"/>
          </p:nvPr>
        </p:nvSpPr>
        <p:spPr/>
        <p:txBody>
          <a:bodyPr/>
          <a:lstStyle/>
          <a:p>
            <a:fld id="{BA692B4C-7C2C-4636-A18F-919CDCA6D2D9}" type="slidenum">
              <a:rPr lang="en-US" smtClean="0"/>
              <a:t>‹#›</a:t>
            </a:fld>
            <a:endParaRPr lang="en-US"/>
          </a:p>
        </p:txBody>
      </p:sp>
    </p:spTree>
    <p:extLst>
      <p:ext uri="{BB962C8B-B14F-4D97-AF65-F5344CB8AC3E}">
        <p14:creationId xmlns:p14="http://schemas.microsoft.com/office/powerpoint/2010/main" val="309516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2627CE-268A-1E2F-286E-4DA985B28F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C7D7FC-F311-F832-9F0F-7BE89157F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83F9A-3493-7BB9-FAFC-771C52FECE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A3DE2-34D4-451F-B7FA-ED049B8C3491}" type="datetimeFigureOut">
              <a:rPr lang="en-US" smtClean="0"/>
              <a:t>1/7/2025</a:t>
            </a:fld>
            <a:endParaRPr lang="en-US"/>
          </a:p>
        </p:txBody>
      </p:sp>
      <p:sp>
        <p:nvSpPr>
          <p:cNvPr id="5" name="Footer Placeholder 4">
            <a:extLst>
              <a:ext uri="{FF2B5EF4-FFF2-40B4-BE49-F238E27FC236}">
                <a16:creationId xmlns:a16="http://schemas.microsoft.com/office/drawing/2014/main" id="{0B8F51BA-E8A8-1A70-CFE9-5227C8B04A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686666-4114-4ECB-9E8D-CA9F8DC75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92B4C-7C2C-4636-A18F-919CDCA6D2D9}" type="slidenum">
              <a:rPr lang="en-US" smtClean="0"/>
              <a:t>‹#›</a:t>
            </a:fld>
            <a:endParaRPr lang="en-US"/>
          </a:p>
        </p:txBody>
      </p:sp>
    </p:spTree>
    <p:extLst>
      <p:ext uri="{BB962C8B-B14F-4D97-AF65-F5344CB8AC3E}">
        <p14:creationId xmlns:p14="http://schemas.microsoft.com/office/powerpoint/2010/main" val="1970807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2627CE-268A-1E2F-286E-4DA985B28F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C7D7FC-F311-F832-9F0F-7BE89157F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83F9A-3493-7BB9-FAFC-771C52FECE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A3DE2-34D4-451F-B7FA-ED049B8C3491}" type="datetimeFigureOut">
              <a:rPr lang="en-US" smtClean="0"/>
              <a:t>1/7/2025</a:t>
            </a:fld>
            <a:endParaRPr lang="en-US"/>
          </a:p>
        </p:txBody>
      </p:sp>
      <p:sp>
        <p:nvSpPr>
          <p:cNvPr id="5" name="Footer Placeholder 4">
            <a:extLst>
              <a:ext uri="{FF2B5EF4-FFF2-40B4-BE49-F238E27FC236}">
                <a16:creationId xmlns:a16="http://schemas.microsoft.com/office/drawing/2014/main" id="{0B8F51BA-E8A8-1A70-CFE9-5227C8B04A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686666-4114-4ECB-9E8D-CA9F8DC75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92B4C-7C2C-4636-A18F-919CDCA6D2D9}" type="slidenum">
              <a:rPr lang="en-US" smtClean="0"/>
              <a:t>‹#›</a:t>
            </a:fld>
            <a:endParaRPr lang="en-US"/>
          </a:p>
        </p:txBody>
      </p:sp>
    </p:spTree>
    <p:extLst>
      <p:ext uri="{BB962C8B-B14F-4D97-AF65-F5344CB8AC3E}">
        <p14:creationId xmlns:p14="http://schemas.microsoft.com/office/powerpoint/2010/main" val="299561634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instagram.com/p/C4qSJO0sfnR/" TargetMode="Externa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hyperlink" Target="https://x.com/FASDUnited/status/1774784179059753006" TargetMode="External"/><Relationship Id="rId1" Type="http://schemas.openxmlformats.org/officeDocument/2006/relationships/slideLayout" Target="../slideLayouts/slideLayout12.xml"/><Relationship Id="rId6" Type="http://schemas.openxmlformats.org/officeDocument/2006/relationships/hyperlink" Target="https://x.com/acog/status/1637786122347577351" TargetMode="External"/><Relationship Id="rId5" Type="http://schemas.openxmlformats.org/officeDocument/2006/relationships/image" Target="../media/image41.png"/><Relationship Id="rId4" Type="http://schemas.openxmlformats.org/officeDocument/2006/relationships/hyperlink" Target="http://twitter.com/acog/statuses/1658865122217959424"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slide" Target="slide4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hyperlink" Target="https://www.instagram.com/p/C7Enms-vzLN/" TargetMode="External"/><Relationship Id="rId3" Type="http://schemas.openxmlformats.org/officeDocument/2006/relationships/hyperlink" Target="https://www.instagram.com/p/CxqCq1AMl-0/" TargetMode="External"/><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www.instagram.com/p/Cx0OZTau_Ub/" TargetMode="External"/><Relationship Id="rId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hyperlink" Target="https://www.instagram.com/p/C2XWsnpoiAV/" TargetMode="External"/><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41.png"/><Relationship Id="rId2" Type="http://schemas.microsoft.com/office/2014/relationships/chartEx" Target="../charts/chartEx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30.png"/><Relationship Id="rId2" Type="http://schemas.microsoft.com/office/2014/relationships/chartEx" Target="../charts/chartEx2.xml"/><Relationship Id="rId1" Type="http://schemas.openxmlformats.org/officeDocument/2006/relationships/slideLayout" Target="../slideLayouts/slideLayout12.xml"/><Relationship Id="rId5" Type="http://schemas.openxmlformats.org/officeDocument/2006/relationships/image" Target="../media/image440.png"/><Relationship Id="rId4" Type="http://schemas.microsoft.com/office/2014/relationships/chartEx" Target="../charts/chartEx3.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slide" Target="slide42.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slide" Target="slide4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facebook.com/familymed/posts/pfbid02WRsAHHeD1pEWegbbYnBhVdM2c4ZXvzUfYRhrKTKDsKC3TaeASSEBbWeGTsRetYKwl"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www.instagram.com/p/C_gHHBetmR8/"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hyperlink" Target="https://www.instagram.com/p/C8ufdlqt6JD/"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www.facebook.com/naswsocialworkers/posts/pfbid0Ys58EgJA7N2bPjJoyN4M9n4J3iqsag62Sji54oXFC2X1GWUFs78R3p8arJVWcaLHl" TargetMode="External"/><Relationship Id="rId7" Type="http://schemas.openxmlformats.org/officeDocument/2006/relationships/hyperlink" Target="https://www.facebook.com/naswsocialworkers/posts/pfbid027fwzDxoG2FrzxVrwyNfUbiXAGmisx2U3pG955w7styxGDcMnRQPtwodzDSDrUhryl" TargetMode="External"/><Relationship Id="rId2" Type="http://schemas.openxmlformats.org/officeDocument/2006/relationships/hyperlink" Target="https://www.facebook.com/16695101734_623722109784962" TargetMode="External"/><Relationship Id="rId1" Type="http://schemas.openxmlformats.org/officeDocument/2006/relationships/slideLayout" Target="../slideLayouts/slideLayout12.xml"/><Relationship Id="rId6" Type="http://schemas.openxmlformats.org/officeDocument/2006/relationships/hyperlink" Target="https://www.facebook.com/16695101734_684972196993286" TargetMode="External"/><Relationship Id="rId5" Type="http://schemas.openxmlformats.org/officeDocument/2006/relationships/hyperlink" Target="https://www.facebook.com/naswsocialworkers/posts/pfbid05dZnjVZj6wysMQzZN5b5obFX8mznFQ93JSitw8EG5hzoSTAzSzs9bFWp5e7UtoJel" TargetMode="External"/><Relationship Id="rId4" Type="http://schemas.openxmlformats.org/officeDocument/2006/relationships/hyperlink" Target="https://www.facebook.com/naswsocialworkers/posts/pfbid0wRjgPFHWmHLtdwFVkuoR5ddA17sFSmrZUgKX8KHeToZHwMd9zRiFYN2BNyfb8Xy7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facebook.com/68090970431_940562281438666" TargetMode="External"/><Relationship Id="rId2" Type="http://schemas.openxmlformats.org/officeDocument/2006/relationships/hyperlink" Target="https://www.facebook.com/16695101734_684972196993286" TargetMode="Externa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hyperlink" Target="https://www.facebook.com/AmerAcadPeds/posts/pfbid02R1fXuZnuDYMPSthx7tx7yxM2GaRQdSf4keiUq7UebrGsYBMNs8ySiTGdXtPL8CMxl" TargetMode="External"/><Relationship Id="rId4" Type="http://schemas.openxmlformats.org/officeDocument/2006/relationships/hyperlink" Target="https://www.facebook.com/AmerAcadPeds/posts/pfbid02gbVEZcLcZfTSezZkNVVBGoZDt2sCJGREu4DqSicVnGzAZm865ApbogzyqvWR2rfpl"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instagram.com/p/C_ipjZsSsGr/" TargetMode="External"/><Relationship Id="rId13" Type="http://schemas.openxmlformats.org/officeDocument/2006/relationships/hyperlink" Target="https://www.instagram.com/p/C8ufdlqt6JD/" TargetMode="External"/><Relationship Id="rId3" Type="http://schemas.openxmlformats.org/officeDocument/2006/relationships/hyperlink" Target="https://www.instagram.com/p/Cw-GRKKOgvQ/" TargetMode="External"/><Relationship Id="rId7" Type="http://schemas.openxmlformats.org/officeDocument/2006/relationships/hyperlink" Target="https://www.facebook.com/aamaorg/posts/pfbid025kZPYq1FKYPH6JwWJcUQHkQCfFC45txNGJ4piDfEMHPg5YnAZ9bE6tbhzqTDf9m8l" TargetMode="External"/><Relationship Id="rId12" Type="http://schemas.openxmlformats.org/officeDocument/2006/relationships/hyperlink" Target="https://www.instagram.com/p/C1XXIWip89p/"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www.facebook.com/familymed/posts/pfbid02WRsAHHeD1pEWegbbYnBhVdM2c4ZXvzUfYRhrKTKDsKC3TaeASSEBbWeGTsRetYKwl" TargetMode="External"/><Relationship Id="rId11" Type="http://schemas.openxmlformats.org/officeDocument/2006/relationships/hyperlink" Target="https://x.com/CDC_NCBDDD/status/1707086862991434214" TargetMode="External"/><Relationship Id="rId5" Type="http://schemas.openxmlformats.org/officeDocument/2006/relationships/hyperlink" Target="https://orau.gov/FASDChampions/index.html" TargetMode="External"/><Relationship Id="rId15" Type="http://schemas.openxmlformats.org/officeDocument/2006/relationships/hyperlink" Target="https://www.instagram.com/p/CywQT3Ry763/" TargetMode="External"/><Relationship Id="rId10" Type="http://schemas.openxmlformats.org/officeDocument/2006/relationships/hyperlink" Target="https://www.cdc.gov/fasd/stories/video-series.html" TargetMode="External"/><Relationship Id="rId4" Type="http://schemas.openxmlformats.org/officeDocument/2006/relationships/hyperlink" Target="https://www.instagram.com/p/C_gHHBetmR8/" TargetMode="External"/><Relationship Id="rId9" Type="http://schemas.openxmlformats.org/officeDocument/2006/relationships/hyperlink" Target="https://www.instagram.com/reel/C_vrSPnvHJP/" TargetMode="External"/><Relationship Id="rId14" Type="http://schemas.openxmlformats.org/officeDocument/2006/relationships/hyperlink" Target="https://www.facebook.com/watch/?v=2199438617089702" TargetMode="Externa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hyperlink" Target="https://orau.gov/FASDChampions" TargetMode="External"/><Relationship Id="rId1" Type="http://schemas.openxmlformats.org/officeDocument/2006/relationships/slideLayout" Target="../slideLayouts/slideLayout2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cid:image031.jpg@01DAECC6.20F68EC0" TargetMode="External"/><Relationship Id="rId13" Type="http://schemas.openxmlformats.org/officeDocument/2006/relationships/image" Target="../media/image12.png"/><Relationship Id="rId3" Type="http://schemas.openxmlformats.org/officeDocument/2006/relationships/hyperlink" Target="https://orau.gov/FASDChampions/resources/FASDAwarenessMonth_Graphic1.png" TargetMode="External"/><Relationship Id="rId7" Type="http://schemas.openxmlformats.org/officeDocument/2006/relationships/image" Target="../media/image10.jpeg"/><Relationship Id="rId12" Type="http://schemas.openxmlformats.org/officeDocument/2006/relationships/hyperlink" Target="https://orau.gov/FASDChampions/resources/FASDAwarenessMonth_Graphic4.png" TargetMode="Externa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hyperlink" Target="https://orau.gov/FASDChampions/resources/FASDAwarenessMonth_Graphic2.png" TargetMode="External"/><Relationship Id="rId11" Type="http://schemas.openxmlformats.org/officeDocument/2006/relationships/image" Target="cid:image032.png@01DAECC6.20F68EC0" TargetMode="External"/><Relationship Id="rId5" Type="http://schemas.openxmlformats.org/officeDocument/2006/relationships/image" Target="cid:image020.png@01DAECC6.20F68EC0" TargetMode="External"/><Relationship Id="rId15" Type="http://schemas.openxmlformats.org/officeDocument/2006/relationships/hyperlink" Target="https://orau.gov/FASDChampions" TargetMode="External"/><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hyperlink" Target="https://orau.gov/FASDChampions/resources/FASDAwarenessMonth_Graphic3.png" TargetMode="External"/><Relationship Id="rId14" Type="http://schemas.openxmlformats.org/officeDocument/2006/relationships/image" Target="cid:image033.png@01DAECC6.20F68EC0" TargetMode="Externa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25.png"/><Relationship Id="rId3" Type="http://schemas.openxmlformats.org/officeDocument/2006/relationships/diagramData" Target="../diagrams/data3.xml"/><Relationship Id="rId21" Type="http://schemas.openxmlformats.org/officeDocument/2006/relationships/image" Target="../media/image28.svg"/><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2.xml"/><Relationship Id="rId16" Type="http://schemas.openxmlformats.org/officeDocument/2006/relationships/diagramColors" Target="../diagrams/colors5.xml"/><Relationship Id="rId20" Type="http://schemas.openxmlformats.org/officeDocument/2006/relationships/image" Target="../media/image27.png"/><Relationship Id="rId1" Type="http://schemas.openxmlformats.org/officeDocument/2006/relationships/slideLayout" Target="../slideLayouts/slideLayout2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image" Target="../media/image26.svg"/><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openxmlformats.org/officeDocument/2006/relationships/hyperlink" Target="https://www.instagram.com/p/C1-kdhWuILY/"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cid:image050.png@01DAECC6.20F68EC0" TargetMode="External"/><Relationship Id="rId5" Type="http://schemas.openxmlformats.org/officeDocument/2006/relationships/image" Target="../media/image35.png"/><Relationship Id="rId4" Type="http://schemas.openxmlformats.org/officeDocument/2006/relationships/hyperlink" Target="https://orau.gov/FASDChampions/resources/FASDAwarenessMonth_EmailSignature1.png" TargetMode="External"/><Relationship Id="rId9" Type="http://schemas.openxmlformats.org/officeDocument/2006/relationships/image" Target="cid:image010.png@01DA5472.7742EA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6290-02B1-95AD-94B7-0D5B0DE81444}"/>
              </a:ext>
            </a:extLst>
          </p:cNvPr>
          <p:cNvSpPr>
            <a:spLocks noGrp="1"/>
          </p:cNvSpPr>
          <p:nvPr>
            <p:ph type="ctrTitle"/>
          </p:nvPr>
        </p:nvSpPr>
        <p:spPr/>
        <p:txBody>
          <a:bodyPr>
            <a:normAutofit/>
          </a:bodyPr>
          <a:lstStyle/>
          <a:p>
            <a:r>
              <a:rPr lang="en-US" dirty="0"/>
              <a:t>Summary Report: </a:t>
            </a:r>
            <a:br>
              <a:rPr lang="en-US" dirty="0"/>
            </a:br>
            <a:r>
              <a:rPr lang="en-US" dirty="0"/>
              <a:t>NPN Social Media Activity</a:t>
            </a:r>
          </a:p>
        </p:txBody>
      </p:sp>
      <p:pic>
        <p:nvPicPr>
          <p:cNvPr id="5" name="Picture 4" descr="Text&#10;&#10;Description automatically generated with medium confidence">
            <a:extLst>
              <a:ext uri="{FF2B5EF4-FFF2-40B4-BE49-F238E27FC236}">
                <a16:creationId xmlns:a16="http://schemas.microsoft.com/office/drawing/2014/main" id="{A6A809AD-A93E-10D2-909C-9952DDB28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735" y="4390435"/>
            <a:ext cx="1700967" cy="1700967"/>
          </a:xfrm>
          <a:prstGeom prst="rect">
            <a:avLst/>
          </a:prstGeom>
        </p:spPr>
      </p:pic>
      <p:cxnSp>
        <p:nvCxnSpPr>
          <p:cNvPr id="9" name="Straight Connector 8">
            <a:extLst>
              <a:ext uri="{FF2B5EF4-FFF2-40B4-BE49-F238E27FC236}">
                <a16:creationId xmlns:a16="http://schemas.microsoft.com/office/drawing/2014/main" id="{91EB5C6A-4241-7048-DADE-71D0927CD5FB}"/>
              </a:ext>
            </a:extLst>
          </p:cNvPr>
          <p:cNvCxnSpPr>
            <a:cxnSpLocks/>
          </p:cNvCxnSpPr>
          <p:nvPr/>
        </p:nvCxnSpPr>
        <p:spPr>
          <a:xfrm>
            <a:off x="6096000" y="4538791"/>
            <a:ext cx="0" cy="1447800"/>
          </a:xfrm>
          <a:prstGeom prst="line">
            <a:avLst/>
          </a:prstGeom>
          <a:ln w="57150">
            <a:solidFill>
              <a:srgbClr val="3B7D24"/>
            </a:solidFill>
          </a:ln>
        </p:spPr>
        <p:style>
          <a:lnRef idx="1">
            <a:schemeClr val="accent1"/>
          </a:lnRef>
          <a:fillRef idx="0">
            <a:schemeClr val="accent1"/>
          </a:fillRef>
          <a:effectRef idx="0">
            <a:schemeClr val="accent1"/>
          </a:effectRef>
          <a:fontRef idx="minor">
            <a:schemeClr val="tx1"/>
          </a:fontRef>
        </p:style>
      </p:cxnSp>
      <p:pic>
        <p:nvPicPr>
          <p:cNvPr id="4" name="Picture 3" descr="A logo with a triangle and a triangle&#10;&#10;Description automatically generated">
            <a:extLst>
              <a:ext uri="{FF2B5EF4-FFF2-40B4-BE49-F238E27FC236}">
                <a16:creationId xmlns:a16="http://schemas.microsoft.com/office/drawing/2014/main" id="{D6EBD22E-46B7-02A0-D19B-65DAEE085A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3375" y="4828853"/>
            <a:ext cx="2955327" cy="835201"/>
          </a:xfrm>
          <a:prstGeom prst="rect">
            <a:avLst/>
          </a:prstGeom>
        </p:spPr>
      </p:pic>
      <p:sp>
        <p:nvSpPr>
          <p:cNvPr id="3" name="TextBox 2">
            <a:extLst>
              <a:ext uri="{FF2B5EF4-FFF2-40B4-BE49-F238E27FC236}">
                <a16:creationId xmlns:a16="http://schemas.microsoft.com/office/drawing/2014/main" id="{0958032D-BC3A-CDA7-025C-F5D8150F29E0}"/>
              </a:ext>
            </a:extLst>
          </p:cNvPr>
          <p:cNvSpPr txBox="1"/>
          <p:nvPr/>
        </p:nvSpPr>
        <p:spPr>
          <a:xfrm>
            <a:off x="3541453" y="3173190"/>
            <a:ext cx="4719562" cy="369332"/>
          </a:xfrm>
          <a:prstGeom prst="rect">
            <a:avLst/>
          </a:prstGeom>
          <a:noFill/>
        </p:spPr>
        <p:txBody>
          <a:bodyPr wrap="none" rtlCol="0">
            <a:spAutoFit/>
          </a:bodyPr>
          <a:lstStyle/>
          <a:p>
            <a:r>
              <a:rPr lang="en-US" dirty="0">
                <a:solidFill>
                  <a:schemeClr val="bg1"/>
                </a:solidFill>
                <a:latin typeface="Montserrat" panose="00000500000000000000" pitchFamily="2" charset="0"/>
              </a:rPr>
              <a:t>January 2023 through September 2024</a:t>
            </a:r>
          </a:p>
        </p:txBody>
      </p:sp>
    </p:spTree>
    <p:extLst>
      <p:ext uri="{BB962C8B-B14F-4D97-AF65-F5344CB8AC3E}">
        <p14:creationId xmlns:p14="http://schemas.microsoft.com/office/powerpoint/2010/main" val="79634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88CBE2-DA51-ACDA-3676-B975E7C1368E}"/>
              </a:ext>
            </a:extLst>
          </p:cNvPr>
          <p:cNvSpPr>
            <a:spLocks noGrp="1"/>
          </p:cNvSpPr>
          <p:nvPr>
            <p:ph type="title"/>
          </p:nvPr>
        </p:nvSpPr>
        <p:spPr>
          <a:xfrm>
            <a:off x="752928" y="570713"/>
            <a:ext cx="10686144" cy="646502"/>
          </a:xfrm>
          <a:noFill/>
        </p:spPr>
        <p:txBody>
          <a:bodyPr>
            <a:normAutofit/>
          </a:bodyPr>
          <a:lstStyle/>
          <a:p>
            <a:r>
              <a:rPr lang="en-US" sz="4000" kern="0" dirty="0">
                <a:solidFill>
                  <a:srgbClr val="000000"/>
                </a:solidFill>
                <a:effectLst/>
                <a:latin typeface="Segoe UI Emoji" panose="020B0502040204020203" pitchFamily="34" charset="0"/>
                <a:ea typeface="Times New Roman" panose="02020603050405020304" pitchFamily="18" charset="0"/>
                <a:cs typeface="Segoe UI Emoji" panose="020B0502040204020203" pitchFamily="34" charset="0"/>
              </a:rPr>
              <a:t>🌟 </a:t>
            </a:r>
            <a:r>
              <a:rPr lang="en-US" dirty="0">
                <a:solidFill>
                  <a:schemeClr val="accent4"/>
                </a:solidFill>
                <a:latin typeface="Montserrat SemiBold" panose="00000700000000000000" pitchFamily="2" charset="0"/>
              </a:rPr>
              <a:t>Collaboration Spotlights</a:t>
            </a:r>
            <a:r>
              <a:rPr lang="en-US" sz="4000" kern="0" dirty="0">
                <a:solidFill>
                  <a:schemeClr val="accent4"/>
                </a:solidFill>
                <a:effectLst/>
                <a:latin typeface="Montserrat SemiBold" panose="00000700000000000000" pitchFamily="2" charset="0"/>
                <a:ea typeface="Times New Roman" panose="02020603050405020304" pitchFamily="18" charset="0"/>
                <a:cs typeface="Segoe UI Emoji" panose="020B0502040204020203" pitchFamily="34" charset="0"/>
              </a:rPr>
              <a:t> </a:t>
            </a:r>
            <a:r>
              <a:rPr lang="en-US" sz="4000" kern="0" dirty="0">
                <a:solidFill>
                  <a:srgbClr val="000000"/>
                </a:solidFill>
                <a:effectLst/>
                <a:latin typeface="Segoe UI Emoji" panose="020B0502040204020203" pitchFamily="34" charset="0"/>
                <a:ea typeface="Times New Roman" panose="02020603050405020304" pitchFamily="18" charset="0"/>
                <a:cs typeface="Segoe UI Emoji" panose="020B0502040204020203" pitchFamily="34" charset="0"/>
              </a:rPr>
              <a:t>🌟</a:t>
            </a:r>
            <a:endParaRPr lang="en-US" dirty="0"/>
          </a:p>
        </p:txBody>
      </p:sp>
      <p:sp>
        <p:nvSpPr>
          <p:cNvPr id="5" name="Content Placeholder 2">
            <a:extLst>
              <a:ext uri="{FF2B5EF4-FFF2-40B4-BE49-F238E27FC236}">
                <a16:creationId xmlns:a16="http://schemas.microsoft.com/office/drawing/2014/main" id="{C09FFC82-8259-8B8D-1CF3-766338C5A488}"/>
              </a:ext>
            </a:extLst>
          </p:cNvPr>
          <p:cNvSpPr txBox="1">
            <a:spLocks/>
          </p:cNvSpPr>
          <p:nvPr/>
        </p:nvSpPr>
        <p:spPr>
          <a:xfrm>
            <a:off x="752928" y="1517825"/>
            <a:ext cx="6578224" cy="48088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323130"/>
              </a:solidFill>
              <a:effectLst/>
              <a:uLnTx/>
              <a:uFillTx/>
              <a:latin typeface="Montserrat" panose="00000500000000000000" pitchFamily="2"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4E58EC"/>
              </a:solidFill>
              <a:effectLst/>
              <a:uLnTx/>
              <a:uFillTx/>
              <a:latin typeface="Montserrat" panose="00000500000000000000" pitchFamily="2" charset="0"/>
              <a:ea typeface="Open Sans" panose="020B0606030504020204" pitchFamily="34" charset="0"/>
              <a:cs typeface="Open Sans" panose="020B0606030504020204" pitchFamily="34" charset="0"/>
            </a:endParaRPr>
          </a:p>
        </p:txBody>
      </p:sp>
      <p:graphicFrame>
        <p:nvGraphicFramePr>
          <p:cNvPr id="4" name="Diagram 3">
            <a:extLst>
              <a:ext uri="{FF2B5EF4-FFF2-40B4-BE49-F238E27FC236}">
                <a16:creationId xmlns:a16="http://schemas.microsoft.com/office/drawing/2014/main" id="{A38CB6F5-D86B-A14C-63C2-6E92EEC98E41}"/>
              </a:ext>
            </a:extLst>
          </p:cNvPr>
          <p:cNvGraphicFramePr/>
          <p:nvPr>
            <p:extLst>
              <p:ext uri="{D42A27DB-BD31-4B8C-83A1-F6EECF244321}">
                <p14:modId xmlns:p14="http://schemas.microsoft.com/office/powerpoint/2010/main" val="312900449"/>
              </p:ext>
            </p:extLst>
          </p:nvPr>
        </p:nvGraphicFramePr>
        <p:xfrm>
          <a:off x="1598281" y="1746871"/>
          <a:ext cx="8995438" cy="4050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22063973-D35D-E448-E260-DA79C09F59EE}"/>
              </a:ext>
            </a:extLst>
          </p:cNvPr>
          <p:cNvSpPr txBox="1"/>
          <p:nvPr/>
        </p:nvSpPr>
        <p:spPr>
          <a:xfrm>
            <a:off x="8975319" y="478465"/>
            <a:ext cx="31469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ontserrat Medium" panose="00000600000000000000" pitchFamily="50" charset="0"/>
                <a:ea typeface="+mn-ea"/>
                <a:cs typeface="+mn-cs"/>
              </a:rPr>
              <a:t>FASD NPN Communication</a:t>
            </a:r>
            <a:r>
              <a:rPr kumimoji="0" lang="en-US" sz="1600" b="0" i="0" u="none" strike="noStrike" kern="1200" cap="none" spc="0" normalizeH="0" baseline="0" noProof="0" dirty="0">
                <a:ln>
                  <a:noFill/>
                </a:ln>
                <a:solidFill>
                  <a:schemeClr val="accent4"/>
                </a:solidFill>
                <a:effectLst/>
                <a:uLnTx/>
                <a:uFillTx/>
                <a:latin typeface="Montserrat Medium" panose="00000600000000000000" pitchFamily="50" charset="0"/>
                <a:ea typeface="+mn-ea"/>
                <a:cs typeface="+mn-cs"/>
              </a:rPr>
              <a:t>s</a:t>
            </a:r>
            <a:r>
              <a:rPr kumimoji="0" lang="en-US" sz="1600" b="0" i="0" u="none" strike="noStrike" kern="1200" cap="none" spc="0" normalizeH="0" baseline="0" noProof="0" dirty="0">
                <a:ln>
                  <a:noFill/>
                </a:ln>
                <a:solidFill>
                  <a:srgbClr val="4E58EC"/>
                </a:solidFill>
                <a:effectLst/>
                <a:uLnTx/>
                <a:uFillTx/>
                <a:latin typeface="Montserrat Medium" panose="00000600000000000000" pitchFamily="50" charset="0"/>
                <a:ea typeface="+mn-ea"/>
                <a:cs typeface="+mn-cs"/>
              </a:rPr>
              <a:t> </a:t>
            </a:r>
            <a:r>
              <a:rPr kumimoji="0" lang="en-US" sz="1600" b="0" i="0" u="none" strike="noStrike" kern="1200" cap="none" spc="0" normalizeH="0" baseline="0" noProof="0" dirty="0">
                <a:ln>
                  <a:noFill/>
                </a:ln>
                <a:solidFill>
                  <a:srgbClr val="000000"/>
                </a:solidFill>
                <a:effectLst/>
                <a:uLnTx/>
                <a:uFillTx/>
                <a:latin typeface="Montserrat Medium" panose="00000600000000000000" pitchFamily="50" charset="0"/>
                <a:ea typeface="+mn-ea"/>
                <a:cs typeface="+mn-cs"/>
              </a:rPr>
              <a:t>Bulletins highlight four types of collaboration.</a:t>
            </a:r>
          </a:p>
        </p:txBody>
      </p:sp>
      <p:sp>
        <p:nvSpPr>
          <p:cNvPr id="6" name="TextBox 5">
            <a:extLst>
              <a:ext uri="{FF2B5EF4-FFF2-40B4-BE49-F238E27FC236}">
                <a16:creationId xmlns:a16="http://schemas.microsoft.com/office/drawing/2014/main" id="{91621195-F03F-70C9-3AA6-8A3B68B25019}"/>
              </a:ext>
            </a:extLst>
          </p:cNvPr>
          <p:cNvSpPr txBox="1"/>
          <p:nvPr/>
        </p:nvSpPr>
        <p:spPr>
          <a:xfrm>
            <a:off x="7479824" y="6326681"/>
            <a:ext cx="46424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 Collaboration is defined as an activity occurring between two different project recipients/national partners.</a:t>
            </a:r>
          </a:p>
        </p:txBody>
      </p:sp>
    </p:spTree>
    <p:extLst>
      <p:ext uri="{BB962C8B-B14F-4D97-AF65-F5344CB8AC3E}">
        <p14:creationId xmlns:p14="http://schemas.microsoft.com/office/powerpoint/2010/main" val="338129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88CBE2-DA51-ACDA-3676-B975E7C1368E}"/>
              </a:ext>
            </a:extLst>
          </p:cNvPr>
          <p:cNvSpPr>
            <a:spLocks noGrp="1"/>
          </p:cNvSpPr>
          <p:nvPr>
            <p:ph type="title"/>
          </p:nvPr>
        </p:nvSpPr>
        <p:spPr/>
        <p:txBody>
          <a:bodyPr>
            <a:normAutofit/>
          </a:bodyPr>
          <a:lstStyle/>
          <a:p>
            <a:r>
              <a:rPr lang="en-US" dirty="0">
                <a:latin typeface="Montserrat SemiBold" panose="00000700000000000000" pitchFamily="2" charset="0"/>
              </a:rPr>
              <a:t>Collaboration Highlights</a:t>
            </a:r>
            <a:endParaRPr lang="en-US" dirty="0"/>
          </a:p>
        </p:txBody>
      </p:sp>
      <p:sp>
        <p:nvSpPr>
          <p:cNvPr id="5" name="Content Placeholder 2">
            <a:extLst>
              <a:ext uri="{FF2B5EF4-FFF2-40B4-BE49-F238E27FC236}">
                <a16:creationId xmlns:a16="http://schemas.microsoft.com/office/drawing/2014/main" id="{C09FFC82-8259-8B8D-1CF3-766338C5A488}"/>
              </a:ext>
            </a:extLst>
          </p:cNvPr>
          <p:cNvSpPr txBox="1">
            <a:spLocks/>
          </p:cNvSpPr>
          <p:nvPr/>
        </p:nvSpPr>
        <p:spPr>
          <a:xfrm>
            <a:off x="752928" y="1517825"/>
            <a:ext cx="6578224" cy="48088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dirty="0">
              <a:solidFill>
                <a:srgbClr val="323130"/>
              </a:solidFill>
              <a:latin typeface="Montserrat" panose="00000500000000000000" pitchFamily="2" charset="0"/>
            </a:endParaRPr>
          </a:p>
          <a:p>
            <a:pPr marL="285750" indent="-285750">
              <a:buFont typeface="Arial" panose="020B0604020202020204" pitchFamily="34" charset="0"/>
              <a:buChar char="•"/>
            </a:pPr>
            <a:endParaRPr lang="en-US" sz="1600" dirty="0">
              <a:latin typeface="Montserrat" panose="00000500000000000000" pitchFamily="2" charset="0"/>
            </a:endParaRPr>
          </a:p>
        </p:txBody>
      </p:sp>
      <p:graphicFrame>
        <p:nvGraphicFramePr>
          <p:cNvPr id="6" name="Chart 5">
            <a:extLst>
              <a:ext uri="{FF2B5EF4-FFF2-40B4-BE49-F238E27FC236}">
                <a16:creationId xmlns:a16="http://schemas.microsoft.com/office/drawing/2014/main" id="{651D748D-4B0B-33B1-2628-76761641B04F}"/>
              </a:ext>
            </a:extLst>
          </p:cNvPr>
          <p:cNvGraphicFramePr>
            <a:graphicFrameLocks/>
          </p:cNvGraphicFramePr>
          <p:nvPr>
            <p:extLst>
              <p:ext uri="{D42A27DB-BD31-4B8C-83A1-F6EECF244321}">
                <p14:modId xmlns:p14="http://schemas.microsoft.com/office/powerpoint/2010/main" val="4104116433"/>
              </p:ext>
            </p:extLst>
          </p:nvPr>
        </p:nvGraphicFramePr>
        <p:xfrm>
          <a:off x="889463" y="1401446"/>
          <a:ext cx="6949382" cy="45670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CE44BFF0-B48B-0477-8CCA-88BDDB73402B}"/>
              </a:ext>
            </a:extLst>
          </p:cNvPr>
          <p:cNvGraphicFramePr>
            <a:graphicFrameLocks noGrp="1"/>
          </p:cNvGraphicFramePr>
          <p:nvPr>
            <p:extLst>
              <p:ext uri="{D42A27DB-BD31-4B8C-83A1-F6EECF244321}">
                <p14:modId xmlns:p14="http://schemas.microsoft.com/office/powerpoint/2010/main" val="712787904"/>
              </p:ext>
            </p:extLst>
          </p:nvPr>
        </p:nvGraphicFramePr>
        <p:xfrm>
          <a:off x="8178322" y="1401446"/>
          <a:ext cx="3707476" cy="4194072"/>
        </p:xfrm>
        <a:graphic>
          <a:graphicData uri="http://schemas.openxmlformats.org/drawingml/2006/table">
            <a:tbl>
              <a:tblPr firstRow="1" lastRow="1" bandRow="1">
                <a:effectLst>
                  <a:outerShdw blurRad="50800" dist="38100" dir="2700000" algn="tl" rotWithShape="0">
                    <a:prstClr val="black">
                      <a:alpha val="40000"/>
                    </a:prstClr>
                  </a:outerShdw>
                </a:effectLst>
                <a:tableStyleId>{93296810-A885-4BE3-A3E7-6D5BEEA58F35}</a:tableStyleId>
              </a:tblPr>
              <a:tblGrid>
                <a:gridCol w="1928553">
                  <a:extLst>
                    <a:ext uri="{9D8B030D-6E8A-4147-A177-3AD203B41FA5}">
                      <a16:colId xmlns:a16="http://schemas.microsoft.com/office/drawing/2014/main" val="102516430"/>
                    </a:ext>
                  </a:extLst>
                </a:gridCol>
                <a:gridCol w="1778923">
                  <a:extLst>
                    <a:ext uri="{9D8B030D-6E8A-4147-A177-3AD203B41FA5}">
                      <a16:colId xmlns:a16="http://schemas.microsoft.com/office/drawing/2014/main" val="1844784133"/>
                    </a:ext>
                  </a:extLst>
                </a:gridCol>
              </a:tblGrid>
              <a:tr h="588276">
                <a:tc>
                  <a:txBody>
                    <a:bodyPr/>
                    <a:lstStyle/>
                    <a:p>
                      <a:pPr algn="l" fontAlgn="b"/>
                      <a:r>
                        <a:rPr lang="en-US" sz="1600" u="none" strike="noStrike" dirty="0">
                          <a:solidFill>
                            <a:schemeClr val="tx1"/>
                          </a:solidFill>
                          <a:effectLst/>
                          <a:latin typeface="Montserrat SemiBold" panose="00000700000000000000" pitchFamily="2" charset="0"/>
                        </a:rPr>
                        <a:t>NPN Organization</a:t>
                      </a:r>
                      <a:endParaRPr lang="en-US" sz="1600" b="1" i="0" u="none" strike="noStrike" dirty="0">
                        <a:solidFill>
                          <a:schemeClr val="tx1"/>
                        </a:solidFill>
                        <a:effectLst/>
                        <a:latin typeface="Montserrat SemiBold" panose="00000700000000000000" pitchFamily="2" charset="0"/>
                      </a:endParaRPr>
                    </a:p>
                  </a:txBody>
                  <a:tcPr anchor="b">
                    <a:solidFill>
                      <a:srgbClr val="59C23B"/>
                    </a:solidFill>
                  </a:tcPr>
                </a:tc>
                <a:tc>
                  <a:txBody>
                    <a:bodyPr/>
                    <a:lstStyle/>
                    <a:p>
                      <a:pPr algn="l" fontAlgn="b"/>
                      <a:r>
                        <a:rPr lang="en-US" sz="1600" u="none" strike="noStrike" dirty="0">
                          <a:solidFill>
                            <a:schemeClr val="tx1"/>
                          </a:solidFill>
                          <a:effectLst/>
                          <a:latin typeface="Montserrat SemiBold" panose="00000700000000000000" pitchFamily="2" charset="0"/>
                        </a:rPr>
                        <a:t>Collaboration Highlights</a:t>
                      </a:r>
                      <a:endParaRPr lang="en-US" sz="1600" b="1" i="0" u="none" strike="noStrike" dirty="0">
                        <a:solidFill>
                          <a:schemeClr val="tx1"/>
                        </a:solidFill>
                        <a:effectLst/>
                        <a:latin typeface="Montserrat SemiBold" panose="00000700000000000000" pitchFamily="2" charset="0"/>
                      </a:endParaRPr>
                    </a:p>
                  </a:txBody>
                  <a:tcPr anchor="b">
                    <a:solidFill>
                      <a:srgbClr val="59C23B"/>
                    </a:solidFill>
                  </a:tcPr>
                </a:tc>
                <a:extLst>
                  <a:ext uri="{0D108BD9-81ED-4DB2-BD59-A6C34878D82A}">
                    <a16:rowId xmlns:a16="http://schemas.microsoft.com/office/drawing/2014/main" val="2396997312"/>
                  </a:ext>
                </a:extLst>
              </a:tr>
              <a:tr h="294138">
                <a:tc>
                  <a:txBody>
                    <a:bodyPr/>
                    <a:lstStyle/>
                    <a:p>
                      <a:pPr algn="l" fontAlgn="b"/>
                      <a:r>
                        <a:rPr lang="en-US" sz="1600" b="0" u="none" strike="noStrike" dirty="0">
                          <a:effectLst/>
                          <a:latin typeface="Montserrat" panose="00000500000000000000" pitchFamily="2" charset="0"/>
                        </a:rPr>
                        <a:t>FASD United</a:t>
                      </a:r>
                      <a:endParaRPr lang="en-US" sz="1600" b="0" i="0" u="none" strike="noStrike" dirty="0">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12</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528208663"/>
                  </a:ext>
                </a:extLst>
              </a:tr>
              <a:tr h="294138">
                <a:tc>
                  <a:txBody>
                    <a:bodyPr/>
                    <a:lstStyle/>
                    <a:p>
                      <a:pPr algn="l" fontAlgn="b"/>
                      <a:r>
                        <a:rPr lang="en-US" sz="1600" b="0" u="none" strike="noStrike" dirty="0">
                          <a:effectLst/>
                          <a:latin typeface="Montserrat" panose="00000500000000000000" pitchFamily="2" charset="0"/>
                        </a:rPr>
                        <a:t>ORAU</a:t>
                      </a:r>
                      <a:endParaRPr lang="en-US" sz="1600" b="0" i="0" u="none" strike="noStrike" dirty="0">
                        <a:solidFill>
                          <a:srgbClr val="000000"/>
                        </a:solidFill>
                        <a:effectLst/>
                        <a:latin typeface="Montserrat" panose="00000500000000000000" pitchFamily="2" charset="0"/>
                      </a:endParaRPr>
                    </a:p>
                  </a:txBody>
                  <a:tcPr anchor="b"/>
                </a:tc>
                <a:tc>
                  <a:txBody>
                    <a:bodyPr/>
                    <a:lstStyle/>
                    <a:p>
                      <a:pPr algn="r" fontAlgn="b"/>
                      <a:r>
                        <a:rPr lang="en-US" sz="1600" u="none" strike="noStrike" dirty="0">
                          <a:effectLst/>
                          <a:latin typeface="Montserrat" panose="00000500000000000000" pitchFamily="2" charset="0"/>
                        </a:rPr>
                        <a:t>9</a:t>
                      </a:r>
                      <a:endParaRPr lang="en-US" sz="1600" b="0" i="0" u="none" strike="noStrike" dirty="0">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106022704"/>
                  </a:ext>
                </a:extLst>
              </a:tr>
              <a:tr h="294138">
                <a:tc>
                  <a:txBody>
                    <a:bodyPr/>
                    <a:lstStyle/>
                    <a:p>
                      <a:pPr algn="l" fontAlgn="b"/>
                      <a:r>
                        <a:rPr lang="en-US" sz="1600" b="0" u="none" strike="noStrike" dirty="0">
                          <a:effectLst/>
                          <a:latin typeface="Montserrat" panose="00000500000000000000" pitchFamily="2" charset="0"/>
                        </a:rPr>
                        <a:t>ACOG</a:t>
                      </a:r>
                      <a:endParaRPr lang="en-US" sz="1600" b="0" i="0" u="none" strike="noStrike" dirty="0">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7</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3496291768"/>
                  </a:ext>
                </a:extLst>
              </a:tr>
              <a:tr h="294138">
                <a:tc>
                  <a:txBody>
                    <a:bodyPr/>
                    <a:lstStyle/>
                    <a:p>
                      <a:pPr algn="l" fontAlgn="b"/>
                      <a:r>
                        <a:rPr lang="en-US" sz="1600" b="0" u="none" strike="noStrike" dirty="0">
                          <a:effectLst/>
                          <a:latin typeface="Montserrat" panose="00000500000000000000" pitchFamily="2" charset="0"/>
                        </a:rPr>
                        <a:t>NASW/UT-Austin</a:t>
                      </a:r>
                      <a:endParaRPr lang="en-US" sz="1600" b="0" i="0" u="none" strike="noStrike" dirty="0">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5</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1637132446"/>
                  </a:ext>
                </a:extLst>
              </a:tr>
              <a:tr h="588276">
                <a:tc>
                  <a:txBody>
                    <a:bodyPr/>
                    <a:lstStyle/>
                    <a:p>
                      <a:pPr algn="l" fontAlgn="b"/>
                      <a:r>
                        <a:rPr lang="en-US" sz="1600" b="0" u="none" strike="noStrike" dirty="0">
                          <a:effectLst/>
                          <a:latin typeface="Montserrat" panose="00000500000000000000" pitchFamily="2" charset="0"/>
                        </a:rPr>
                        <a:t>UAA/AWHONN/ NPWH</a:t>
                      </a:r>
                      <a:endParaRPr lang="en-US" sz="1600" b="0" i="0" u="none" strike="noStrike" dirty="0">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5</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3977038565"/>
                  </a:ext>
                </a:extLst>
              </a:tr>
              <a:tr h="294138">
                <a:tc>
                  <a:txBody>
                    <a:bodyPr/>
                    <a:lstStyle/>
                    <a:p>
                      <a:pPr algn="l" fontAlgn="b"/>
                      <a:r>
                        <a:rPr lang="en-US" sz="1600" b="0" u="none" strike="noStrike">
                          <a:effectLst/>
                          <a:latin typeface="Montserrat" panose="00000500000000000000" pitchFamily="2" charset="0"/>
                        </a:rPr>
                        <a:t>MSU/NACCHO</a:t>
                      </a:r>
                      <a:endParaRPr lang="en-US" sz="1600" b="0" i="0" u="none" strike="noStrike">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4</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127630728"/>
                  </a:ext>
                </a:extLst>
              </a:tr>
              <a:tr h="294138">
                <a:tc>
                  <a:txBody>
                    <a:bodyPr/>
                    <a:lstStyle/>
                    <a:p>
                      <a:pPr algn="l" fontAlgn="b"/>
                      <a:r>
                        <a:rPr lang="en-US" sz="1600" b="0" u="none" strike="noStrike">
                          <a:effectLst/>
                          <a:latin typeface="Montserrat" panose="00000500000000000000" pitchFamily="2" charset="0"/>
                        </a:rPr>
                        <a:t>AAFP</a:t>
                      </a:r>
                      <a:endParaRPr lang="en-US" sz="1600" b="0" i="0" u="none" strike="noStrike">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4</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3646880792"/>
                  </a:ext>
                </a:extLst>
              </a:tr>
              <a:tr h="294138">
                <a:tc>
                  <a:txBody>
                    <a:bodyPr/>
                    <a:lstStyle/>
                    <a:p>
                      <a:pPr algn="l" fontAlgn="b"/>
                      <a:r>
                        <a:rPr lang="en-US" sz="1600" b="0" u="none" strike="noStrike" dirty="0">
                          <a:effectLst/>
                          <a:latin typeface="Montserrat" panose="00000500000000000000" pitchFamily="2" charset="0"/>
                        </a:rPr>
                        <a:t>AAP</a:t>
                      </a:r>
                      <a:endParaRPr lang="en-US" sz="1600" b="0" i="0" u="none" strike="noStrike" dirty="0">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3</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1085986758"/>
                  </a:ext>
                </a:extLst>
              </a:tr>
              <a:tr h="294138">
                <a:tc>
                  <a:txBody>
                    <a:bodyPr/>
                    <a:lstStyle/>
                    <a:p>
                      <a:pPr algn="l" fontAlgn="b"/>
                      <a:r>
                        <a:rPr lang="en-US" sz="1600" b="0" u="none" strike="noStrike" dirty="0">
                          <a:effectLst/>
                          <a:latin typeface="Montserrat" panose="00000500000000000000" pitchFamily="2" charset="0"/>
                        </a:rPr>
                        <a:t>UNR/MAP</a:t>
                      </a:r>
                      <a:endParaRPr lang="en-US" sz="1600" b="0" i="0" u="none" strike="noStrike" dirty="0">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3</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825266024"/>
                  </a:ext>
                </a:extLst>
              </a:tr>
              <a:tr h="294138">
                <a:tc>
                  <a:txBody>
                    <a:bodyPr/>
                    <a:lstStyle/>
                    <a:p>
                      <a:pPr algn="l" fontAlgn="b"/>
                      <a:r>
                        <a:rPr lang="en-US" sz="1600" u="none" strike="noStrike" dirty="0">
                          <a:solidFill>
                            <a:schemeClr val="tx1"/>
                          </a:solidFill>
                          <a:effectLst/>
                          <a:latin typeface="Montserrat SemiBold" panose="00000700000000000000" pitchFamily="2" charset="0"/>
                        </a:rPr>
                        <a:t>Grand Total</a:t>
                      </a:r>
                      <a:endParaRPr lang="en-US" sz="1600" b="1" i="0" u="none" strike="noStrike" dirty="0">
                        <a:solidFill>
                          <a:schemeClr val="tx1"/>
                        </a:solidFill>
                        <a:effectLst/>
                        <a:latin typeface="Montserrat SemiBold" panose="00000700000000000000" pitchFamily="2" charset="0"/>
                      </a:endParaRPr>
                    </a:p>
                  </a:txBody>
                  <a:tcPr anchor="b">
                    <a:solidFill>
                      <a:srgbClr val="59C23B"/>
                    </a:solidFill>
                  </a:tcPr>
                </a:tc>
                <a:tc>
                  <a:txBody>
                    <a:bodyPr/>
                    <a:lstStyle/>
                    <a:p>
                      <a:pPr algn="r" fontAlgn="b"/>
                      <a:r>
                        <a:rPr lang="en-US" sz="1600" u="none" strike="noStrike" dirty="0">
                          <a:solidFill>
                            <a:schemeClr val="tx1"/>
                          </a:solidFill>
                          <a:effectLst/>
                          <a:latin typeface="Montserrat SemiBold" panose="00000700000000000000" pitchFamily="2" charset="0"/>
                        </a:rPr>
                        <a:t>52</a:t>
                      </a:r>
                      <a:endParaRPr lang="en-US" sz="1600" b="1" i="0" u="none" strike="noStrike" dirty="0">
                        <a:solidFill>
                          <a:schemeClr val="tx1"/>
                        </a:solidFill>
                        <a:effectLst/>
                        <a:latin typeface="Montserrat SemiBold" panose="00000700000000000000" pitchFamily="2" charset="0"/>
                      </a:endParaRPr>
                    </a:p>
                  </a:txBody>
                  <a:tcPr anchor="b">
                    <a:solidFill>
                      <a:srgbClr val="59C23B"/>
                    </a:solidFill>
                  </a:tcPr>
                </a:tc>
                <a:extLst>
                  <a:ext uri="{0D108BD9-81ED-4DB2-BD59-A6C34878D82A}">
                    <a16:rowId xmlns:a16="http://schemas.microsoft.com/office/drawing/2014/main" val="3488482641"/>
                  </a:ext>
                </a:extLst>
              </a:tr>
            </a:tbl>
          </a:graphicData>
        </a:graphic>
      </p:graphicFrame>
    </p:spTree>
    <p:extLst>
      <p:ext uri="{BB962C8B-B14F-4D97-AF65-F5344CB8AC3E}">
        <p14:creationId xmlns:p14="http://schemas.microsoft.com/office/powerpoint/2010/main" val="1178448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88CBE2-DA51-ACDA-3676-B975E7C1368E}"/>
              </a:ext>
            </a:extLst>
          </p:cNvPr>
          <p:cNvSpPr>
            <a:spLocks noGrp="1"/>
          </p:cNvSpPr>
          <p:nvPr>
            <p:ph type="title"/>
          </p:nvPr>
        </p:nvSpPr>
        <p:spPr/>
        <p:txBody>
          <a:bodyPr>
            <a:normAutofit/>
          </a:bodyPr>
          <a:lstStyle/>
          <a:p>
            <a:r>
              <a:rPr lang="en-US" dirty="0">
                <a:latin typeface="Montserrat SemiBold" panose="00000700000000000000" pitchFamily="2" charset="0"/>
              </a:rPr>
              <a:t>Collaboration Highlights</a:t>
            </a:r>
            <a:endParaRPr lang="en-US" dirty="0"/>
          </a:p>
        </p:txBody>
      </p:sp>
      <p:sp>
        <p:nvSpPr>
          <p:cNvPr id="5" name="Content Placeholder 2">
            <a:extLst>
              <a:ext uri="{FF2B5EF4-FFF2-40B4-BE49-F238E27FC236}">
                <a16:creationId xmlns:a16="http://schemas.microsoft.com/office/drawing/2014/main" id="{C09FFC82-8259-8B8D-1CF3-766338C5A488}"/>
              </a:ext>
            </a:extLst>
          </p:cNvPr>
          <p:cNvSpPr txBox="1">
            <a:spLocks/>
          </p:cNvSpPr>
          <p:nvPr/>
        </p:nvSpPr>
        <p:spPr>
          <a:xfrm>
            <a:off x="752928" y="1517825"/>
            <a:ext cx="6578224" cy="48088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dirty="0">
              <a:solidFill>
                <a:srgbClr val="323130"/>
              </a:solidFill>
              <a:latin typeface="Montserrat" panose="00000500000000000000" pitchFamily="2" charset="0"/>
            </a:endParaRPr>
          </a:p>
          <a:p>
            <a:pPr marL="285750" indent="-285750">
              <a:buFont typeface="Arial" panose="020B0604020202020204" pitchFamily="34" charset="0"/>
              <a:buChar char="•"/>
            </a:pPr>
            <a:endParaRPr lang="en-US" sz="1600" dirty="0">
              <a:latin typeface="Montserrat" panose="00000500000000000000" pitchFamily="2" charset="0"/>
            </a:endParaRPr>
          </a:p>
        </p:txBody>
      </p:sp>
      <p:graphicFrame>
        <p:nvGraphicFramePr>
          <p:cNvPr id="6" name="Table 5">
            <a:extLst>
              <a:ext uri="{FF2B5EF4-FFF2-40B4-BE49-F238E27FC236}">
                <a16:creationId xmlns:a16="http://schemas.microsoft.com/office/drawing/2014/main" id="{E262D2A9-FF06-F77C-3D47-4D3EAABE1043}"/>
              </a:ext>
            </a:extLst>
          </p:cNvPr>
          <p:cNvGraphicFramePr>
            <a:graphicFrameLocks noGrp="1"/>
          </p:cNvGraphicFramePr>
          <p:nvPr>
            <p:extLst>
              <p:ext uri="{D42A27DB-BD31-4B8C-83A1-F6EECF244321}">
                <p14:modId xmlns:p14="http://schemas.microsoft.com/office/powerpoint/2010/main" val="685497240"/>
              </p:ext>
            </p:extLst>
          </p:nvPr>
        </p:nvGraphicFramePr>
        <p:xfrm>
          <a:off x="8294790" y="1315092"/>
          <a:ext cx="3584657" cy="2735703"/>
        </p:xfrm>
        <a:graphic>
          <a:graphicData uri="http://schemas.openxmlformats.org/drawingml/2006/table">
            <a:tbl>
              <a:tblPr>
                <a:tableStyleId>{5C22544A-7EE6-4342-B048-85BDC9FD1C3A}</a:tableStyleId>
              </a:tblPr>
              <a:tblGrid>
                <a:gridCol w="3584657">
                  <a:extLst>
                    <a:ext uri="{9D8B030D-6E8A-4147-A177-3AD203B41FA5}">
                      <a16:colId xmlns:a16="http://schemas.microsoft.com/office/drawing/2014/main" val="1182110759"/>
                    </a:ext>
                  </a:extLst>
                </a:gridCol>
              </a:tblGrid>
              <a:tr h="273570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1" u="none" strike="noStrike" dirty="0">
                          <a:effectLst/>
                          <a:latin typeface="Montserrat SemiBold" panose="00000700000000000000" pitchFamily="2" charset="0"/>
                        </a:rPr>
                        <a:t>40</a:t>
                      </a:r>
                      <a:r>
                        <a:rPr lang="en-US" sz="2000" u="none" strike="noStrike" dirty="0">
                          <a:effectLst/>
                          <a:latin typeface="Montserrat" panose="00000500000000000000" pitchFamily="2" charset="0"/>
                        </a:rPr>
                        <a:t> original social media  posts and re-shares about communication products or activities of other national partners:</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300" u="none" strike="noStrike" dirty="0">
                        <a:effectLst/>
                        <a:latin typeface="Montserrat" panose="00000500000000000000" pitchFamily="2" charset="0"/>
                      </a:endParaRPr>
                    </a:p>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2800" b="1" u="none" strike="noStrike" dirty="0">
                          <a:solidFill>
                            <a:srgbClr val="00B5FF"/>
                          </a:solidFill>
                          <a:effectLst/>
                          <a:latin typeface="Montserrat SemiBold" panose="00000700000000000000" pitchFamily="2" charset="0"/>
                        </a:rPr>
                        <a:t>27</a:t>
                      </a:r>
                      <a:r>
                        <a:rPr lang="en-US" sz="2000" u="none" strike="noStrike" dirty="0">
                          <a:effectLst/>
                          <a:latin typeface="Montserrat" panose="00000500000000000000" pitchFamily="2" charset="0"/>
                        </a:rPr>
                        <a:t> original messages</a:t>
                      </a:r>
                    </a:p>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2800" b="1" u="none" strike="noStrike" dirty="0">
                          <a:solidFill>
                            <a:srgbClr val="4E58EC"/>
                          </a:solidFill>
                          <a:effectLst/>
                          <a:latin typeface="Montserrat SemiBold" panose="00000700000000000000" pitchFamily="2" charset="0"/>
                        </a:rPr>
                        <a:t>13</a:t>
                      </a:r>
                      <a:r>
                        <a:rPr lang="en-US" sz="2800" b="1" u="none" strike="noStrike" dirty="0">
                          <a:effectLst/>
                          <a:latin typeface="Montserrat" panose="00000500000000000000" pitchFamily="2" charset="0"/>
                        </a:rPr>
                        <a:t> </a:t>
                      </a:r>
                      <a:r>
                        <a:rPr lang="en-US" sz="2000" u="none" strike="noStrike" dirty="0">
                          <a:effectLst/>
                          <a:latin typeface="Montserrat" panose="00000500000000000000" pitchFamily="2" charset="0"/>
                        </a:rPr>
                        <a:t>re-shares</a:t>
                      </a:r>
                      <a:endParaRPr lang="en-US" sz="2000" b="0" i="0" u="none" strike="noStrike" dirty="0">
                        <a:solidFill>
                          <a:srgbClr val="000000"/>
                        </a:solidFill>
                        <a:effectLst/>
                        <a:latin typeface="Montserrat" panose="00000500000000000000" pitchFamily="2" charset="0"/>
                      </a:endParaRPr>
                    </a:p>
                  </a:txBody>
                  <a:tcPr marL="0" marR="0" marT="0" marB="0">
                    <a:noFill/>
                  </a:tcPr>
                </a:tc>
                <a:extLst>
                  <a:ext uri="{0D108BD9-81ED-4DB2-BD59-A6C34878D82A}">
                    <a16:rowId xmlns:a16="http://schemas.microsoft.com/office/drawing/2014/main" val="2637053740"/>
                  </a:ext>
                </a:extLst>
              </a:tr>
            </a:tbl>
          </a:graphicData>
        </a:graphic>
      </p:graphicFrame>
      <p:graphicFrame>
        <p:nvGraphicFramePr>
          <p:cNvPr id="2" name="Chart 1">
            <a:extLst>
              <a:ext uri="{FF2B5EF4-FFF2-40B4-BE49-F238E27FC236}">
                <a16:creationId xmlns:a16="http://schemas.microsoft.com/office/drawing/2014/main" id="{DDD94AAF-3E78-6447-32F1-D812DD55B4E3}"/>
              </a:ext>
            </a:extLst>
          </p:cNvPr>
          <p:cNvGraphicFramePr>
            <a:graphicFrameLocks/>
          </p:cNvGraphicFramePr>
          <p:nvPr>
            <p:extLst>
              <p:ext uri="{D42A27DB-BD31-4B8C-83A1-F6EECF244321}">
                <p14:modId xmlns:p14="http://schemas.microsoft.com/office/powerpoint/2010/main" val="3946851938"/>
              </p:ext>
            </p:extLst>
          </p:nvPr>
        </p:nvGraphicFramePr>
        <p:xfrm>
          <a:off x="672030" y="1315093"/>
          <a:ext cx="7348250" cy="4808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3414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88CBE2-DA51-ACDA-3676-B975E7C1368E}"/>
              </a:ext>
            </a:extLst>
          </p:cNvPr>
          <p:cNvSpPr>
            <a:spLocks noGrp="1"/>
          </p:cNvSpPr>
          <p:nvPr>
            <p:ph type="title"/>
          </p:nvPr>
        </p:nvSpPr>
        <p:spPr/>
        <p:txBody>
          <a:bodyPr>
            <a:normAutofit/>
          </a:bodyPr>
          <a:lstStyle/>
          <a:p>
            <a:r>
              <a:rPr lang="en-US" dirty="0">
                <a:latin typeface="Montserrat SemiBold" panose="00000700000000000000" pitchFamily="2" charset="0"/>
              </a:rPr>
              <a:t>Collaboration Highlights</a:t>
            </a:r>
            <a:endParaRPr lang="en-US" dirty="0"/>
          </a:p>
        </p:txBody>
      </p:sp>
      <p:sp>
        <p:nvSpPr>
          <p:cNvPr id="5" name="Content Placeholder 2">
            <a:extLst>
              <a:ext uri="{FF2B5EF4-FFF2-40B4-BE49-F238E27FC236}">
                <a16:creationId xmlns:a16="http://schemas.microsoft.com/office/drawing/2014/main" id="{C09FFC82-8259-8B8D-1CF3-766338C5A488}"/>
              </a:ext>
            </a:extLst>
          </p:cNvPr>
          <p:cNvSpPr txBox="1">
            <a:spLocks/>
          </p:cNvSpPr>
          <p:nvPr/>
        </p:nvSpPr>
        <p:spPr>
          <a:xfrm>
            <a:off x="752928" y="1517825"/>
            <a:ext cx="6578224" cy="48088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dirty="0">
              <a:solidFill>
                <a:srgbClr val="323130"/>
              </a:solidFill>
              <a:latin typeface="Montserrat" panose="00000500000000000000" pitchFamily="2" charset="0"/>
            </a:endParaRPr>
          </a:p>
          <a:p>
            <a:pPr marL="285750" indent="-285750">
              <a:buFont typeface="Arial" panose="020B0604020202020204" pitchFamily="34" charset="0"/>
              <a:buChar char="•"/>
            </a:pPr>
            <a:endParaRPr lang="en-US" sz="1600" dirty="0">
              <a:latin typeface="Montserrat" panose="00000500000000000000" pitchFamily="2" charset="0"/>
            </a:endParaRPr>
          </a:p>
        </p:txBody>
      </p:sp>
      <p:graphicFrame>
        <p:nvGraphicFramePr>
          <p:cNvPr id="2" name="Chart 1">
            <a:extLst>
              <a:ext uri="{FF2B5EF4-FFF2-40B4-BE49-F238E27FC236}">
                <a16:creationId xmlns:a16="http://schemas.microsoft.com/office/drawing/2014/main" id="{998D225A-1C7A-177E-6485-220E4505F372}"/>
              </a:ext>
            </a:extLst>
          </p:cNvPr>
          <p:cNvGraphicFramePr>
            <a:graphicFrameLocks/>
          </p:cNvGraphicFramePr>
          <p:nvPr>
            <p:extLst>
              <p:ext uri="{D42A27DB-BD31-4B8C-83A1-F6EECF244321}">
                <p14:modId xmlns:p14="http://schemas.microsoft.com/office/powerpoint/2010/main" val="3493812915"/>
              </p:ext>
            </p:extLst>
          </p:nvPr>
        </p:nvGraphicFramePr>
        <p:xfrm>
          <a:off x="856212" y="1517825"/>
          <a:ext cx="6949382"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A5E271F2-F27C-1834-BDDA-EFF0D01FDA4F}"/>
              </a:ext>
            </a:extLst>
          </p:cNvPr>
          <p:cNvGraphicFramePr>
            <a:graphicFrameLocks noGrp="1"/>
          </p:cNvGraphicFramePr>
          <p:nvPr>
            <p:extLst>
              <p:ext uri="{D42A27DB-BD31-4B8C-83A1-F6EECF244321}">
                <p14:modId xmlns:p14="http://schemas.microsoft.com/office/powerpoint/2010/main" val="2796239060"/>
              </p:ext>
            </p:extLst>
          </p:nvPr>
        </p:nvGraphicFramePr>
        <p:xfrm>
          <a:off x="8154785" y="1517825"/>
          <a:ext cx="3649288" cy="3429170"/>
        </p:xfrm>
        <a:graphic>
          <a:graphicData uri="http://schemas.openxmlformats.org/drawingml/2006/table">
            <a:tbl>
              <a:tblPr firstRow="1" lastRow="1" bandRow="1">
                <a:effectLst>
                  <a:outerShdw blurRad="50800" dist="38100" dir="2700000" algn="tl" rotWithShape="0">
                    <a:prstClr val="black">
                      <a:alpha val="40000"/>
                    </a:prstClr>
                  </a:outerShdw>
                </a:effectLst>
                <a:tableStyleId>{5C22544A-7EE6-4342-B048-85BDC9FD1C3A}</a:tableStyleId>
              </a:tblPr>
              <a:tblGrid>
                <a:gridCol w="2095331">
                  <a:extLst>
                    <a:ext uri="{9D8B030D-6E8A-4147-A177-3AD203B41FA5}">
                      <a16:colId xmlns:a16="http://schemas.microsoft.com/office/drawing/2014/main" val="841326625"/>
                    </a:ext>
                  </a:extLst>
                </a:gridCol>
                <a:gridCol w="1553957">
                  <a:extLst>
                    <a:ext uri="{9D8B030D-6E8A-4147-A177-3AD203B41FA5}">
                      <a16:colId xmlns:a16="http://schemas.microsoft.com/office/drawing/2014/main" val="1857909296"/>
                    </a:ext>
                  </a:extLst>
                </a:gridCol>
              </a:tblGrid>
              <a:tr h="768758">
                <a:tc>
                  <a:txBody>
                    <a:bodyPr/>
                    <a:lstStyle/>
                    <a:p>
                      <a:pPr algn="l" fontAlgn="b"/>
                      <a:r>
                        <a:rPr lang="en-US" sz="1600" u="none" strike="noStrike" dirty="0">
                          <a:effectLst/>
                          <a:latin typeface="Montserrat SemiBold" panose="00000700000000000000" pitchFamily="2" charset="0"/>
                        </a:rPr>
                        <a:t>NPN Organization</a:t>
                      </a:r>
                      <a:endParaRPr lang="en-US" sz="1600" b="1" i="0" u="none" strike="noStrike" dirty="0">
                        <a:solidFill>
                          <a:srgbClr val="000000"/>
                        </a:solidFill>
                        <a:effectLst/>
                        <a:latin typeface="Montserrat SemiBold" panose="00000700000000000000" pitchFamily="2" charset="0"/>
                      </a:endParaRPr>
                    </a:p>
                  </a:txBody>
                  <a:tcPr anchor="b">
                    <a:solidFill>
                      <a:srgbClr val="3B7D24"/>
                    </a:solidFill>
                  </a:tcPr>
                </a:tc>
                <a:tc>
                  <a:txBody>
                    <a:bodyPr/>
                    <a:lstStyle/>
                    <a:p>
                      <a:pPr algn="l" fontAlgn="b"/>
                      <a:r>
                        <a:rPr lang="en-US" sz="1600" u="none" strike="noStrike" dirty="0">
                          <a:effectLst/>
                          <a:latin typeface="Montserrat SemiBold" panose="00000700000000000000" pitchFamily="2" charset="0"/>
                        </a:rPr>
                        <a:t>Promotional Messages Posted</a:t>
                      </a:r>
                      <a:endParaRPr lang="en-US" sz="1600" b="1" i="0" u="none" strike="noStrike" dirty="0">
                        <a:solidFill>
                          <a:srgbClr val="000000"/>
                        </a:solidFill>
                        <a:effectLst/>
                        <a:latin typeface="Montserrat SemiBold" panose="00000700000000000000" pitchFamily="2" charset="0"/>
                      </a:endParaRPr>
                    </a:p>
                  </a:txBody>
                  <a:tcPr anchor="b">
                    <a:solidFill>
                      <a:srgbClr val="3B7D24"/>
                    </a:solidFill>
                  </a:tcPr>
                </a:tc>
                <a:extLst>
                  <a:ext uri="{0D108BD9-81ED-4DB2-BD59-A6C34878D82A}">
                    <a16:rowId xmlns:a16="http://schemas.microsoft.com/office/drawing/2014/main" val="347158392"/>
                  </a:ext>
                </a:extLst>
              </a:tr>
              <a:tr h="422235">
                <a:tc>
                  <a:txBody>
                    <a:bodyPr/>
                    <a:lstStyle/>
                    <a:p>
                      <a:pPr algn="l" fontAlgn="b"/>
                      <a:r>
                        <a:rPr lang="en-US" sz="1600" b="0" u="none" strike="noStrike" dirty="0">
                          <a:effectLst/>
                          <a:latin typeface="Montserrat" panose="00000500000000000000" pitchFamily="2" charset="0"/>
                        </a:rPr>
                        <a:t>MAP</a:t>
                      </a:r>
                      <a:endParaRPr lang="en-US" sz="1600" b="0" i="0" u="none" strike="noStrike" dirty="0">
                        <a:solidFill>
                          <a:srgbClr val="000000"/>
                        </a:solidFill>
                        <a:effectLst/>
                        <a:latin typeface="Montserrat" panose="00000500000000000000" pitchFamily="2" charset="0"/>
                      </a:endParaRPr>
                    </a:p>
                  </a:txBody>
                  <a:tcPr anchor="b">
                    <a:solidFill>
                      <a:schemeClr val="accent6">
                        <a:lumMod val="60000"/>
                        <a:lumOff val="40000"/>
                      </a:schemeClr>
                    </a:solidFill>
                  </a:tcPr>
                </a:tc>
                <a:tc>
                  <a:txBody>
                    <a:bodyPr/>
                    <a:lstStyle/>
                    <a:p>
                      <a:pPr algn="r" fontAlgn="b"/>
                      <a:r>
                        <a:rPr lang="en-US" sz="1600" u="none" strike="noStrike" dirty="0">
                          <a:effectLst/>
                          <a:latin typeface="Montserrat" panose="00000500000000000000" pitchFamily="2" charset="0"/>
                        </a:rPr>
                        <a:t>8</a:t>
                      </a:r>
                      <a:endParaRPr lang="en-US" sz="1600" b="0" i="0" u="none" strike="noStrike" dirty="0">
                        <a:solidFill>
                          <a:srgbClr val="000000"/>
                        </a:solidFill>
                        <a:effectLst/>
                        <a:latin typeface="Montserrat" panose="00000500000000000000" pitchFamily="2" charset="0"/>
                      </a:endParaRPr>
                    </a:p>
                  </a:txBody>
                  <a:tcPr anchor="b">
                    <a:solidFill>
                      <a:schemeClr val="accent6">
                        <a:lumMod val="60000"/>
                        <a:lumOff val="40000"/>
                      </a:schemeClr>
                    </a:solidFill>
                  </a:tcPr>
                </a:tc>
                <a:extLst>
                  <a:ext uri="{0D108BD9-81ED-4DB2-BD59-A6C34878D82A}">
                    <a16:rowId xmlns:a16="http://schemas.microsoft.com/office/drawing/2014/main" val="2003006324"/>
                  </a:ext>
                </a:extLst>
              </a:tr>
              <a:tr h="422235">
                <a:tc>
                  <a:txBody>
                    <a:bodyPr/>
                    <a:lstStyle/>
                    <a:p>
                      <a:pPr algn="l" fontAlgn="b"/>
                      <a:r>
                        <a:rPr lang="en-US" sz="1600" b="0" u="none" strike="noStrike" dirty="0">
                          <a:effectLst/>
                          <a:latin typeface="Montserrat" panose="00000500000000000000" pitchFamily="2" charset="0"/>
                        </a:rPr>
                        <a:t>FASD United</a:t>
                      </a:r>
                      <a:endParaRPr lang="en-US" sz="1600" b="0" i="0" u="none" strike="noStrike" dirty="0">
                        <a:solidFill>
                          <a:srgbClr val="000000"/>
                        </a:solidFill>
                        <a:effectLst/>
                        <a:latin typeface="Montserrat" panose="00000500000000000000" pitchFamily="2" charset="0"/>
                      </a:endParaRPr>
                    </a:p>
                  </a:txBody>
                  <a:tcPr anchor="b">
                    <a:solidFill>
                      <a:schemeClr val="accent6">
                        <a:lumMod val="20000"/>
                        <a:lumOff val="80000"/>
                      </a:schemeClr>
                    </a:solidFill>
                  </a:tcPr>
                </a:tc>
                <a:tc>
                  <a:txBody>
                    <a:bodyPr/>
                    <a:lstStyle/>
                    <a:p>
                      <a:pPr algn="r" fontAlgn="b"/>
                      <a:r>
                        <a:rPr lang="en-US" sz="1600" u="none" strike="noStrike" dirty="0">
                          <a:effectLst/>
                          <a:latin typeface="Montserrat" panose="00000500000000000000" pitchFamily="2" charset="0"/>
                        </a:rPr>
                        <a:t>3</a:t>
                      </a:r>
                      <a:endParaRPr lang="en-US" sz="1600" b="0" i="0" u="none" strike="noStrike" dirty="0">
                        <a:solidFill>
                          <a:srgbClr val="000000"/>
                        </a:solidFill>
                        <a:effectLst/>
                        <a:latin typeface="Montserrat" panose="00000500000000000000" pitchFamily="2" charset="0"/>
                      </a:endParaRPr>
                    </a:p>
                  </a:txBody>
                  <a:tcPr anchor="b">
                    <a:solidFill>
                      <a:schemeClr val="accent6">
                        <a:lumMod val="20000"/>
                        <a:lumOff val="80000"/>
                      </a:schemeClr>
                    </a:solidFill>
                  </a:tcPr>
                </a:tc>
                <a:extLst>
                  <a:ext uri="{0D108BD9-81ED-4DB2-BD59-A6C34878D82A}">
                    <a16:rowId xmlns:a16="http://schemas.microsoft.com/office/drawing/2014/main" val="3831317382"/>
                  </a:ext>
                </a:extLst>
              </a:tr>
              <a:tr h="495035">
                <a:tc>
                  <a:txBody>
                    <a:bodyPr/>
                    <a:lstStyle/>
                    <a:p>
                      <a:pPr algn="l" fontAlgn="b"/>
                      <a:r>
                        <a:rPr lang="en-US" sz="1600" b="0" u="none" strike="noStrike">
                          <a:effectLst/>
                          <a:latin typeface="Montserrat" panose="00000500000000000000" pitchFamily="2" charset="0"/>
                        </a:rPr>
                        <a:t>MSU/NACCHO</a:t>
                      </a:r>
                      <a:endParaRPr lang="en-US" sz="1600" b="0" i="0" u="none" strike="noStrike">
                        <a:solidFill>
                          <a:srgbClr val="000000"/>
                        </a:solidFill>
                        <a:effectLst/>
                        <a:latin typeface="Montserrat" panose="00000500000000000000" pitchFamily="2" charset="0"/>
                      </a:endParaRPr>
                    </a:p>
                  </a:txBody>
                  <a:tcPr anchor="b">
                    <a:solidFill>
                      <a:schemeClr val="accent6">
                        <a:lumMod val="60000"/>
                        <a:lumOff val="40000"/>
                      </a:schemeClr>
                    </a:solidFill>
                  </a:tcPr>
                </a:tc>
                <a:tc>
                  <a:txBody>
                    <a:bodyPr/>
                    <a:lstStyle/>
                    <a:p>
                      <a:pPr algn="r" fontAlgn="b"/>
                      <a:r>
                        <a:rPr lang="en-US" sz="1600" u="none" strike="noStrike" dirty="0">
                          <a:effectLst/>
                          <a:latin typeface="Montserrat" panose="00000500000000000000" pitchFamily="2" charset="0"/>
                        </a:rPr>
                        <a:t>2</a:t>
                      </a:r>
                      <a:endParaRPr lang="en-US" sz="1600" b="0" i="0" u="none" strike="noStrike" dirty="0">
                        <a:solidFill>
                          <a:srgbClr val="000000"/>
                        </a:solidFill>
                        <a:effectLst/>
                        <a:latin typeface="Montserrat" panose="00000500000000000000" pitchFamily="2" charset="0"/>
                      </a:endParaRPr>
                    </a:p>
                  </a:txBody>
                  <a:tcPr anchor="b">
                    <a:solidFill>
                      <a:schemeClr val="accent6">
                        <a:lumMod val="60000"/>
                        <a:lumOff val="40000"/>
                      </a:schemeClr>
                    </a:solidFill>
                  </a:tcPr>
                </a:tc>
                <a:extLst>
                  <a:ext uri="{0D108BD9-81ED-4DB2-BD59-A6C34878D82A}">
                    <a16:rowId xmlns:a16="http://schemas.microsoft.com/office/drawing/2014/main" val="295348206"/>
                  </a:ext>
                </a:extLst>
              </a:tr>
              <a:tr h="422235">
                <a:tc>
                  <a:txBody>
                    <a:bodyPr/>
                    <a:lstStyle/>
                    <a:p>
                      <a:pPr algn="l" fontAlgn="b"/>
                      <a:r>
                        <a:rPr lang="en-US" sz="1600" b="0" u="none" strike="noStrike" dirty="0">
                          <a:solidFill>
                            <a:schemeClr val="tx1"/>
                          </a:solidFill>
                          <a:effectLst/>
                          <a:latin typeface="Montserrat" panose="00000500000000000000" pitchFamily="2" charset="0"/>
                        </a:rPr>
                        <a:t>UAA/AWHONN</a:t>
                      </a:r>
                      <a:endParaRPr lang="en-US" sz="1600" b="0" i="0" u="none" strike="noStrike" dirty="0">
                        <a:solidFill>
                          <a:schemeClr val="tx1"/>
                        </a:solidFill>
                        <a:effectLst/>
                        <a:latin typeface="Montserrat" panose="00000500000000000000" pitchFamily="2" charset="0"/>
                      </a:endParaRPr>
                    </a:p>
                  </a:txBody>
                  <a:tcPr anchor="b">
                    <a:solidFill>
                      <a:schemeClr val="accent6">
                        <a:lumMod val="20000"/>
                        <a:lumOff val="80000"/>
                      </a:schemeClr>
                    </a:solidFill>
                  </a:tcPr>
                </a:tc>
                <a:tc>
                  <a:txBody>
                    <a:bodyPr/>
                    <a:lstStyle/>
                    <a:p>
                      <a:pPr algn="r" fontAlgn="b"/>
                      <a:r>
                        <a:rPr lang="en-US" sz="1600" u="none" strike="noStrike" dirty="0">
                          <a:solidFill>
                            <a:schemeClr val="tx1"/>
                          </a:solidFill>
                          <a:effectLst/>
                          <a:latin typeface="Montserrat" panose="00000500000000000000" pitchFamily="2" charset="0"/>
                        </a:rPr>
                        <a:t>1</a:t>
                      </a:r>
                      <a:endParaRPr lang="en-US" sz="1600" b="0" i="0" u="none" strike="noStrike" dirty="0">
                        <a:solidFill>
                          <a:schemeClr val="tx1"/>
                        </a:solidFill>
                        <a:effectLst/>
                        <a:latin typeface="Montserrat" panose="00000500000000000000" pitchFamily="2" charset="0"/>
                      </a:endParaRPr>
                    </a:p>
                  </a:txBody>
                  <a:tcPr anchor="b">
                    <a:solidFill>
                      <a:schemeClr val="accent6">
                        <a:lumMod val="20000"/>
                        <a:lumOff val="80000"/>
                      </a:schemeClr>
                    </a:solidFill>
                  </a:tcPr>
                </a:tc>
                <a:extLst>
                  <a:ext uri="{0D108BD9-81ED-4DB2-BD59-A6C34878D82A}">
                    <a16:rowId xmlns:a16="http://schemas.microsoft.com/office/drawing/2014/main" val="2380271646"/>
                  </a:ext>
                </a:extLst>
              </a:tr>
              <a:tr h="422235">
                <a:tc>
                  <a:txBody>
                    <a:bodyPr/>
                    <a:lstStyle/>
                    <a:p>
                      <a:pPr algn="l" fontAlgn="b"/>
                      <a:r>
                        <a:rPr lang="en-US" sz="1600" b="0" u="none" strike="noStrike" dirty="0">
                          <a:effectLst/>
                          <a:latin typeface="Montserrat" panose="00000500000000000000" pitchFamily="2" charset="0"/>
                        </a:rPr>
                        <a:t>ORAU</a:t>
                      </a:r>
                      <a:endParaRPr lang="en-US" sz="1600" b="0" i="0" u="none" strike="noStrike" dirty="0">
                        <a:solidFill>
                          <a:srgbClr val="000000"/>
                        </a:solidFill>
                        <a:effectLst/>
                        <a:latin typeface="Montserrat" panose="00000500000000000000" pitchFamily="2" charset="0"/>
                      </a:endParaRPr>
                    </a:p>
                  </a:txBody>
                  <a:tcPr anchor="b">
                    <a:solidFill>
                      <a:schemeClr val="accent6">
                        <a:lumMod val="60000"/>
                        <a:lumOff val="40000"/>
                      </a:schemeClr>
                    </a:solidFill>
                  </a:tcPr>
                </a:tc>
                <a:tc>
                  <a:txBody>
                    <a:bodyPr/>
                    <a:lstStyle/>
                    <a:p>
                      <a:pPr algn="r" fontAlgn="b"/>
                      <a:r>
                        <a:rPr lang="en-US" sz="1600" u="none" strike="noStrike" dirty="0">
                          <a:effectLst/>
                          <a:latin typeface="Montserrat" panose="00000500000000000000" pitchFamily="2" charset="0"/>
                        </a:rPr>
                        <a:t>1</a:t>
                      </a:r>
                      <a:endParaRPr lang="en-US" sz="1600" b="0" i="0" u="none" strike="noStrike" dirty="0">
                        <a:solidFill>
                          <a:srgbClr val="000000"/>
                        </a:solidFill>
                        <a:effectLst/>
                        <a:latin typeface="Montserrat" panose="00000500000000000000" pitchFamily="2" charset="0"/>
                      </a:endParaRPr>
                    </a:p>
                  </a:txBody>
                  <a:tcPr anchor="b">
                    <a:solidFill>
                      <a:schemeClr val="accent6">
                        <a:lumMod val="60000"/>
                        <a:lumOff val="40000"/>
                      </a:schemeClr>
                    </a:solidFill>
                  </a:tcPr>
                </a:tc>
                <a:extLst>
                  <a:ext uri="{0D108BD9-81ED-4DB2-BD59-A6C34878D82A}">
                    <a16:rowId xmlns:a16="http://schemas.microsoft.com/office/drawing/2014/main" val="685961926"/>
                  </a:ext>
                </a:extLst>
              </a:tr>
              <a:tr h="422235">
                <a:tc>
                  <a:txBody>
                    <a:bodyPr/>
                    <a:lstStyle/>
                    <a:p>
                      <a:pPr algn="l" fontAlgn="b"/>
                      <a:r>
                        <a:rPr lang="en-US" sz="1600" u="none" strike="noStrike" dirty="0">
                          <a:effectLst/>
                          <a:latin typeface="Montserrat SemiBold" panose="00000700000000000000" pitchFamily="2" charset="0"/>
                        </a:rPr>
                        <a:t>Grand Total</a:t>
                      </a:r>
                      <a:endParaRPr lang="en-US" sz="1600" b="1" i="0" u="none" strike="noStrike" dirty="0">
                        <a:solidFill>
                          <a:srgbClr val="000000"/>
                        </a:solidFill>
                        <a:effectLst/>
                        <a:latin typeface="Montserrat SemiBold" panose="00000700000000000000" pitchFamily="2" charset="0"/>
                      </a:endParaRPr>
                    </a:p>
                  </a:txBody>
                  <a:tcPr anchor="b">
                    <a:solidFill>
                      <a:srgbClr val="3B7D24"/>
                    </a:solidFill>
                  </a:tcPr>
                </a:tc>
                <a:tc>
                  <a:txBody>
                    <a:bodyPr/>
                    <a:lstStyle/>
                    <a:p>
                      <a:pPr algn="r" fontAlgn="b"/>
                      <a:r>
                        <a:rPr lang="en-US" sz="1600" u="none" strike="noStrike" dirty="0">
                          <a:effectLst/>
                          <a:latin typeface="Montserrat SemiBold" panose="00000700000000000000" pitchFamily="2" charset="0"/>
                        </a:rPr>
                        <a:t>15</a:t>
                      </a:r>
                      <a:endParaRPr lang="en-US" sz="1600" b="1" i="0" u="none" strike="noStrike" dirty="0">
                        <a:solidFill>
                          <a:srgbClr val="000000"/>
                        </a:solidFill>
                        <a:effectLst/>
                        <a:latin typeface="Montserrat SemiBold" panose="00000700000000000000" pitchFamily="2" charset="0"/>
                      </a:endParaRPr>
                    </a:p>
                  </a:txBody>
                  <a:tcPr anchor="b">
                    <a:solidFill>
                      <a:srgbClr val="3B7D24"/>
                    </a:solidFill>
                  </a:tcPr>
                </a:tc>
                <a:extLst>
                  <a:ext uri="{0D108BD9-81ED-4DB2-BD59-A6C34878D82A}">
                    <a16:rowId xmlns:a16="http://schemas.microsoft.com/office/drawing/2014/main" val="1610732636"/>
                  </a:ext>
                </a:extLst>
              </a:tr>
            </a:tbl>
          </a:graphicData>
        </a:graphic>
      </p:graphicFrame>
    </p:spTree>
    <p:extLst>
      <p:ext uri="{BB962C8B-B14F-4D97-AF65-F5344CB8AC3E}">
        <p14:creationId xmlns:p14="http://schemas.microsoft.com/office/powerpoint/2010/main" val="1663322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99D1-D14D-32FE-4F49-E91C9A97D852}"/>
              </a:ext>
            </a:extLst>
          </p:cNvPr>
          <p:cNvSpPr>
            <a:spLocks noGrp="1"/>
          </p:cNvSpPr>
          <p:nvPr>
            <p:ph type="title"/>
          </p:nvPr>
        </p:nvSpPr>
        <p:spPr/>
        <p:txBody>
          <a:bodyPr/>
          <a:lstStyle/>
          <a:p>
            <a:r>
              <a:rPr lang="en-US" dirty="0"/>
              <a:t>All NPN Social Media Posts</a:t>
            </a:r>
          </a:p>
        </p:txBody>
      </p:sp>
    </p:spTree>
    <p:extLst>
      <p:ext uri="{BB962C8B-B14F-4D97-AF65-F5344CB8AC3E}">
        <p14:creationId xmlns:p14="http://schemas.microsoft.com/office/powerpoint/2010/main" val="3060949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B1DBA-1A4F-5E79-7BDC-F6B345492CDD}"/>
              </a:ext>
            </a:extLst>
          </p:cNvPr>
          <p:cNvSpPr>
            <a:spLocks noGrp="1"/>
          </p:cNvSpPr>
          <p:nvPr>
            <p:ph sz="half" idx="1"/>
          </p:nvPr>
        </p:nvSpPr>
        <p:spPr>
          <a:xfrm>
            <a:off x="752928" y="1513840"/>
            <a:ext cx="7608752" cy="4511040"/>
          </a:xfrm>
        </p:spPr>
        <p:txBody>
          <a:bodyPr>
            <a:normAutofit/>
          </a:bodyPr>
          <a:lstStyle/>
          <a:p>
            <a:pPr marL="457200" indent="-457200">
              <a:buFont typeface="Arial" panose="020B0604020202020204" pitchFamily="34" charset="0"/>
              <a:buChar char="•"/>
            </a:pPr>
            <a:r>
              <a:rPr lang="en-US" sz="2400" dirty="0"/>
              <a:t>Social media monitoring occurred from </a:t>
            </a:r>
            <a:r>
              <a:rPr lang="en-US" sz="2400" dirty="0">
                <a:latin typeface="Montserrat" panose="00000500000000000000" pitchFamily="2" charset="0"/>
              </a:rPr>
              <a:t>January 2023</a:t>
            </a:r>
            <a:r>
              <a:rPr lang="en-US" sz="2400" dirty="0">
                <a:latin typeface="Calibri" panose="020F0502020204030204" pitchFamily="34" charset="0"/>
                <a:ea typeface="Calibri" panose="020F0502020204030204" pitchFamily="34" charset="0"/>
                <a:cs typeface="Times New Roman" panose="02020603050405020304" pitchFamily="18" charset="0"/>
              </a:rPr>
              <a:t>–</a:t>
            </a:r>
            <a:r>
              <a:rPr lang="en-US" sz="2400" dirty="0">
                <a:latin typeface="Montserrat" panose="00000500000000000000" pitchFamily="2" charset="0"/>
              </a:rPr>
              <a:t>September 2024</a:t>
            </a:r>
            <a:endParaRPr lang="en-US" sz="2400" dirty="0"/>
          </a:p>
          <a:p>
            <a:pPr marL="457200" indent="-457200">
              <a:buFont typeface="Arial" panose="020B0604020202020204" pitchFamily="34" charset="0"/>
              <a:buChar char="•"/>
            </a:pPr>
            <a:r>
              <a:rPr lang="en-US" sz="2400" dirty="0">
                <a:latin typeface="Montserrat" panose="00000500000000000000" pitchFamily="2" charset="0"/>
              </a:rPr>
              <a:t>Includes social media posts from NPN organizations about </a:t>
            </a:r>
            <a:r>
              <a:rPr lang="en-US" sz="2400" dirty="0">
                <a:solidFill>
                  <a:srgbClr val="4E58EC"/>
                </a:solidFill>
                <a:latin typeface="Montserrat" panose="00000500000000000000" pitchFamily="2" charset="0"/>
              </a:rPr>
              <a:t>prenatal alcohol and polysubstance use and FASDs </a:t>
            </a:r>
          </a:p>
          <a:p>
            <a:pPr marL="1143000" lvl="1" indent="-457200">
              <a:buFont typeface="Courier New" panose="02070309020205020404" pitchFamily="49" charset="0"/>
              <a:buChar char="o"/>
            </a:pPr>
            <a:r>
              <a:rPr lang="en-US" sz="2000" dirty="0">
                <a:latin typeface="Montserrat" panose="00000500000000000000" pitchFamily="2" charset="0"/>
              </a:rPr>
              <a:t>11 Instagram accounts</a:t>
            </a:r>
          </a:p>
          <a:p>
            <a:pPr marL="1143000" lvl="1" indent="-457200">
              <a:buFont typeface="Courier New" panose="02070309020205020404" pitchFamily="49" charset="0"/>
              <a:buChar char="o"/>
            </a:pPr>
            <a:r>
              <a:rPr lang="en-US" sz="2000" dirty="0">
                <a:latin typeface="Montserrat" panose="00000500000000000000" pitchFamily="2" charset="0"/>
              </a:rPr>
              <a:t>13 Facebook accounts</a:t>
            </a:r>
          </a:p>
          <a:p>
            <a:pPr marL="1143000" lvl="1" indent="-457200">
              <a:buFont typeface="Courier New" panose="02070309020205020404" pitchFamily="49" charset="0"/>
              <a:buChar char="o"/>
            </a:pPr>
            <a:r>
              <a:rPr lang="en-US" sz="2000" dirty="0">
                <a:latin typeface="Montserrat" panose="00000500000000000000" pitchFamily="2" charset="0"/>
              </a:rPr>
              <a:t>10 X/Twitter accounts</a:t>
            </a:r>
          </a:p>
          <a:p>
            <a:pPr marL="457200" indent="-457200">
              <a:buFont typeface="Arial" panose="020B0604020202020204" pitchFamily="34" charset="0"/>
              <a:buChar char="•"/>
            </a:pPr>
            <a:r>
              <a:rPr lang="en-US" sz="2400" b="1" dirty="0">
                <a:latin typeface="Montserrat SemiBold" panose="00000700000000000000" pitchFamily="2" charset="0"/>
              </a:rPr>
              <a:t>2,426</a:t>
            </a:r>
            <a:r>
              <a:rPr lang="en-US" sz="2400" dirty="0"/>
              <a:t> total posts</a:t>
            </a:r>
            <a:endParaRPr lang="en-US" sz="2400" dirty="0">
              <a:latin typeface="Montserrat" panose="00000500000000000000" pitchFamily="2" charset="0"/>
            </a:endParaRPr>
          </a:p>
          <a:p>
            <a:pPr marL="457200" indent="-457200">
              <a:buFont typeface="Arial" panose="020B0604020202020204" pitchFamily="34" charset="0"/>
              <a:buChar char="•"/>
            </a:pPr>
            <a:r>
              <a:rPr lang="en-US" sz="2400" b="1" dirty="0">
                <a:latin typeface="Montserrat SemiBold" panose="00000700000000000000" pitchFamily="2" charset="0"/>
              </a:rPr>
              <a:t>26,106</a:t>
            </a:r>
            <a:r>
              <a:rPr lang="en-US" sz="2400" dirty="0">
                <a:latin typeface="Montserrat" panose="00000500000000000000" pitchFamily="2" charset="0"/>
              </a:rPr>
              <a:t> engagements (likes, comments, and shares)</a:t>
            </a:r>
            <a:endParaRPr lang="en-US" sz="2400" dirty="0"/>
          </a:p>
          <a:p>
            <a:endParaRPr lang="en-US" sz="2400" dirty="0"/>
          </a:p>
        </p:txBody>
      </p:sp>
      <p:sp>
        <p:nvSpPr>
          <p:cNvPr id="3" name="Title 2">
            <a:extLst>
              <a:ext uri="{FF2B5EF4-FFF2-40B4-BE49-F238E27FC236}">
                <a16:creationId xmlns:a16="http://schemas.microsoft.com/office/drawing/2014/main" id="{73DC1F32-23EA-2C16-C960-98FC35EA816A}"/>
              </a:ext>
            </a:extLst>
          </p:cNvPr>
          <p:cNvSpPr>
            <a:spLocks noGrp="1"/>
          </p:cNvSpPr>
          <p:nvPr>
            <p:ph type="title"/>
          </p:nvPr>
        </p:nvSpPr>
        <p:spPr/>
        <p:txBody>
          <a:bodyPr/>
          <a:lstStyle/>
          <a:p>
            <a:r>
              <a:rPr lang="en-US" dirty="0"/>
              <a:t>All NPN Social Media Posts </a:t>
            </a:r>
          </a:p>
        </p:txBody>
      </p:sp>
      <p:pic>
        <p:nvPicPr>
          <p:cNvPr id="5" name="Picture 4">
            <a:extLst>
              <a:ext uri="{FF2B5EF4-FFF2-40B4-BE49-F238E27FC236}">
                <a16:creationId xmlns:a16="http://schemas.microsoft.com/office/drawing/2014/main" id="{B85B236D-B1FD-71E1-198B-16257849DD61}"/>
              </a:ext>
            </a:extLst>
          </p:cNvPr>
          <p:cNvPicPr>
            <a:picLocks noChangeAspect="1"/>
          </p:cNvPicPr>
          <p:nvPr/>
        </p:nvPicPr>
        <p:blipFill>
          <a:blip r:embed="rId2"/>
          <a:stretch>
            <a:fillRect/>
          </a:stretch>
        </p:blipFill>
        <p:spPr>
          <a:xfrm>
            <a:off x="8543329" y="1334407"/>
            <a:ext cx="3236667" cy="4189186"/>
          </a:xfrm>
          <a:prstGeom prst="rect">
            <a:avLst/>
          </a:prstGeom>
          <a:ln>
            <a:solidFill>
              <a:srgbClr val="4E58EC"/>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9860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88CBE2-DA51-ACDA-3676-B975E7C1368E}"/>
              </a:ext>
            </a:extLst>
          </p:cNvPr>
          <p:cNvSpPr>
            <a:spLocks noGrp="1"/>
          </p:cNvSpPr>
          <p:nvPr>
            <p:ph type="title"/>
          </p:nvPr>
        </p:nvSpPr>
        <p:spPr>
          <a:xfrm>
            <a:off x="752928" y="485281"/>
            <a:ext cx="10686144" cy="646502"/>
          </a:xfrm>
        </p:spPr>
        <p:txBody>
          <a:bodyPr>
            <a:noAutofit/>
          </a:bodyPr>
          <a:lstStyle/>
          <a:p>
            <a:r>
              <a:rPr lang="en-US" sz="2800" dirty="0">
                <a:latin typeface="Montserrat SemiBold" panose="00000700000000000000" pitchFamily="2" charset="0"/>
              </a:rPr>
              <a:t>NPN’s Posts and Engagements by Month on Instagram, Facebook, and X</a:t>
            </a:r>
          </a:p>
        </p:txBody>
      </p:sp>
      <p:sp>
        <p:nvSpPr>
          <p:cNvPr id="5" name="Content Placeholder 2">
            <a:extLst>
              <a:ext uri="{FF2B5EF4-FFF2-40B4-BE49-F238E27FC236}">
                <a16:creationId xmlns:a16="http://schemas.microsoft.com/office/drawing/2014/main" id="{C09FFC82-8259-8B8D-1CF3-766338C5A488}"/>
              </a:ext>
            </a:extLst>
          </p:cNvPr>
          <p:cNvSpPr txBox="1">
            <a:spLocks/>
          </p:cNvSpPr>
          <p:nvPr/>
        </p:nvSpPr>
        <p:spPr>
          <a:xfrm>
            <a:off x="752928" y="1517825"/>
            <a:ext cx="6578224" cy="48088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dirty="0">
              <a:solidFill>
                <a:srgbClr val="323130"/>
              </a:solidFill>
              <a:latin typeface="Montserrat" panose="00000500000000000000" pitchFamily="2" charset="0"/>
            </a:endParaRPr>
          </a:p>
          <a:p>
            <a:pPr marL="285750" indent="-285750">
              <a:buFont typeface="Arial" panose="020B0604020202020204" pitchFamily="34" charset="0"/>
              <a:buChar char="•"/>
            </a:pPr>
            <a:endParaRPr lang="en-US" sz="1600" dirty="0">
              <a:latin typeface="Montserrat" panose="00000500000000000000" pitchFamily="2" charset="0"/>
            </a:endParaRPr>
          </a:p>
        </p:txBody>
      </p:sp>
      <p:graphicFrame>
        <p:nvGraphicFramePr>
          <p:cNvPr id="2" name="Chart 1">
            <a:extLst>
              <a:ext uri="{FF2B5EF4-FFF2-40B4-BE49-F238E27FC236}">
                <a16:creationId xmlns:a16="http://schemas.microsoft.com/office/drawing/2014/main" id="{C38ADD89-0BEE-C2E9-8FE3-1F7D9CC5C673}"/>
              </a:ext>
            </a:extLst>
          </p:cNvPr>
          <p:cNvGraphicFramePr>
            <a:graphicFrameLocks/>
          </p:cNvGraphicFramePr>
          <p:nvPr>
            <p:extLst>
              <p:ext uri="{D42A27DB-BD31-4B8C-83A1-F6EECF244321}">
                <p14:modId xmlns:p14="http://schemas.microsoft.com/office/powerpoint/2010/main" val="1601854576"/>
              </p:ext>
            </p:extLst>
          </p:nvPr>
        </p:nvGraphicFramePr>
        <p:xfrm>
          <a:off x="188889" y="1393568"/>
          <a:ext cx="9988097" cy="503083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BE6FC5C-5C23-3E20-B3C9-4C54DF52CCDB}"/>
              </a:ext>
            </a:extLst>
          </p:cNvPr>
          <p:cNvSpPr txBox="1"/>
          <p:nvPr/>
        </p:nvSpPr>
        <p:spPr>
          <a:xfrm>
            <a:off x="8383712" y="1301368"/>
            <a:ext cx="3400746"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Most posts occurred in September 2023, followed by September 2024</a:t>
            </a:r>
            <a:r>
              <a:rPr kumimoji="0" lang="en-US" sz="1800" b="0" i="0" u="none" strike="noStrike" kern="1200" cap="none" spc="0" normalizeH="0" baseline="0" noProof="0" dirty="0">
                <a:ln>
                  <a:noFill/>
                </a:ln>
                <a:effectLst/>
                <a:uLnTx/>
                <a:uFillTx/>
                <a:latin typeface="Montserrat" panose="00000500000000000000" pitchFamily="2" charset="0"/>
                <a:ea typeface="+mn-ea"/>
                <a:cs typeface="+mn-cs"/>
              </a:rPr>
              <a:t>; both during FASD Awareness Month</a:t>
            </a:r>
          </a:p>
          <a:p>
            <a:endParaRPr lang="en-US" dirty="0">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The most engagements happened in March 2024 and September 2024</a:t>
            </a:r>
          </a:p>
          <a:p>
            <a:pPr marL="285750" indent="-285750">
              <a:buFont typeface="Arial" panose="020B0604020202020204" pitchFamily="34" charset="0"/>
              <a:buChar char="•"/>
            </a:pPr>
            <a:endParaRPr lang="en-US" dirty="0"/>
          </a:p>
        </p:txBody>
      </p:sp>
      <p:cxnSp>
        <p:nvCxnSpPr>
          <p:cNvPr id="10" name="Straight Arrow Connector 9">
            <a:extLst>
              <a:ext uri="{FF2B5EF4-FFF2-40B4-BE49-F238E27FC236}">
                <a16:creationId xmlns:a16="http://schemas.microsoft.com/office/drawing/2014/main" id="{135C42D3-91E6-15CF-58EC-ADA478CC3078}"/>
              </a:ext>
            </a:extLst>
          </p:cNvPr>
          <p:cNvCxnSpPr/>
          <p:nvPr/>
        </p:nvCxnSpPr>
        <p:spPr>
          <a:xfrm>
            <a:off x="7233007" y="1643866"/>
            <a:ext cx="77597" cy="143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0EF6355-71DC-A754-5DCE-12C66517EAE0}"/>
              </a:ext>
            </a:extLst>
          </p:cNvPr>
          <p:cNvSpPr txBox="1"/>
          <p:nvPr/>
        </p:nvSpPr>
        <p:spPr>
          <a:xfrm>
            <a:off x="4639483" y="1448406"/>
            <a:ext cx="1540964" cy="600164"/>
          </a:xfrm>
          <a:prstGeom prst="rect">
            <a:avLst/>
          </a:prstGeom>
          <a:noFill/>
        </p:spPr>
        <p:txBody>
          <a:bodyPr wrap="square">
            <a:spAutoFit/>
          </a:bodyPr>
          <a:lstStyle/>
          <a:p>
            <a:r>
              <a:rPr lang="en-US" sz="1100" dirty="0">
                <a:solidFill>
                  <a:srgbClr val="4E58EC"/>
                </a:solidFill>
                <a:latin typeface="Montserrat" panose="00000500000000000000" pitchFamily="2" charset="0"/>
              </a:rPr>
              <a:t>National Drug and </a:t>
            </a:r>
          </a:p>
          <a:p>
            <a:r>
              <a:rPr lang="en-US" sz="1100" dirty="0">
                <a:solidFill>
                  <a:srgbClr val="4E58EC"/>
                </a:solidFill>
                <a:latin typeface="Montserrat" panose="00000500000000000000" pitchFamily="2" charset="0"/>
              </a:rPr>
              <a:t>Alcohol Facts Week</a:t>
            </a:r>
          </a:p>
        </p:txBody>
      </p:sp>
    </p:spTree>
    <p:extLst>
      <p:ext uri="{BB962C8B-B14F-4D97-AF65-F5344CB8AC3E}">
        <p14:creationId xmlns:p14="http://schemas.microsoft.com/office/powerpoint/2010/main" val="2274184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88CBE2-DA51-ACDA-3676-B975E7C1368E}"/>
              </a:ext>
            </a:extLst>
          </p:cNvPr>
          <p:cNvSpPr>
            <a:spLocks noGrp="1"/>
          </p:cNvSpPr>
          <p:nvPr>
            <p:ph type="title"/>
          </p:nvPr>
        </p:nvSpPr>
        <p:spPr>
          <a:xfrm>
            <a:off x="752928" y="518991"/>
            <a:ext cx="10686144" cy="646502"/>
          </a:xfrm>
        </p:spPr>
        <p:txBody>
          <a:bodyPr>
            <a:noAutofit/>
          </a:bodyPr>
          <a:lstStyle/>
          <a:p>
            <a:r>
              <a:rPr kumimoji="0" lang="en-US" sz="2800" b="1" i="0" u="none" strike="noStrike" kern="1200" cap="none" spc="0" normalizeH="0" baseline="0" noProof="0" dirty="0">
                <a:ln>
                  <a:noFill/>
                </a:ln>
                <a:solidFill>
                  <a:srgbClr val="000000"/>
                </a:solidFill>
                <a:effectLst/>
                <a:uLnTx/>
                <a:uFillTx/>
                <a:latin typeface="Montserrat SemiBold" panose="00000700000000000000" pitchFamily="2" charset="0"/>
                <a:ea typeface="Open Sans" panose="020B0606030504020204" pitchFamily="34" charset="0"/>
                <a:cs typeface="Open Sans" panose="020B0606030504020204" pitchFamily="34" charset="0"/>
              </a:rPr>
              <a:t>NPN’s Top</a:t>
            </a:r>
            <a:r>
              <a:rPr kumimoji="0" lang="en-US" sz="2800" b="1" i="0" u="none" strike="noStrike" kern="1200" cap="none" spc="0" normalizeH="0" baseline="0" noProof="0" dirty="0">
                <a:ln>
                  <a:noFill/>
                </a:ln>
                <a:effectLst/>
                <a:uLnTx/>
                <a:uFillTx/>
                <a:latin typeface="Montserrat SemiBold" panose="00000700000000000000" pitchFamily="2" charset="0"/>
                <a:ea typeface="Open Sans" panose="020B0606030504020204" pitchFamily="34" charset="0"/>
                <a:cs typeface="Open Sans" panose="020B0606030504020204" pitchFamily="34" charset="0"/>
              </a:rPr>
              <a:t> 5 </a:t>
            </a:r>
            <a:r>
              <a:rPr kumimoji="0" lang="en-US" sz="2800" b="1" i="0" u="none" strike="noStrike" kern="1200" cap="none" spc="0" normalizeH="0" baseline="0" noProof="0" dirty="0">
                <a:ln>
                  <a:noFill/>
                </a:ln>
                <a:solidFill>
                  <a:srgbClr val="000000"/>
                </a:solidFill>
                <a:effectLst/>
                <a:uLnTx/>
                <a:uFillTx/>
                <a:latin typeface="Montserrat SemiBold" panose="00000700000000000000" pitchFamily="2" charset="0"/>
                <a:ea typeface="Open Sans" panose="020B0606030504020204" pitchFamily="34" charset="0"/>
                <a:cs typeface="Open Sans" panose="020B0606030504020204" pitchFamily="34" charset="0"/>
              </a:rPr>
              <a:t>Most Engaging Posts Were on Instagram and Came From </a:t>
            </a:r>
            <a:r>
              <a:rPr kumimoji="0" lang="en-US" sz="2800" b="1" i="0" u="none" strike="noStrike" kern="1200" cap="none" spc="0" normalizeH="0" baseline="0" noProof="0" dirty="0">
                <a:ln>
                  <a:noFill/>
                </a:ln>
                <a:solidFill>
                  <a:srgbClr val="000000"/>
                </a:solidFill>
                <a:effectLst/>
                <a:uLnTx/>
                <a:uFillTx/>
                <a:latin typeface="Montserrat SemiBold" panose="00000700000000000000" pitchFamily="50" charset="0"/>
                <a:ea typeface="Open Sans" panose="020B0606030504020204" pitchFamily="34" charset="0"/>
                <a:cs typeface="Open Sans" panose="020B0606030504020204" pitchFamily="34" charset="0"/>
              </a:rPr>
              <a:t>@acog_org</a:t>
            </a:r>
            <a:br>
              <a:rPr lang="en-US" sz="3200" dirty="0">
                <a:latin typeface="Montserrat" panose="00000500000000000000" pitchFamily="2" charset="0"/>
              </a:rPr>
            </a:br>
            <a:endParaRPr lang="en-US" sz="3200" dirty="0"/>
          </a:p>
        </p:txBody>
      </p:sp>
      <p:sp>
        <p:nvSpPr>
          <p:cNvPr id="5" name="Content Placeholder 2">
            <a:extLst>
              <a:ext uri="{FF2B5EF4-FFF2-40B4-BE49-F238E27FC236}">
                <a16:creationId xmlns:a16="http://schemas.microsoft.com/office/drawing/2014/main" id="{C09FFC82-8259-8B8D-1CF3-766338C5A488}"/>
              </a:ext>
            </a:extLst>
          </p:cNvPr>
          <p:cNvSpPr txBox="1">
            <a:spLocks/>
          </p:cNvSpPr>
          <p:nvPr/>
        </p:nvSpPr>
        <p:spPr>
          <a:xfrm>
            <a:off x="752928" y="1517825"/>
            <a:ext cx="6578224" cy="48088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dirty="0">
              <a:solidFill>
                <a:srgbClr val="323130"/>
              </a:solidFill>
              <a:latin typeface="Montserrat" panose="00000500000000000000" pitchFamily="2" charset="0"/>
            </a:endParaRPr>
          </a:p>
          <a:p>
            <a:pPr marL="285750" indent="-285750">
              <a:buFont typeface="Arial" panose="020B0604020202020204" pitchFamily="34" charset="0"/>
              <a:buChar char="•"/>
            </a:pPr>
            <a:endParaRPr lang="en-US" sz="1600" dirty="0">
              <a:latin typeface="Montserrat" panose="00000500000000000000" pitchFamily="2" charset="0"/>
            </a:endParaRPr>
          </a:p>
        </p:txBody>
      </p:sp>
      <p:pic>
        <p:nvPicPr>
          <p:cNvPr id="7" name="Picture 6">
            <a:hlinkClick r:id="rId2"/>
            <a:extLst>
              <a:ext uri="{FF2B5EF4-FFF2-40B4-BE49-F238E27FC236}">
                <a16:creationId xmlns:a16="http://schemas.microsoft.com/office/drawing/2014/main" id="{47007E62-3ABF-6B9D-F04A-5F9CC59F0B9A}"/>
              </a:ext>
            </a:extLst>
          </p:cNvPr>
          <p:cNvPicPr>
            <a:picLocks noChangeAspect="1"/>
          </p:cNvPicPr>
          <p:nvPr/>
        </p:nvPicPr>
        <p:blipFill rotWithShape="1">
          <a:blip r:embed="rId3"/>
          <a:srcRect r="35955"/>
          <a:stretch/>
        </p:blipFill>
        <p:spPr>
          <a:xfrm>
            <a:off x="3523368" y="1463060"/>
            <a:ext cx="3002295" cy="3027347"/>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2BFFA546-CDAF-9D63-FEA2-F2B3C7C99D5C}"/>
              </a:ext>
            </a:extLst>
          </p:cNvPr>
          <p:cNvSpPr txBox="1"/>
          <p:nvPr/>
        </p:nvSpPr>
        <p:spPr>
          <a:xfrm>
            <a:off x="3523368" y="4608389"/>
            <a:ext cx="3174893" cy="1569660"/>
          </a:xfrm>
          <a:prstGeom prst="rect">
            <a:avLst/>
          </a:prstGeom>
          <a:noFill/>
        </p:spPr>
        <p:txBody>
          <a:bodyPr wrap="square" rtlCol="0">
            <a:spAutoFit/>
          </a:bodyPr>
          <a:lstStyle/>
          <a:p>
            <a:r>
              <a:rPr lang="en-US" sz="1600" dirty="0">
                <a:solidFill>
                  <a:srgbClr val="4E58EC"/>
                </a:solidFill>
                <a:latin typeface="Montserrat" panose="00000500000000000000" pitchFamily="2" charset="0"/>
              </a:rPr>
              <a:t>ACOG </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dirty="0">
                <a:solidFill>
                  <a:srgbClr val="4E58EC"/>
                </a:solidFill>
                <a:latin typeface="Montserrat" panose="00000500000000000000" pitchFamily="2" charset="0"/>
              </a:rPr>
              <a:t> </a:t>
            </a:r>
            <a:r>
              <a:rPr lang="en-US" sz="1600" b="1" dirty="0">
                <a:latin typeface="Montserrat SemiBold" panose="00000700000000000000" pitchFamily="2" charset="0"/>
              </a:rPr>
              <a:t>1,405</a:t>
            </a:r>
            <a:r>
              <a:rPr lang="en-US" sz="1600" dirty="0">
                <a:latin typeface="Montserrat" panose="00000500000000000000" pitchFamily="2" charset="0"/>
              </a:rPr>
              <a:t> engagements; Comments highlight the need for better support and harm reduction strategies for addiction during pregnancy.</a:t>
            </a:r>
          </a:p>
        </p:txBody>
      </p:sp>
      <p:pic>
        <p:nvPicPr>
          <p:cNvPr id="13" name="Picture 12">
            <a:hlinkClick r:id="rId2"/>
            <a:extLst>
              <a:ext uri="{FF2B5EF4-FFF2-40B4-BE49-F238E27FC236}">
                <a16:creationId xmlns:a16="http://schemas.microsoft.com/office/drawing/2014/main" id="{40F9660E-6FC0-9408-6EB6-3047F61C9DBE}"/>
              </a:ext>
            </a:extLst>
          </p:cNvPr>
          <p:cNvPicPr>
            <a:picLocks noChangeAspect="1"/>
          </p:cNvPicPr>
          <p:nvPr/>
        </p:nvPicPr>
        <p:blipFill>
          <a:blip r:embed="rId4"/>
          <a:stretch>
            <a:fillRect/>
          </a:stretch>
        </p:blipFill>
        <p:spPr>
          <a:xfrm>
            <a:off x="7670411" y="1463743"/>
            <a:ext cx="3014088" cy="3026664"/>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FA049715-6306-5F0A-0B5C-5D42B63FDCF4}"/>
              </a:ext>
            </a:extLst>
          </p:cNvPr>
          <p:cNvSpPr txBox="1"/>
          <p:nvPr/>
        </p:nvSpPr>
        <p:spPr>
          <a:xfrm>
            <a:off x="7670411" y="4591895"/>
            <a:ext cx="3853232" cy="1569660"/>
          </a:xfrm>
          <a:prstGeom prst="rect">
            <a:avLst/>
          </a:prstGeom>
          <a:noFill/>
        </p:spPr>
        <p:txBody>
          <a:bodyPr wrap="square" rtlCol="0">
            <a:spAutoFit/>
          </a:bodyPr>
          <a:lstStyle/>
          <a:p>
            <a:r>
              <a:rPr lang="en-US" sz="1600" dirty="0">
                <a:solidFill>
                  <a:srgbClr val="4E58EC"/>
                </a:solidFill>
                <a:latin typeface="Montserrat" panose="00000500000000000000" pitchFamily="2" charset="0"/>
              </a:rPr>
              <a:t>ACOG </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dirty="0">
                <a:solidFill>
                  <a:srgbClr val="4E58EC"/>
                </a:solidFill>
                <a:latin typeface="Montserrat" panose="00000500000000000000" pitchFamily="2" charset="0"/>
              </a:rPr>
              <a:t> </a:t>
            </a:r>
            <a:r>
              <a:rPr lang="en-US" sz="1600" b="1" dirty="0">
                <a:latin typeface="Montserrat SemiBold" panose="00000700000000000000" pitchFamily="2" charset="0"/>
              </a:rPr>
              <a:t>842</a:t>
            </a:r>
            <a:r>
              <a:rPr lang="en-US" sz="1600" dirty="0">
                <a:latin typeface="Montserrat" panose="00000500000000000000" pitchFamily="2" charset="0"/>
              </a:rPr>
              <a:t> engagements; Comments highlight concerns over evidence, demand further research on marijuana in pregnancy, and point out shaming and a lack of harm reduction information.</a:t>
            </a:r>
          </a:p>
        </p:txBody>
      </p:sp>
      <p:sp>
        <p:nvSpPr>
          <p:cNvPr id="4" name="TextBox 3">
            <a:extLst>
              <a:ext uri="{FF2B5EF4-FFF2-40B4-BE49-F238E27FC236}">
                <a16:creationId xmlns:a16="http://schemas.microsoft.com/office/drawing/2014/main" id="{C4029BB1-A7FE-FE3D-616A-8B6CA07D32A3}"/>
              </a:ext>
            </a:extLst>
          </p:cNvPr>
          <p:cNvSpPr txBox="1"/>
          <p:nvPr/>
        </p:nvSpPr>
        <p:spPr>
          <a:xfrm>
            <a:off x="752928" y="1935862"/>
            <a:ext cx="2104221" cy="2554545"/>
          </a:xfrm>
          <a:prstGeom prst="rect">
            <a:avLst/>
          </a:prstGeom>
          <a:noFill/>
        </p:spPr>
        <p:txBody>
          <a:bodyPr wrap="square" rtlCol="0">
            <a:spAutoFit/>
          </a:bodyPr>
          <a:lstStyle/>
          <a:p>
            <a:r>
              <a:rPr lang="en-US" sz="2000" dirty="0">
                <a:latin typeface="Montserrat" panose="00000500000000000000" pitchFamily="2" charset="0"/>
              </a:rPr>
              <a:t>The top 2 posts occurred during National Drug and Alcohol Facts Week (March 2024)</a:t>
            </a:r>
          </a:p>
          <a:p>
            <a:endParaRPr lang="en-US" sz="2000" dirty="0"/>
          </a:p>
        </p:txBody>
      </p:sp>
    </p:spTree>
    <p:extLst>
      <p:ext uri="{BB962C8B-B14F-4D97-AF65-F5344CB8AC3E}">
        <p14:creationId xmlns:p14="http://schemas.microsoft.com/office/powerpoint/2010/main" val="572340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88CBE2-DA51-ACDA-3676-B975E7C1368E}"/>
              </a:ext>
            </a:extLst>
          </p:cNvPr>
          <p:cNvSpPr>
            <a:spLocks noGrp="1"/>
          </p:cNvSpPr>
          <p:nvPr>
            <p:ph type="title"/>
          </p:nvPr>
        </p:nvSpPr>
        <p:spPr>
          <a:xfrm>
            <a:off x="752928" y="518991"/>
            <a:ext cx="10686144" cy="646502"/>
          </a:xfrm>
        </p:spPr>
        <p:txBody>
          <a:bodyPr>
            <a:noAutofit/>
          </a:bodyPr>
          <a:lstStyle/>
          <a:p>
            <a:r>
              <a:rPr kumimoji="0" lang="en-US" sz="3200" b="1" i="0" u="none" strike="noStrike" kern="1200" cap="none" spc="0" normalizeH="0" baseline="0" noProof="0" dirty="0">
                <a:ln>
                  <a:noFill/>
                </a:ln>
                <a:solidFill>
                  <a:srgbClr val="000000"/>
                </a:solidFill>
                <a:effectLst/>
                <a:uLnTx/>
                <a:uFillTx/>
                <a:latin typeface="Montserrat SemiBold" panose="00000700000000000000" pitchFamily="2" charset="0"/>
                <a:ea typeface="Open Sans" panose="020B0606030504020204" pitchFamily="34" charset="0"/>
                <a:cs typeface="Open Sans" panose="020B0606030504020204" pitchFamily="34" charset="0"/>
              </a:rPr>
              <a:t>NPN’s Most Viewed X Posts</a:t>
            </a:r>
            <a:endParaRPr lang="en-US" sz="3200" dirty="0">
              <a:latin typeface="Montserrat SemiBold" panose="00000700000000000000" pitchFamily="2" charset="0"/>
            </a:endParaRPr>
          </a:p>
        </p:txBody>
      </p:sp>
      <p:sp>
        <p:nvSpPr>
          <p:cNvPr id="5" name="Content Placeholder 2">
            <a:extLst>
              <a:ext uri="{FF2B5EF4-FFF2-40B4-BE49-F238E27FC236}">
                <a16:creationId xmlns:a16="http://schemas.microsoft.com/office/drawing/2014/main" id="{C09FFC82-8259-8B8D-1CF3-766338C5A488}"/>
              </a:ext>
            </a:extLst>
          </p:cNvPr>
          <p:cNvSpPr txBox="1">
            <a:spLocks/>
          </p:cNvSpPr>
          <p:nvPr/>
        </p:nvSpPr>
        <p:spPr>
          <a:xfrm>
            <a:off x="752928" y="1517825"/>
            <a:ext cx="6578224" cy="48088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dirty="0">
              <a:solidFill>
                <a:srgbClr val="323130"/>
              </a:solidFill>
              <a:latin typeface="Montserrat" panose="00000500000000000000" pitchFamily="2" charset="0"/>
            </a:endParaRPr>
          </a:p>
          <a:p>
            <a:pPr marL="285750" indent="-285750">
              <a:buFont typeface="Arial" panose="020B0604020202020204" pitchFamily="34" charset="0"/>
              <a:buChar char="•"/>
            </a:pPr>
            <a:endParaRPr lang="en-US" sz="1600" dirty="0">
              <a:latin typeface="Montserrat" panose="00000500000000000000" pitchFamily="2" charset="0"/>
            </a:endParaRPr>
          </a:p>
        </p:txBody>
      </p:sp>
      <p:sp>
        <p:nvSpPr>
          <p:cNvPr id="11" name="TextBox 10">
            <a:extLst>
              <a:ext uri="{FF2B5EF4-FFF2-40B4-BE49-F238E27FC236}">
                <a16:creationId xmlns:a16="http://schemas.microsoft.com/office/drawing/2014/main" id="{2BFFA546-CDAF-9D63-FEA2-F2B3C7C99D5C}"/>
              </a:ext>
            </a:extLst>
          </p:cNvPr>
          <p:cNvSpPr txBox="1"/>
          <p:nvPr/>
        </p:nvSpPr>
        <p:spPr>
          <a:xfrm>
            <a:off x="269591" y="5050239"/>
            <a:ext cx="3529744" cy="1077218"/>
          </a:xfrm>
          <a:prstGeom prst="rect">
            <a:avLst/>
          </a:prstGeom>
          <a:noFill/>
        </p:spPr>
        <p:txBody>
          <a:bodyPr wrap="square" rtlCol="0">
            <a:spAutoFit/>
          </a:bodyPr>
          <a:lstStyle/>
          <a:p>
            <a:r>
              <a:rPr lang="en-US" dirty="0">
                <a:solidFill>
                  <a:srgbClr val="4E58EC"/>
                </a:solidFill>
                <a:latin typeface="Montserrat" panose="00000500000000000000" pitchFamily="2" charset="0"/>
              </a:rPr>
              <a:t>FASD United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dirty="0">
                <a:solidFill>
                  <a:srgbClr val="4E58EC"/>
                </a:solidFill>
                <a:latin typeface="Montserrat SemiBold" panose="00000700000000000000" pitchFamily="2" charset="0"/>
              </a:rPr>
              <a:t> </a:t>
            </a:r>
            <a:r>
              <a:rPr lang="en-US" b="1" dirty="0">
                <a:latin typeface="Montserrat SemiBold" panose="00000700000000000000" pitchFamily="2" charset="0"/>
              </a:rPr>
              <a:t>5,327</a:t>
            </a:r>
            <a:r>
              <a:rPr lang="en-US" dirty="0">
                <a:latin typeface="Montserrat SemiBold" panose="00000700000000000000" pitchFamily="2" charset="0"/>
              </a:rPr>
              <a:t> </a:t>
            </a:r>
            <a:r>
              <a:rPr lang="en-US" dirty="0">
                <a:latin typeface="Montserrat" panose="00000500000000000000" pitchFamily="2" charset="0"/>
              </a:rPr>
              <a:t>views</a:t>
            </a:r>
          </a:p>
          <a:p>
            <a:r>
              <a:rPr lang="en-US" sz="1400" dirty="0">
                <a:latin typeface="Montserrat" panose="00000500000000000000" pitchFamily="2" charset="0"/>
              </a:rPr>
              <a:t>Alcohol Awareness Month </a:t>
            </a:r>
          </a:p>
          <a:p>
            <a:r>
              <a:rPr lang="en-US" sz="1400" dirty="0">
                <a:latin typeface="Montserrat" panose="00000500000000000000" pitchFamily="2" charset="0"/>
              </a:rPr>
              <a:t>(April 2024)</a:t>
            </a:r>
          </a:p>
          <a:p>
            <a:endParaRPr lang="en-US" dirty="0">
              <a:latin typeface="Montserrat" panose="00000500000000000000" pitchFamily="2" charset="0"/>
            </a:endParaRPr>
          </a:p>
        </p:txBody>
      </p:sp>
      <p:sp>
        <p:nvSpPr>
          <p:cNvPr id="17" name="TextBox 16">
            <a:extLst>
              <a:ext uri="{FF2B5EF4-FFF2-40B4-BE49-F238E27FC236}">
                <a16:creationId xmlns:a16="http://schemas.microsoft.com/office/drawing/2014/main" id="{5CD29A96-79BA-D1A9-5E03-C5D86D4653BD}"/>
              </a:ext>
            </a:extLst>
          </p:cNvPr>
          <p:cNvSpPr txBox="1"/>
          <p:nvPr/>
        </p:nvSpPr>
        <p:spPr>
          <a:xfrm>
            <a:off x="4419807" y="5050239"/>
            <a:ext cx="3273159" cy="1015663"/>
          </a:xfrm>
          <a:prstGeom prst="rect">
            <a:avLst/>
          </a:prstGeom>
          <a:noFill/>
        </p:spPr>
        <p:txBody>
          <a:bodyPr wrap="square" rtlCol="0">
            <a:spAutoFit/>
          </a:bodyPr>
          <a:lstStyle/>
          <a:p>
            <a:r>
              <a:rPr lang="en-US" dirty="0">
                <a:solidFill>
                  <a:srgbClr val="4E58EC"/>
                </a:solidFill>
                <a:latin typeface="Montserrat" panose="00000500000000000000" pitchFamily="2" charset="0"/>
              </a:rPr>
              <a:t>ACOG</a:t>
            </a:r>
            <a:r>
              <a:rPr lang="en-US" dirty="0">
                <a:latin typeface="Montserrat" panose="00000500000000000000" pitchFamily="2"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dirty="0">
                <a:latin typeface="Montserrat" panose="00000500000000000000" pitchFamily="2" charset="0"/>
              </a:rPr>
              <a:t> </a:t>
            </a:r>
            <a:r>
              <a:rPr lang="en-US" b="1" dirty="0">
                <a:latin typeface="Montserrat SemiBold" panose="00000700000000000000" pitchFamily="2" charset="0"/>
              </a:rPr>
              <a:t>2,418</a:t>
            </a:r>
            <a:r>
              <a:rPr lang="en-US" dirty="0">
                <a:latin typeface="Montserrat" panose="00000500000000000000" pitchFamily="2" charset="0"/>
              </a:rPr>
              <a:t> views</a:t>
            </a:r>
          </a:p>
          <a:p>
            <a:r>
              <a:rPr lang="en-US" sz="1400" dirty="0">
                <a:latin typeface="Montserrat" panose="00000500000000000000" pitchFamily="2" charset="0"/>
              </a:rPr>
              <a:t>National Alcohol and Other Drug-Related Birth Defects Awareness Week (May 2023)</a:t>
            </a:r>
          </a:p>
        </p:txBody>
      </p:sp>
      <p:pic>
        <p:nvPicPr>
          <p:cNvPr id="4" name="Picture 3">
            <a:hlinkClick r:id="rId2"/>
            <a:extLst>
              <a:ext uri="{FF2B5EF4-FFF2-40B4-BE49-F238E27FC236}">
                <a16:creationId xmlns:a16="http://schemas.microsoft.com/office/drawing/2014/main" id="{FB0ACBED-CAE6-3F8F-01E9-979CFF31E252}"/>
              </a:ext>
            </a:extLst>
          </p:cNvPr>
          <p:cNvPicPr>
            <a:picLocks noChangeAspect="1"/>
          </p:cNvPicPr>
          <p:nvPr/>
        </p:nvPicPr>
        <p:blipFill>
          <a:blip r:embed="rId3"/>
          <a:stretch>
            <a:fillRect/>
          </a:stretch>
        </p:blipFill>
        <p:spPr>
          <a:xfrm>
            <a:off x="269591" y="1517825"/>
            <a:ext cx="3474720" cy="3461218"/>
          </a:xfrm>
          <a:prstGeom prst="rect">
            <a:avLst/>
          </a:prstGeom>
        </p:spPr>
      </p:pic>
      <p:pic>
        <p:nvPicPr>
          <p:cNvPr id="8" name="Picture 7">
            <a:hlinkClick r:id="rId4"/>
            <a:extLst>
              <a:ext uri="{FF2B5EF4-FFF2-40B4-BE49-F238E27FC236}">
                <a16:creationId xmlns:a16="http://schemas.microsoft.com/office/drawing/2014/main" id="{F13C32EC-32D6-B99E-0D86-1708AC6E4CD3}"/>
              </a:ext>
            </a:extLst>
          </p:cNvPr>
          <p:cNvPicPr>
            <a:picLocks noChangeAspect="1"/>
          </p:cNvPicPr>
          <p:nvPr/>
        </p:nvPicPr>
        <p:blipFill rotWithShape="1">
          <a:blip r:embed="rId5"/>
          <a:srcRect r="2901"/>
          <a:stretch/>
        </p:blipFill>
        <p:spPr>
          <a:xfrm>
            <a:off x="4327339" y="1486436"/>
            <a:ext cx="3373940" cy="3492607"/>
          </a:xfrm>
          <a:prstGeom prst="rect">
            <a:avLst/>
          </a:prstGeom>
        </p:spPr>
      </p:pic>
      <p:pic>
        <p:nvPicPr>
          <p:cNvPr id="6" name="Picture 5">
            <a:hlinkClick r:id="rId6"/>
            <a:extLst>
              <a:ext uri="{FF2B5EF4-FFF2-40B4-BE49-F238E27FC236}">
                <a16:creationId xmlns:a16="http://schemas.microsoft.com/office/drawing/2014/main" id="{20F4F1A5-956D-27D3-FEF4-53529BE8C339}"/>
              </a:ext>
            </a:extLst>
          </p:cNvPr>
          <p:cNvPicPr>
            <a:picLocks noChangeAspect="1"/>
          </p:cNvPicPr>
          <p:nvPr/>
        </p:nvPicPr>
        <p:blipFill>
          <a:blip r:embed="rId7"/>
          <a:stretch>
            <a:fillRect/>
          </a:stretch>
        </p:blipFill>
        <p:spPr>
          <a:xfrm>
            <a:off x="8286250" y="1486436"/>
            <a:ext cx="3474720" cy="3461270"/>
          </a:xfrm>
          <a:prstGeom prst="rect">
            <a:avLst/>
          </a:prstGeom>
        </p:spPr>
      </p:pic>
      <p:sp>
        <p:nvSpPr>
          <p:cNvPr id="7" name="TextBox 6">
            <a:extLst>
              <a:ext uri="{FF2B5EF4-FFF2-40B4-BE49-F238E27FC236}">
                <a16:creationId xmlns:a16="http://schemas.microsoft.com/office/drawing/2014/main" id="{BEBBF21F-0608-C587-A2D8-5186556CF49A}"/>
              </a:ext>
            </a:extLst>
          </p:cNvPr>
          <p:cNvSpPr txBox="1"/>
          <p:nvPr/>
        </p:nvSpPr>
        <p:spPr>
          <a:xfrm>
            <a:off x="8387030" y="5050239"/>
            <a:ext cx="3273159" cy="861774"/>
          </a:xfrm>
          <a:prstGeom prst="rect">
            <a:avLst/>
          </a:prstGeom>
          <a:noFill/>
        </p:spPr>
        <p:txBody>
          <a:bodyPr wrap="square" rtlCol="0">
            <a:spAutoFit/>
          </a:bodyPr>
          <a:lstStyle/>
          <a:p>
            <a:r>
              <a:rPr lang="en-US" dirty="0">
                <a:solidFill>
                  <a:srgbClr val="4E58EC"/>
                </a:solidFill>
                <a:latin typeface="Montserrat" panose="00000500000000000000" pitchFamily="2" charset="0"/>
              </a:rPr>
              <a:t>ACOG</a:t>
            </a:r>
            <a:r>
              <a:rPr lang="en-US" dirty="0">
                <a:latin typeface="Montserrat" panose="00000500000000000000" pitchFamily="2"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dirty="0">
                <a:latin typeface="Montserrat" panose="00000500000000000000" pitchFamily="2" charset="0"/>
              </a:rPr>
              <a:t> </a:t>
            </a:r>
            <a:r>
              <a:rPr lang="en-US" b="1" dirty="0">
                <a:latin typeface="Montserrat SemiBold" panose="00000700000000000000" pitchFamily="2" charset="0"/>
              </a:rPr>
              <a:t>2,347</a:t>
            </a:r>
            <a:r>
              <a:rPr lang="en-US" dirty="0">
                <a:latin typeface="Montserrat" panose="00000500000000000000" pitchFamily="2" charset="0"/>
              </a:rPr>
              <a:t> views</a:t>
            </a:r>
          </a:p>
          <a:p>
            <a:r>
              <a:rPr lang="en-US" sz="1400" dirty="0">
                <a:latin typeface="Montserrat" panose="00000500000000000000" pitchFamily="2" charset="0"/>
              </a:rPr>
              <a:t>(March 2023)</a:t>
            </a:r>
          </a:p>
          <a:p>
            <a:endParaRPr lang="en-US" dirty="0">
              <a:latin typeface="Montserrat" panose="00000500000000000000" pitchFamily="2" charset="0"/>
            </a:endParaRPr>
          </a:p>
        </p:txBody>
      </p:sp>
    </p:spTree>
    <p:extLst>
      <p:ext uri="{BB962C8B-B14F-4D97-AF65-F5344CB8AC3E}">
        <p14:creationId xmlns:p14="http://schemas.microsoft.com/office/powerpoint/2010/main" val="2757289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F11DD7-8DD8-6E90-57E0-753623FF1951}"/>
              </a:ext>
            </a:extLst>
          </p:cNvPr>
          <p:cNvSpPr>
            <a:spLocks noGrp="1"/>
          </p:cNvSpPr>
          <p:nvPr>
            <p:ph type="title"/>
          </p:nvPr>
        </p:nvSpPr>
        <p:spPr/>
        <p:txBody>
          <a:bodyPr>
            <a:normAutofit fontScale="90000"/>
          </a:bodyPr>
          <a:lstStyle/>
          <a:p>
            <a:r>
              <a:rPr lang="en-US" dirty="0"/>
              <a:t>NPN’s Average Daily Reach </a:t>
            </a:r>
            <a:r>
              <a:rPr lang="en-US" b="0" dirty="0">
                <a:latin typeface="Montserrat Medium" panose="00000600000000000000" pitchFamily="2" charset="0"/>
              </a:rPr>
              <a:t>(all channels)</a:t>
            </a:r>
          </a:p>
        </p:txBody>
      </p:sp>
      <p:graphicFrame>
        <p:nvGraphicFramePr>
          <p:cNvPr id="4" name="Content Placeholder 3">
            <a:extLst>
              <a:ext uri="{FF2B5EF4-FFF2-40B4-BE49-F238E27FC236}">
                <a16:creationId xmlns:a16="http://schemas.microsoft.com/office/drawing/2014/main" id="{E1E19C51-0425-15D9-3BD7-9A0097C8E6DA}"/>
              </a:ext>
            </a:extLst>
          </p:cNvPr>
          <p:cNvGraphicFramePr>
            <a:graphicFrameLocks noGrp="1"/>
          </p:cNvGraphicFramePr>
          <p:nvPr>
            <p:ph sz="half" idx="1"/>
            <p:extLst>
              <p:ext uri="{D42A27DB-BD31-4B8C-83A1-F6EECF244321}">
                <p14:modId xmlns:p14="http://schemas.microsoft.com/office/powerpoint/2010/main" val="3871100563"/>
              </p:ext>
            </p:extLst>
          </p:nvPr>
        </p:nvGraphicFramePr>
        <p:xfrm>
          <a:off x="752475" y="1752600"/>
          <a:ext cx="7909387" cy="41894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E3E1B28-78FF-6721-6EBA-5560FC11F3F7}"/>
              </a:ext>
            </a:extLst>
          </p:cNvPr>
          <p:cNvSpPr txBox="1"/>
          <p:nvPr/>
        </p:nvSpPr>
        <p:spPr>
          <a:xfrm>
            <a:off x="8775919" y="1171476"/>
            <a:ext cx="2997905"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ontserrat" panose="00000500000000000000" pitchFamily="2" charset="0"/>
              </a:rPr>
              <a:t>Highest peaks were a result of increased posts during FASD Awareness month in September 2023 and 2024. </a:t>
            </a:r>
          </a:p>
          <a:p>
            <a:endParaRPr lang="en-US" sz="1600" dirty="0">
              <a:latin typeface="Montserrat" panose="00000500000000000000" pitchFamily="2" charset="0"/>
            </a:endParaRPr>
          </a:p>
          <a:p>
            <a:pPr marL="285750" indent="-285750">
              <a:buFont typeface="Arial" panose="020B0604020202020204" pitchFamily="34" charset="0"/>
              <a:buChar char="•"/>
            </a:pPr>
            <a:r>
              <a:rPr lang="en-US" sz="1600" dirty="0" err="1">
                <a:latin typeface="Montserrat" panose="00000500000000000000" pitchFamily="2" charset="0"/>
              </a:rPr>
              <a:t>naswsocialworkers</a:t>
            </a:r>
            <a:r>
              <a:rPr lang="en-US" sz="1600" dirty="0">
                <a:latin typeface="Montserrat" panose="00000500000000000000" pitchFamily="2" charset="0"/>
              </a:rPr>
              <a:t> had high-reaching Facebook posts in May 2023 and during both FASD Awareness Months </a:t>
            </a:r>
            <a:r>
              <a:rPr lang="en-US" sz="1600" dirty="0">
                <a:latin typeface="Montserrat" panose="00000500000000000000" pitchFamily="2" charset="0"/>
                <a:hlinkClick r:id="rId4" action="ppaction://hlinksldjump"/>
              </a:rPr>
              <a:t>(Link to appendix)</a:t>
            </a:r>
            <a:endParaRPr lang="en-US" sz="1600" dirty="0">
              <a:latin typeface="Montserrat" panose="00000500000000000000" pitchFamily="2" charset="0"/>
            </a:endParaRPr>
          </a:p>
          <a:p>
            <a:endParaRPr lang="en-US" sz="1600" dirty="0">
              <a:latin typeface="Montserrat" panose="00000500000000000000" pitchFamily="2" charset="0"/>
            </a:endParaRPr>
          </a:p>
          <a:p>
            <a:pPr marL="285750" indent="-285750">
              <a:buFont typeface="Arial" panose="020B0604020202020204" pitchFamily="34" charset="0"/>
              <a:buChar char="•"/>
            </a:pPr>
            <a:r>
              <a:rPr lang="en-US" sz="1600" dirty="0" err="1">
                <a:latin typeface="Montserrat" panose="00000500000000000000" pitchFamily="2" charset="0"/>
              </a:rPr>
              <a:t>ameracadpeds</a:t>
            </a:r>
            <a:r>
              <a:rPr lang="en-US" sz="1600" dirty="0">
                <a:latin typeface="Montserrat" panose="00000500000000000000" pitchFamily="2" charset="0"/>
              </a:rPr>
              <a:t> had high-reaching Facebook posts during 2024 FASD Awareness Month. </a:t>
            </a:r>
            <a:r>
              <a:rPr lang="en-US" sz="1600" dirty="0">
                <a:solidFill>
                  <a:srgbClr val="4E58EC"/>
                </a:solidFill>
                <a:latin typeface="Montserrat" panose="00000500000000000000" pitchFamily="2" charset="0"/>
                <a:hlinkClick r:id="rId4" action="ppaction://hlinksldjump"/>
              </a:rPr>
              <a:t>(Link to appendix</a:t>
            </a:r>
            <a:endParaRPr lang="en-US" sz="1600" dirty="0">
              <a:latin typeface="Montserrat" panose="00000500000000000000" pitchFamily="2" charset="0"/>
            </a:endParaRPr>
          </a:p>
        </p:txBody>
      </p:sp>
    </p:spTree>
    <p:extLst>
      <p:ext uri="{BB962C8B-B14F-4D97-AF65-F5344CB8AC3E}">
        <p14:creationId xmlns:p14="http://schemas.microsoft.com/office/powerpoint/2010/main" val="356492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88A883-312F-210A-D3DB-E415BB8CC8C4}"/>
              </a:ext>
            </a:extLst>
          </p:cNvPr>
          <p:cNvSpPr>
            <a:spLocks noGrp="1"/>
          </p:cNvSpPr>
          <p:nvPr>
            <p:ph sz="half" idx="1"/>
          </p:nvPr>
        </p:nvSpPr>
        <p:spPr>
          <a:xfrm>
            <a:off x="752928" y="1578033"/>
            <a:ext cx="8357821" cy="4189186"/>
          </a:xfrm>
        </p:spPr>
        <p:txBody>
          <a:bodyPr>
            <a:normAutofit lnSpcReduction="10000"/>
          </a:bodyPr>
          <a:lstStyle/>
          <a:p>
            <a:pPr marL="457200" indent="-457200">
              <a:buFont typeface="Arial" panose="020B0604020202020204" pitchFamily="34" charset="0"/>
              <a:buChar char="•"/>
            </a:pPr>
            <a:r>
              <a:rPr lang="en-US" sz="1800" dirty="0"/>
              <a:t>CDC works with partners across the United States to address alcohol and other substance use during pregnancy and fetal alcohol spectrum disorders (FASDs) </a:t>
            </a:r>
          </a:p>
          <a:p>
            <a:pPr marL="457200" indent="-457200">
              <a:buFont typeface="Arial" panose="020B0604020202020204" pitchFamily="34" charset="0"/>
              <a:buChar char="•"/>
            </a:pPr>
            <a:r>
              <a:rPr lang="en-US" sz="1800" dirty="0"/>
              <a:t>CDC’s FASD National Partner Network (NPN) organizations use social media to communicate with their audiences about substance use and FASDs and collaborate with each other</a:t>
            </a:r>
          </a:p>
          <a:p>
            <a:pPr marL="457200" indent="-457200">
              <a:buFont typeface="Arial" panose="020B0604020202020204" pitchFamily="34" charset="0"/>
              <a:buChar char="•"/>
            </a:pPr>
            <a:r>
              <a:rPr lang="en-US" sz="1800" dirty="0"/>
              <a:t>ORAU performs social media monitoring to enhance and evaluate the outreach and communication efforts of NPN organizations </a:t>
            </a:r>
          </a:p>
          <a:p>
            <a:pPr marL="457200" indent="-457200">
              <a:buFont typeface="Arial" panose="020B0604020202020204" pitchFamily="34" charset="0"/>
              <a:buChar char="•"/>
            </a:pPr>
            <a:r>
              <a:rPr lang="en-US" sz="1800" dirty="0"/>
              <a:t>This report summarizes </a:t>
            </a:r>
          </a:p>
          <a:p>
            <a:pPr marL="1143000" lvl="1" indent="-457200">
              <a:buFont typeface="Courier New" panose="02070309020205020404" pitchFamily="49" charset="0"/>
              <a:buChar char="o"/>
            </a:pPr>
            <a:r>
              <a:rPr lang="en-US" sz="1600" dirty="0">
                <a:latin typeface="Montserrat" panose="00000500000000000000" pitchFamily="2" charset="0"/>
              </a:rPr>
              <a:t>ORAU’s bi-monthly FASD NPN Communications Bulletin issues </a:t>
            </a:r>
            <a:r>
              <a:rPr lang="en-US" sz="1600" dirty="0">
                <a:solidFill>
                  <a:schemeClr val="tx1"/>
                </a:solidFill>
                <a:latin typeface="Montserrat" panose="00000500000000000000" pitchFamily="2" charset="0"/>
              </a:rPr>
              <a:t>1</a:t>
            </a:r>
            <a:r>
              <a:rPr lang="en-US" sz="16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dirty="0">
                <a:solidFill>
                  <a:schemeClr val="tx1"/>
                </a:solidFill>
                <a:latin typeface="Montserrat" panose="00000500000000000000" pitchFamily="2" charset="0"/>
              </a:rPr>
              <a:t>10</a:t>
            </a:r>
          </a:p>
          <a:p>
            <a:pPr marL="1143000" lvl="1" indent="-457200">
              <a:buFont typeface="Courier New" panose="02070309020205020404" pitchFamily="49" charset="0"/>
              <a:buChar char="o"/>
            </a:pPr>
            <a:r>
              <a:rPr lang="en-US" sz="1600" dirty="0">
                <a:latin typeface="Montserrat" panose="00000500000000000000" pitchFamily="2" charset="0"/>
              </a:rPr>
              <a:t>An analysis of all NPN posts related to prenatal alcohol and polysubstance use and FASDs from January 2023</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Montserrat" panose="00000500000000000000" pitchFamily="2" charset="0"/>
              </a:rPr>
              <a:t>September 2024</a:t>
            </a:r>
          </a:p>
          <a:p>
            <a:pPr marL="1143000" lvl="1" indent="-457200">
              <a:buFont typeface="Courier New" panose="02070309020205020404" pitchFamily="49" charset="0"/>
              <a:buChar char="o"/>
            </a:pPr>
            <a:r>
              <a:rPr lang="en-US" sz="1600" dirty="0">
                <a:latin typeface="Montserrat" panose="00000500000000000000" pitchFamily="2" charset="0"/>
              </a:rPr>
              <a:t>A detailed analysis of social media posts from September 2023</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Montserrat" panose="00000500000000000000" pitchFamily="2" charset="0"/>
              </a:rPr>
              <a:t>September 2024 using the hashtag #FASDNPN, designed for messages related to NPN topics</a:t>
            </a:r>
          </a:p>
          <a:p>
            <a:pPr marL="457200" indent="-457200">
              <a:buFont typeface="Arial" panose="020B0604020202020204" pitchFamily="34" charset="0"/>
              <a:buChar char="•"/>
            </a:pPr>
            <a:endParaRPr lang="en-US" sz="1800" dirty="0"/>
          </a:p>
        </p:txBody>
      </p:sp>
      <p:sp>
        <p:nvSpPr>
          <p:cNvPr id="3" name="Title 2">
            <a:extLst>
              <a:ext uri="{FF2B5EF4-FFF2-40B4-BE49-F238E27FC236}">
                <a16:creationId xmlns:a16="http://schemas.microsoft.com/office/drawing/2014/main" id="{BFBEB690-C60D-359F-60E0-BEC6CD98FE21}"/>
              </a:ext>
            </a:extLst>
          </p:cNvPr>
          <p:cNvSpPr>
            <a:spLocks noGrp="1"/>
          </p:cNvSpPr>
          <p:nvPr>
            <p:ph type="title"/>
          </p:nvPr>
        </p:nvSpPr>
        <p:spPr/>
        <p:txBody>
          <a:bodyPr/>
          <a:lstStyle/>
          <a:p>
            <a:r>
              <a:rPr lang="en-US" dirty="0"/>
              <a:t>Overview</a:t>
            </a:r>
          </a:p>
        </p:txBody>
      </p:sp>
      <p:pic>
        <p:nvPicPr>
          <p:cNvPr id="5" name="Picture 4">
            <a:extLst>
              <a:ext uri="{FF2B5EF4-FFF2-40B4-BE49-F238E27FC236}">
                <a16:creationId xmlns:a16="http://schemas.microsoft.com/office/drawing/2014/main" id="{70E8F9CC-CEC1-11CA-AE02-D8F06F729A3C}"/>
              </a:ext>
            </a:extLst>
          </p:cNvPr>
          <p:cNvPicPr>
            <a:picLocks noChangeAspect="1"/>
          </p:cNvPicPr>
          <p:nvPr/>
        </p:nvPicPr>
        <p:blipFill>
          <a:blip r:embed="rId2"/>
          <a:stretch>
            <a:fillRect/>
          </a:stretch>
        </p:blipFill>
        <p:spPr>
          <a:xfrm>
            <a:off x="9486905" y="2206629"/>
            <a:ext cx="2013053" cy="2095608"/>
          </a:xfrm>
          <a:prstGeom prst="rect">
            <a:avLst/>
          </a:prstGeom>
        </p:spPr>
      </p:pic>
    </p:spTree>
    <p:extLst>
      <p:ext uri="{BB962C8B-B14F-4D97-AF65-F5344CB8AC3E}">
        <p14:creationId xmlns:p14="http://schemas.microsoft.com/office/powerpoint/2010/main" val="2903926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F5E1D2-D816-13BF-9C98-F2CE845009CA}"/>
              </a:ext>
            </a:extLst>
          </p:cNvPr>
          <p:cNvSpPr>
            <a:spLocks noGrp="1"/>
          </p:cNvSpPr>
          <p:nvPr>
            <p:ph type="title"/>
          </p:nvPr>
        </p:nvSpPr>
        <p:spPr/>
        <p:txBody>
          <a:bodyPr>
            <a:normAutofit fontScale="90000"/>
          </a:bodyPr>
          <a:lstStyle/>
          <a:p>
            <a:r>
              <a:rPr lang="en-US" dirty="0"/>
              <a:t>NPN’s Average Posts Per Day</a:t>
            </a:r>
            <a:r>
              <a:rPr kumimoji="0" lang="en-US" sz="2000" b="0" i="0" u="none" strike="noStrike" kern="1200" cap="none" spc="0" normalizeH="0" baseline="0" noProof="0" dirty="0">
                <a:ln>
                  <a:noFill/>
                </a:ln>
                <a:solidFill>
                  <a:srgbClr val="000000"/>
                </a:solidFill>
                <a:effectLst/>
                <a:uLnTx/>
                <a:uFillTx/>
                <a:latin typeface="Montserrat" panose="00000500000000000000" pitchFamily="50" charset="0"/>
                <a:ea typeface="Open Sans" panose="020B0606030504020204" pitchFamily="34" charset="0"/>
                <a:cs typeface="Open Sans" panose="020B0606030504020204" pitchFamily="34" charset="0"/>
              </a:rPr>
              <a:t> </a:t>
            </a:r>
            <a:r>
              <a:rPr lang="en-US" b="0" dirty="0">
                <a:latin typeface="Montserrat Medium" panose="00000600000000000000" pitchFamily="2" charset="0"/>
              </a:rPr>
              <a:t>(all channels)</a:t>
            </a:r>
          </a:p>
        </p:txBody>
      </p:sp>
      <p:graphicFrame>
        <p:nvGraphicFramePr>
          <p:cNvPr id="4" name="Content Placeholder 3">
            <a:extLst>
              <a:ext uri="{FF2B5EF4-FFF2-40B4-BE49-F238E27FC236}">
                <a16:creationId xmlns:a16="http://schemas.microsoft.com/office/drawing/2014/main" id="{8B7A2E63-3644-D71A-9A65-5BF621DD014A}"/>
              </a:ext>
            </a:extLst>
          </p:cNvPr>
          <p:cNvGraphicFramePr>
            <a:graphicFrameLocks noGrp="1"/>
          </p:cNvGraphicFramePr>
          <p:nvPr>
            <p:ph sz="half" idx="1"/>
            <p:extLst>
              <p:ext uri="{D42A27DB-BD31-4B8C-83A1-F6EECF244321}">
                <p14:modId xmlns:p14="http://schemas.microsoft.com/office/powerpoint/2010/main" val="2277238307"/>
              </p:ext>
            </p:extLst>
          </p:nvPr>
        </p:nvGraphicFramePr>
        <p:xfrm>
          <a:off x="752928" y="2086494"/>
          <a:ext cx="10687050" cy="39137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07AA9AE2-71E6-62CB-1A06-52BA09E7A817}"/>
              </a:ext>
            </a:extLst>
          </p:cNvPr>
          <p:cNvSpPr txBox="1"/>
          <p:nvPr/>
        </p:nvSpPr>
        <p:spPr>
          <a:xfrm>
            <a:off x="4826364" y="1697459"/>
            <a:ext cx="1475242" cy="476319"/>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solidFill>
                  <a:srgbClr val="4E58EC"/>
                </a:solidFill>
                <a:latin typeface="Montserrat" panose="00000500000000000000" pitchFamily="2" charset="0"/>
              </a:rPr>
              <a:t>FASD Awareness Month 2023</a:t>
            </a:r>
          </a:p>
          <a:p>
            <a:endParaRPr lang="en-US" sz="1100" dirty="0">
              <a:solidFill>
                <a:srgbClr val="4E58EC"/>
              </a:solidFill>
            </a:endParaRPr>
          </a:p>
        </p:txBody>
      </p:sp>
      <p:sp>
        <p:nvSpPr>
          <p:cNvPr id="6" name="TextBox 1">
            <a:extLst>
              <a:ext uri="{FF2B5EF4-FFF2-40B4-BE49-F238E27FC236}">
                <a16:creationId xmlns:a16="http://schemas.microsoft.com/office/drawing/2014/main" id="{56AFEFFD-1F3D-0925-47A8-3F2114061B94}"/>
              </a:ext>
            </a:extLst>
          </p:cNvPr>
          <p:cNvSpPr txBox="1"/>
          <p:nvPr/>
        </p:nvSpPr>
        <p:spPr>
          <a:xfrm>
            <a:off x="10135426" y="2162906"/>
            <a:ext cx="1475242" cy="476319"/>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solidFill>
                  <a:srgbClr val="4E58EC"/>
                </a:solidFill>
                <a:latin typeface="Montserrat" panose="00000500000000000000" pitchFamily="2" charset="0"/>
              </a:rPr>
              <a:t>FASD Awareness Month 2024</a:t>
            </a:r>
          </a:p>
          <a:p>
            <a:endParaRPr lang="en-US" sz="1100" dirty="0">
              <a:solidFill>
                <a:srgbClr val="4E58EC"/>
              </a:solidFill>
            </a:endParaRPr>
          </a:p>
        </p:txBody>
      </p:sp>
      <p:cxnSp>
        <p:nvCxnSpPr>
          <p:cNvPr id="8" name="Straight Arrow Connector 7">
            <a:extLst>
              <a:ext uri="{FF2B5EF4-FFF2-40B4-BE49-F238E27FC236}">
                <a16:creationId xmlns:a16="http://schemas.microsoft.com/office/drawing/2014/main" id="{4EF890D1-2A28-9E44-786C-E0E3145CC6A6}"/>
              </a:ext>
            </a:extLst>
          </p:cNvPr>
          <p:cNvCxnSpPr>
            <a:cxnSpLocks/>
          </p:cNvCxnSpPr>
          <p:nvPr/>
        </p:nvCxnSpPr>
        <p:spPr>
          <a:xfrm>
            <a:off x="5346932" y="2086494"/>
            <a:ext cx="93286" cy="129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50E0F98-890E-AF0E-9043-60C9AB540EA9}"/>
              </a:ext>
            </a:extLst>
          </p:cNvPr>
          <p:cNvCxnSpPr/>
          <p:nvPr/>
        </p:nvCxnSpPr>
        <p:spPr>
          <a:xfrm>
            <a:off x="10690167" y="2542300"/>
            <a:ext cx="182880" cy="149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90099334-8D0C-91D6-82AA-D33355F7D868}"/>
              </a:ext>
            </a:extLst>
          </p:cNvPr>
          <p:cNvSpPr txBox="1"/>
          <p:nvPr/>
        </p:nvSpPr>
        <p:spPr>
          <a:xfrm>
            <a:off x="6763230" y="2215610"/>
            <a:ext cx="1475242" cy="476319"/>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solidFill>
                  <a:srgbClr val="4E58EC"/>
                </a:solidFill>
                <a:latin typeface="Montserrat" panose="00000500000000000000" pitchFamily="2" charset="0"/>
              </a:rPr>
              <a:t>Birth Defects Awareness Month</a:t>
            </a:r>
            <a:endParaRPr lang="en-US" sz="1100" dirty="0">
              <a:solidFill>
                <a:srgbClr val="4E58EC"/>
              </a:solidFill>
            </a:endParaRPr>
          </a:p>
        </p:txBody>
      </p:sp>
      <p:cxnSp>
        <p:nvCxnSpPr>
          <p:cNvPr id="13" name="Straight Arrow Connector 12">
            <a:extLst>
              <a:ext uri="{FF2B5EF4-FFF2-40B4-BE49-F238E27FC236}">
                <a16:creationId xmlns:a16="http://schemas.microsoft.com/office/drawing/2014/main" id="{E62790AB-F738-CD36-07BC-73B77C957882}"/>
              </a:ext>
            </a:extLst>
          </p:cNvPr>
          <p:cNvCxnSpPr>
            <a:cxnSpLocks/>
          </p:cNvCxnSpPr>
          <p:nvPr/>
        </p:nvCxnSpPr>
        <p:spPr>
          <a:xfrm flipH="1">
            <a:off x="7356764" y="2548049"/>
            <a:ext cx="60960" cy="221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333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88CBE2-DA51-ACDA-3676-B975E7C1368E}"/>
              </a:ext>
            </a:extLst>
          </p:cNvPr>
          <p:cNvSpPr>
            <a:spLocks noGrp="1"/>
          </p:cNvSpPr>
          <p:nvPr>
            <p:ph type="title"/>
          </p:nvPr>
        </p:nvSpPr>
        <p:spPr/>
        <p:txBody>
          <a:bodyPr>
            <a:normAutofit/>
          </a:bodyPr>
          <a:lstStyle/>
          <a:p>
            <a:r>
              <a:rPr lang="en-US" sz="3400" dirty="0">
                <a:latin typeface="Montserrat SemiBold" panose="00000700000000000000" pitchFamily="2" charset="0"/>
              </a:rPr>
              <a:t>Engagements and Views by NPN Authors</a:t>
            </a:r>
          </a:p>
        </p:txBody>
      </p:sp>
      <p:sp>
        <p:nvSpPr>
          <p:cNvPr id="5" name="Content Placeholder 2">
            <a:extLst>
              <a:ext uri="{FF2B5EF4-FFF2-40B4-BE49-F238E27FC236}">
                <a16:creationId xmlns:a16="http://schemas.microsoft.com/office/drawing/2014/main" id="{C09FFC82-8259-8B8D-1CF3-766338C5A488}"/>
              </a:ext>
            </a:extLst>
          </p:cNvPr>
          <p:cNvSpPr txBox="1">
            <a:spLocks/>
          </p:cNvSpPr>
          <p:nvPr/>
        </p:nvSpPr>
        <p:spPr>
          <a:xfrm>
            <a:off x="752928" y="1363714"/>
            <a:ext cx="9911647" cy="59000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solidFill>
                  <a:srgbClr val="4E58EC"/>
                </a:solidFill>
                <a:latin typeface="Montserrat" panose="00000500000000000000" pitchFamily="2" charset="0"/>
              </a:rPr>
              <a:t>FASD United </a:t>
            </a:r>
            <a:r>
              <a:rPr lang="en-US" sz="1600" dirty="0">
                <a:solidFill>
                  <a:srgbClr val="323130"/>
                </a:solidFill>
                <a:latin typeface="Montserrat" panose="00000500000000000000" pitchFamily="2" charset="0"/>
              </a:rPr>
              <a:t>had the most engagements/views for all three channels, followed by </a:t>
            </a:r>
            <a:r>
              <a:rPr lang="en-US" sz="1600" dirty="0">
                <a:solidFill>
                  <a:srgbClr val="4E58EC"/>
                </a:solidFill>
                <a:latin typeface="Montserrat" panose="00000500000000000000" pitchFamily="2" charset="0"/>
              </a:rPr>
              <a:t>ACOG</a:t>
            </a:r>
            <a:r>
              <a:rPr lang="en-US" sz="1600" dirty="0">
                <a:solidFill>
                  <a:srgbClr val="323130"/>
                </a:solidFill>
                <a:latin typeface="Montserrat" panose="00000500000000000000" pitchFamily="2" charset="0"/>
              </a:rPr>
              <a:t> (for Instagram and X/Twitter) and </a:t>
            </a:r>
            <a:r>
              <a:rPr lang="en-US" sz="1600" dirty="0">
                <a:solidFill>
                  <a:srgbClr val="4E58EC"/>
                </a:solidFill>
                <a:latin typeface="Montserrat" panose="00000500000000000000" pitchFamily="2" charset="0"/>
              </a:rPr>
              <a:t>NASW</a:t>
            </a:r>
            <a:r>
              <a:rPr lang="en-US" sz="1600" dirty="0">
                <a:solidFill>
                  <a:srgbClr val="323130"/>
                </a:solidFill>
                <a:latin typeface="Montserrat" panose="00000500000000000000" pitchFamily="2" charset="0"/>
              </a:rPr>
              <a:t>. Eleven NPN organizations are listed below.</a:t>
            </a:r>
          </a:p>
          <a:p>
            <a:endParaRPr lang="en-US" sz="1600" dirty="0">
              <a:latin typeface="Montserrat" panose="00000500000000000000" pitchFamily="2" charset="0"/>
            </a:endParaRPr>
          </a:p>
        </p:txBody>
      </p:sp>
      <p:graphicFrame>
        <p:nvGraphicFramePr>
          <p:cNvPr id="2" name="Table 1">
            <a:extLst>
              <a:ext uri="{FF2B5EF4-FFF2-40B4-BE49-F238E27FC236}">
                <a16:creationId xmlns:a16="http://schemas.microsoft.com/office/drawing/2014/main" id="{81276585-0C72-84BC-C080-6C01F244503F}"/>
              </a:ext>
            </a:extLst>
          </p:cNvPr>
          <p:cNvGraphicFramePr>
            <a:graphicFrameLocks noGrp="1"/>
          </p:cNvGraphicFramePr>
          <p:nvPr>
            <p:extLst>
              <p:ext uri="{D42A27DB-BD31-4B8C-83A1-F6EECF244321}">
                <p14:modId xmlns:p14="http://schemas.microsoft.com/office/powerpoint/2010/main" val="2543244223"/>
              </p:ext>
            </p:extLst>
          </p:nvPr>
        </p:nvGraphicFramePr>
        <p:xfrm>
          <a:off x="141620" y="3230975"/>
          <a:ext cx="4409832" cy="259080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2663225">
                  <a:extLst>
                    <a:ext uri="{9D8B030D-6E8A-4147-A177-3AD203B41FA5}">
                      <a16:colId xmlns:a16="http://schemas.microsoft.com/office/drawing/2014/main" val="1022363306"/>
                    </a:ext>
                  </a:extLst>
                </a:gridCol>
                <a:gridCol w="1746607">
                  <a:extLst>
                    <a:ext uri="{9D8B030D-6E8A-4147-A177-3AD203B41FA5}">
                      <a16:colId xmlns:a16="http://schemas.microsoft.com/office/drawing/2014/main" val="1761904819"/>
                    </a:ext>
                  </a:extLst>
                </a:gridCol>
              </a:tblGrid>
              <a:tr h="327473">
                <a:tc>
                  <a:txBody>
                    <a:bodyPr/>
                    <a:lstStyle/>
                    <a:p>
                      <a:pPr algn="l" fontAlgn="b"/>
                      <a:r>
                        <a:rPr lang="en-US" sz="1600" u="none" strike="noStrike" dirty="0">
                          <a:effectLst/>
                          <a:latin typeface="Montserrat" panose="00000500000000000000" pitchFamily="2" charset="0"/>
                        </a:rPr>
                        <a:t>Instagram Author</a:t>
                      </a:r>
                      <a:endParaRPr lang="en-US" sz="1600" b="1" i="0" u="none" strike="noStrike" dirty="0">
                        <a:solidFill>
                          <a:srgbClr val="FFFFFF"/>
                        </a:solidFill>
                        <a:effectLst/>
                        <a:latin typeface="Montserrat" panose="00000500000000000000" pitchFamily="2" charset="0"/>
                      </a:endParaRPr>
                    </a:p>
                  </a:txBody>
                  <a:tcPr anchor="b">
                    <a:solidFill>
                      <a:srgbClr val="FE0965"/>
                    </a:solidFill>
                  </a:tcPr>
                </a:tc>
                <a:tc>
                  <a:txBody>
                    <a:bodyPr/>
                    <a:lstStyle/>
                    <a:p>
                      <a:pPr algn="l" fontAlgn="b"/>
                      <a:r>
                        <a:rPr lang="en-US" sz="1600" u="none" strike="noStrike" dirty="0">
                          <a:effectLst/>
                          <a:latin typeface="Montserrat" panose="00000500000000000000" pitchFamily="2" charset="0"/>
                        </a:rPr>
                        <a:t>Engagements</a:t>
                      </a:r>
                      <a:endParaRPr lang="en-US" sz="1600" b="1" i="0" u="none" strike="noStrike" dirty="0">
                        <a:solidFill>
                          <a:srgbClr val="FFFFFF"/>
                        </a:solidFill>
                        <a:effectLst/>
                        <a:latin typeface="Montserrat" panose="00000500000000000000" pitchFamily="2" charset="0"/>
                      </a:endParaRPr>
                    </a:p>
                  </a:txBody>
                  <a:tcPr anchor="b">
                    <a:solidFill>
                      <a:srgbClr val="FE0965"/>
                    </a:solidFill>
                  </a:tcPr>
                </a:tc>
                <a:extLst>
                  <a:ext uri="{0D108BD9-81ED-4DB2-BD59-A6C34878D82A}">
                    <a16:rowId xmlns:a16="http://schemas.microsoft.com/office/drawing/2014/main" val="3848223812"/>
                  </a:ext>
                </a:extLst>
              </a:tr>
              <a:tr h="322042">
                <a:tc>
                  <a:txBody>
                    <a:bodyPr/>
                    <a:lstStyle/>
                    <a:p>
                      <a:pPr algn="l" fontAlgn="b"/>
                      <a:r>
                        <a:rPr lang="en-US" sz="1600" b="0" u="none" strike="noStrike" dirty="0">
                          <a:effectLst/>
                          <a:latin typeface="Montserrat" panose="00000500000000000000" pitchFamily="2" charset="0"/>
                        </a:rPr>
                        <a:t>@fasdunited</a:t>
                      </a:r>
                      <a:endParaRPr lang="en-US" sz="1600" b="0" i="0" u="none" strike="noStrike" dirty="0">
                        <a:solidFill>
                          <a:srgbClr val="000000"/>
                        </a:solidFill>
                        <a:effectLst/>
                        <a:latin typeface="Montserrat" panose="00000500000000000000" pitchFamily="2" charset="0"/>
                      </a:endParaRPr>
                    </a:p>
                  </a:txBody>
                  <a:tcPr anchor="b">
                    <a:solidFill>
                      <a:srgbClr val="FFB7CF"/>
                    </a:solidFill>
                  </a:tcPr>
                </a:tc>
                <a:tc>
                  <a:txBody>
                    <a:bodyPr/>
                    <a:lstStyle/>
                    <a:p>
                      <a:pPr algn="r" fontAlgn="b"/>
                      <a:r>
                        <a:rPr lang="en-US" sz="1600" u="none" strike="noStrike" dirty="0">
                          <a:effectLst/>
                          <a:latin typeface="Montserrat" panose="00000500000000000000" pitchFamily="2" charset="0"/>
                        </a:rPr>
                        <a:t>7,307</a:t>
                      </a:r>
                      <a:endParaRPr lang="en-US" sz="1600" b="0" i="0" u="none" strike="noStrike" dirty="0">
                        <a:solidFill>
                          <a:srgbClr val="000000"/>
                        </a:solidFill>
                        <a:effectLst/>
                        <a:latin typeface="Montserrat" panose="00000500000000000000" pitchFamily="2" charset="0"/>
                      </a:endParaRPr>
                    </a:p>
                  </a:txBody>
                  <a:tcPr anchor="b">
                    <a:solidFill>
                      <a:srgbClr val="FFB7CF"/>
                    </a:solidFill>
                  </a:tcPr>
                </a:tc>
                <a:extLst>
                  <a:ext uri="{0D108BD9-81ED-4DB2-BD59-A6C34878D82A}">
                    <a16:rowId xmlns:a16="http://schemas.microsoft.com/office/drawing/2014/main" val="3263553407"/>
                  </a:ext>
                </a:extLst>
              </a:tr>
              <a:tr h="322042">
                <a:tc>
                  <a:txBody>
                    <a:bodyPr/>
                    <a:lstStyle/>
                    <a:p>
                      <a:pPr algn="l" fontAlgn="b"/>
                      <a:r>
                        <a:rPr lang="en-US" sz="1600" b="0" u="none" strike="noStrike">
                          <a:effectLst/>
                          <a:latin typeface="Montserrat" panose="00000500000000000000" pitchFamily="2" charset="0"/>
                        </a:rPr>
                        <a:t>@acog_org</a:t>
                      </a:r>
                      <a:endParaRPr lang="en-US" sz="1600" b="0" i="0" u="none" strike="noStrike">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4,594</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3013903634"/>
                  </a:ext>
                </a:extLst>
              </a:tr>
              <a:tr h="556255">
                <a:tc>
                  <a:txBody>
                    <a:bodyPr/>
                    <a:lstStyle/>
                    <a:p>
                      <a:pPr algn="l" fontAlgn="b"/>
                      <a:r>
                        <a:rPr lang="en-US" sz="1600" b="0" u="none" strike="noStrike" dirty="0">
                          <a:effectLst/>
                          <a:latin typeface="Montserrat" panose="00000500000000000000" pitchFamily="2" charset="0"/>
                        </a:rPr>
                        <a:t>@medicalassistantpartnership</a:t>
                      </a:r>
                      <a:endParaRPr lang="en-US" sz="1600" b="0" i="0" u="none" strike="noStrike" dirty="0">
                        <a:solidFill>
                          <a:srgbClr val="000000"/>
                        </a:solidFill>
                        <a:effectLst/>
                        <a:latin typeface="Montserrat" panose="00000500000000000000" pitchFamily="2" charset="0"/>
                      </a:endParaRPr>
                    </a:p>
                  </a:txBody>
                  <a:tcPr anchor="b">
                    <a:solidFill>
                      <a:srgbClr val="FFB7CF"/>
                    </a:solidFill>
                  </a:tcPr>
                </a:tc>
                <a:tc>
                  <a:txBody>
                    <a:bodyPr/>
                    <a:lstStyle/>
                    <a:p>
                      <a:pPr algn="r" fontAlgn="b"/>
                      <a:r>
                        <a:rPr lang="en-US" sz="1600" u="none" strike="noStrike" dirty="0">
                          <a:effectLst/>
                          <a:latin typeface="Montserrat" panose="00000500000000000000" pitchFamily="2" charset="0"/>
                        </a:rPr>
                        <a:t>878</a:t>
                      </a:r>
                      <a:endParaRPr lang="en-US" sz="1600" b="0" i="0" u="none" strike="noStrike" dirty="0">
                        <a:solidFill>
                          <a:srgbClr val="000000"/>
                        </a:solidFill>
                        <a:effectLst/>
                        <a:latin typeface="Montserrat" panose="00000500000000000000" pitchFamily="2" charset="0"/>
                      </a:endParaRPr>
                    </a:p>
                  </a:txBody>
                  <a:tcPr anchor="b">
                    <a:solidFill>
                      <a:srgbClr val="FFB7CF"/>
                    </a:solidFill>
                  </a:tcPr>
                </a:tc>
                <a:extLst>
                  <a:ext uri="{0D108BD9-81ED-4DB2-BD59-A6C34878D82A}">
                    <a16:rowId xmlns:a16="http://schemas.microsoft.com/office/drawing/2014/main" val="3719542933"/>
                  </a:ext>
                </a:extLst>
              </a:tr>
              <a:tr h="322042">
                <a:tc>
                  <a:txBody>
                    <a:bodyPr/>
                    <a:lstStyle/>
                    <a:p>
                      <a:pPr algn="l" fontAlgn="b"/>
                      <a:r>
                        <a:rPr lang="en-US" sz="1600" b="0" u="none" strike="noStrike">
                          <a:effectLst/>
                          <a:latin typeface="Montserrat" panose="00000500000000000000" pitchFamily="2" charset="0"/>
                        </a:rPr>
                        <a:t>@naswsocialworkers</a:t>
                      </a:r>
                      <a:endParaRPr lang="en-US" sz="1600" b="0" i="0" u="none" strike="noStrike">
                        <a:solidFill>
                          <a:srgbClr val="000000"/>
                        </a:solidFill>
                        <a:effectLst/>
                        <a:latin typeface="Montserrat" panose="00000500000000000000" pitchFamily="2" charset="0"/>
                      </a:endParaRPr>
                    </a:p>
                  </a:txBody>
                  <a:tcPr anchor="b"/>
                </a:tc>
                <a:tc>
                  <a:txBody>
                    <a:bodyPr/>
                    <a:lstStyle/>
                    <a:p>
                      <a:pPr algn="r" fontAlgn="b"/>
                      <a:r>
                        <a:rPr lang="en-US" sz="1600" u="none" strike="noStrike" dirty="0">
                          <a:effectLst/>
                          <a:latin typeface="Montserrat" panose="00000500000000000000" pitchFamily="2" charset="0"/>
                        </a:rPr>
                        <a:t>742</a:t>
                      </a:r>
                      <a:endParaRPr lang="en-US" sz="1600" b="0" i="0" u="none" strike="noStrike" dirty="0">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1570695351"/>
                  </a:ext>
                </a:extLst>
              </a:tr>
              <a:tr h="322042">
                <a:tc>
                  <a:txBody>
                    <a:bodyPr/>
                    <a:lstStyle/>
                    <a:p>
                      <a:pPr algn="l" fontAlgn="b"/>
                      <a:r>
                        <a:rPr lang="en-US" sz="1600" b="0" u="none" strike="noStrike" dirty="0">
                          <a:effectLst/>
                          <a:latin typeface="Montserrat" panose="00000500000000000000" pitchFamily="2" charset="0"/>
                        </a:rPr>
                        <a:t>@awhonn</a:t>
                      </a:r>
                      <a:endParaRPr lang="en-US" sz="1600" b="0" i="0" u="none" strike="noStrike" dirty="0">
                        <a:solidFill>
                          <a:srgbClr val="000000"/>
                        </a:solidFill>
                        <a:effectLst/>
                        <a:latin typeface="Montserrat" panose="00000500000000000000" pitchFamily="2" charset="0"/>
                      </a:endParaRPr>
                    </a:p>
                  </a:txBody>
                  <a:tcPr anchor="b">
                    <a:solidFill>
                      <a:srgbClr val="FFB7CF"/>
                    </a:solidFill>
                  </a:tcPr>
                </a:tc>
                <a:tc>
                  <a:txBody>
                    <a:bodyPr/>
                    <a:lstStyle/>
                    <a:p>
                      <a:pPr algn="r" fontAlgn="b"/>
                      <a:r>
                        <a:rPr lang="en-US" sz="1600" u="none" strike="noStrike" dirty="0">
                          <a:effectLst/>
                          <a:latin typeface="Montserrat" panose="00000500000000000000" pitchFamily="2" charset="0"/>
                        </a:rPr>
                        <a:t>573</a:t>
                      </a:r>
                      <a:endParaRPr lang="en-US" sz="1600" b="0" i="0" u="none" strike="noStrike" dirty="0">
                        <a:solidFill>
                          <a:srgbClr val="000000"/>
                        </a:solidFill>
                        <a:effectLst/>
                        <a:latin typeface="Montserrat" panose="00000500000000000000" pitchFamily="2" charset="0"/>
                      </a:endParaRPr>
                    </a:p>
                  </a:txBody>
                  <a:tcPr anchor="b">
                    <a:solidFill>
                      <a:srgbClr val="FFB7CF"/>
                    </a:solidFill>
                  </a:tcPr>
                </a:tc>
                <a:extLst>
                  <a:ext uri="{0D108BD9-81ED-4DB2-BD59-A6C34878D82A}">
                    <a16:rowId xmlns:a16="http://schemas.microsoft.com/office/drawing/2014/main" val="3084359604"/>
                  </a:ext>
                </a:extLst>
              </a:tr>
              <a:tr h="322042">
                <a:tc>
                  <a:txBody>
                    <a:bodyPr/>
                    <a:lstStyle/>
                    <a:p>
                      <a:pPr algn="l" fontAlgn="b"/>
                      <a:r>
                        <a:rPr lang="en-US" sz="1600" b="0" u="none" strike="noStrike" dirty="0">
                          <a:effectLst/>
                          <a:latin typeface="Montserrat" panose="00000500000000000000" pitchFamily="2" charset="0"/>
                        </a:rPr>
                        <a:t>@acnmmidwives</a:t>
                      </a:r>
                      <a:endParaRPr lang="en-US" sz="1600" b="0" i="0" u="none" strike="noStrike" dirty="0">
                        <a:solidFill>
                          <a:srgbClr val="000000"/>
                        </a:solidFill>
                        <a:effectLst/>
                        <a:latin typeface="Montserrat" panose="00000500000000000000" pitchFamily="2" charset="0"/>
                      </a:endParaRPr>
                    </a:p>
                  </a:txBody>
                  <a:tcPr anchor="b"/>
                </a:tc>
                <a:tc>
                  <a:txBody>
                    <a:bodyPr/>
                    <a:lstStyle/>
                    <a:p>
                      <a:pPr algn="r" fontAlgn="b"/>
                      <a:r>
                        <a:rPr lang="en-US" sz="1600" u="none" strike="noStrike" dirty="0">
                          <a:effectLst/>
                          <a:latin typeface="Montserrat" panose="00000500000000000000" pitchFamily="2" charset="0"/>
                        </a:rPr>
                        <a:t>117</a:t>
                      </a:r>
                      <a:endParaRPr lang="en-US" sz="1600" b="0" i="0" u="none" strike="noStrike" dirty="0">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584886024"/>
                  </a:ext>
                </a:extLst>
              </a:tr>
            </a:tbl>
          </a:graphicData>
        </a:graphic>
      </p:graphicFrame>
      <p:graphicFrame>
        <p:nvGraphicFramePr>
          <p:cNvPr id="7" name="Table 6">
            <a:extLst>
              <a:ext uri="{FF2B5EF4-FFF2-40B4-BE49-F238E27FC236}">
                <a16:creationId xmlns:a16="http://schemas.microsoft.com/office/drawing/2014/main" id="{DD6F21DB-C76F-3960-9950-508103C83318}"/>
              </a:ext>
            </a:extLst>
          </p:cNvPr>
          <p:cNvGraphicFramePr>
            <a:graphicFrameLocks noGrp="1"/>
          </p:cNvGraphicFramePr>
          <p:nvPr>
            <p:extLst>
              <p:ext uri="{D42A27DB-BD31-4B8C-83A1-F6EECF244321}">
                <p14:modId xmlns:p14="http://schemas.microsoft.com/office/powerpoint/2010/main" val="4069832163"/>
              </p:ext>
            </p:extLst>
          </p:nvPr>
        </p:nvGraphicFramePr>
        <p:xfrm>
          <a:off x="4688086" y="3230975"/>
          <a:ext cx="4021265" cy="2590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318889">
                  <a:extLst>
                    <a:ext uri="{9D8B030D-6E8A-4147-A177-3AD203B41FA5}">
                      <a16:colId xmlns:a16="http://schemas.microsoft.com/office/drawing/2014/main" val="955640159"/>
                    </a:ext>
                  </a:extLst>
                </a:gridCol>
                <a:gridCol w="1702376">
                  <a:extLst>
                    <a:ext uri="{9D8B030D-6E8A-4147-A177-3AD203B41FA5}">
                      <a16:colId xmlns:a16="http://schemas.microsoft.com/office/drawing/2014/main" val="2516868909"/>
                    </a:ext>
                  </a:extLst>
                </a:gridCol>
              </a:tblGrid>
              <a:tr h="184150">
                <a:tc>
                  <a:txBody>
                    <a:bodyPr/>
                    <a:lstStyle/>
                    <a:p>
                      <a:pPr algn="l" fontAlgn="b"/>
                      <a:r>
                        <a:rPr lang="en-US" sz="1600" u="none" strike="noStrike" dirty="0">
                          <a:effectLst/>
                          <a:latin typeface="Montserrat" panose="00000500000000000000" pitchFamily="2" charset="0"/>
                        </a:rPr>
                        <a:t>Facebook Author</a:t>
                      </a:r>
                      <a:endParaRPr lang="en-US" sz="1600" b="0" i="0" u="none" strike="noStrike" dirty="0">
                        <a:solidFill>
                          <a:srgbClr val="000000"/>
                        </a:solidFill>
                        <a:effectLst/>
                        <a:latin typeface="Montserrat" panose="00000500000000000000" pitchFamily="2" charset="0"/>
                      </a:endParaRPr>
                    </a:p>
                  </a:txBody>
                  <a:tcPr anchor="b">
                    <a:solidFill>
                      <a:srgbClr val="0866FF"/>
                    </a:solidFill>
                  </a:tcPr>
                </a:tc>
                <a:tc>
                  <a:txBody>
                    <a:bodyPr/>
                    <a:lstStyle/>
                    <a:p>
                      <a:pPr algn="l" fontAlgn="b"/>
                      <a:r>
                        <a:rPr lang="en-US" sz="1600" u="none" strike="noStrike" dirty="0">
                          <a:effectLst/>
                          <a:latin typeface="Montserrat" panose="00000500000000000000" pitchFamily="2" charset="0"/>
                        </a:rPr>
                        <a:t>Engagements</a:t>
                      </a:r>
                      <a:endParaRPr lang="en-US" sz="1600" b="0" i="0" u="none" strike="noStrike" dirty="0">
                        <a:solidFill>
                          <a:srgbClr val="000000"/>
                        </a:solidFill>
                        <a:effectLst/>
                        <a:latin typeface="Montserrat" panose="00000500000000000000" pitchFamily="2" charset="0"/>
                      </a:endParaRPr>
                    </a:p>
                  </a:txBody>
                  <a:tcPr anchor="b">
                    <a:solidFill>
                      <a:srgbClr val="0866FF"/>
                    </a:solidFill>
                  </a:tcPr>
                </a:tc>
                <a:extLst>
                  <a:ext uri="{0D108BD9-81ED-4DB2-BD59-A6C34878D82A}">
                    <a16:rowId xmlns:a16="http://schemas.microsoft.com/office/drawing/2014/main" val="2301793418"/>
                  </a:ext>
                </a:extLst>
              </a:tr>
              <a:tr h="184150">
                <a:tc>
                  <a:txBody>
                    <a:bodyPr/>
                    <a:lstStyle/>
                    <a:p>
                      <a:pPr algn="l" fontAlgn="b"/>
                      <a:r>
                        <a:rPr lang="en-US" sz="1600" b="0" u="none" strike="noStrike">
                          <a:effectLst/>
                          <a:latin typeface="Montserrat" panose="00000500000000000000" pitchFamily="2" charset="0"/>
                        </a:rPr>
                        <a:t>fasdunited</a:t>
                      </a:r>
                      <a:endParaRPr lang="en-US" sz="1600" b="0" i="0" u="none" strike="noStrike">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8,126</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2858932065"/>
                  </a:ext>
                </a:extLst>
              </a:tr>
              <a:tr h="184150">
                <a:tc>
                  <a:txBody>
                    <a:bodyPr/>
                    <a:lstStyle/>
                    <a:p>
                      <a:pPr algn="l" fontAlgn="b"/>
                      <a:r>
                        <a:rPr lang="en-US" sz="1600" b="0" u="none" strike="noStrike">
                          <a:effectLst/>
                          <a:latin typeface="Montserrat" panose="00000500000000000000" pitchFamily="2" charset="0"/>
                        </a:rPr>
                        <a:t>aamaorg</a:t>
                      </a:r>
                      <a:endParaRPr lang="en-US" sz="1600" b="0" i="0" u="none" strike="noStrike">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350</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2956765117"/>
                  </a:ext>
                </a:extLst>
              </a:tr>
              <a:tr h="184150">
                <a:tc>
                  <a:txBody>
                    <a:bodyPr/>
                    <a:lstStyle/>
                    <a:p>
                      <a:pPr algn="l" fontAlgn="b"/>
                      <a:r>
                        <a:rPr lang="en-US" sz="1600" b="0" u="none" strike="noStrike" dirty="0" err="1">
                          <a:effectLst/>
                          <a:latin typeface="Montserrat" panose="00000500000000000000" pitchFamily="2" charset="0"/>
                        </a:rPr>
                        <a:t>naswsocialworkers</a:t>
                      </a:r>
                      <a:endParaRPr lang="en-US" sz="1600" b="0" i="0" u="none" strike="noStrike" dirty="0">
                        <a:solidFill>
                          <a:srgbClr val="000000"/>
                        </a:solidFill>
                        <a:effectLst/>
                        <a:latin typeface="Montserrat" panose="00000500000000000000" pitchFamily="2" charset="0"/>
                      </a:endParaRPr>
                    </a:p>
                  </a:txBody>
                  <a:tcPr anchor="b"/>
                </a:tc>
                <a:tc>
                  <a:txBody>
                    <a:bodyPr/>
                    <a:lstStyle/>
                    <a:p>
                      <a:pPr algn="r" fontAlgn="b"/>
                      <a:r>
                        <a:rPr lang="en-US" sz="1600" u="none" strike="noStrike" dirty="0">
                          <a:effectLst/>
                          <a:latin typeface="Montserrat" panose="00000500000000000000" pitchFamily="2" charset="0"/>
                        </a:rPr>
                        <a:t>277</a:t>
                      </a:r>
                      <a:endParaRPr lang="en-US" sz="1600" b="0" i="0" u="none" strike="noStrike" dirty="0">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3420568659"/>
                  </a:ext>
                </a:extLst>
              </a:tr>
              <a:tr h="184150">
                <a:tc>
                  <a:txBody>
                    <a:bodyPr/>
                    <a:lstStyle/>
                    <a:p>
                      <a:pPr algn="l" fontAlgn="b"/>
                      <a:r>
                        <a:rPr lang="en-US" sz="1600" b="0" u="none" strike="noStrike" dirty="0" err="1">
                          <a:effectLst/>
                          <a:latin typeface="Montserrat" panose="00000500000000000000" pitchFamily="2" charset="0"/>
                        </a:rPr>
                        <a:t>oakridgeassociateduniversities</a:t>
                      </a:r>
                      <a:r>
                        <a:rPr lang="en-US" sz="1600" b="0" u="none" strike="noStrike" dirty="0">
                          <a:effectLst/>
                          <a:latin typeface="Montserrat" panose="00000500000000000000" pitchFamily="2" charset="0"/>
                        </a:rPr>
                        <a:t> (ORAU)</a:t>
                      </a:r>
                      <a:endParaRPr lang="en-US" sz="1600" b="0" i="0" u="none" strike="noStrike" dirty="0">
                        <a:solidFill>
                          <a:srgbClr val="000000"/>
                        </a:solidFill>
                        <a:effectLst/>
                        <a:latin typeface="Montserrat" panose="00000500000000000000" pitchFamily="2" charset="0"/>
                      </a:endParaRPr>
                    </a:p>
                  </a:txBody>
                  <a:tcPr anchor="b"/>
                </a:tc>
                <a:tc>
                  <a:txBody>
                    <a:bodyPr/>
                    <a:lstStyle/>
                    <a:p>
                      <a:pPr algn="r" fontAlgn="b"/>
                      <a:r>
                        <a:rPr lang="en-US" sz="1600" u="none" strike="noStrike" dirty="0">
                          <a:effectLst/>
                          <a:latin typeface="Montserrat" panose="00000500000000000000" pitchFamily="2" charset="0"/>
                        </a:rPr>
                        <a:t>192</a:t>
                      </a:r>
                      <a:endParaRPr lang="en-US" sz="1600" b="0" i="0" u="none" strike="noStrike" dirty="0">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3689170917"/>
                  </a:ext>
                </a:extLst>
              </a:tr>
              <a:tr h="184150">
                <a:tc>
                  <a:txBody>
                    <a:bodyPr/>
                    <a:lstStyle/>
                    <a:p>
                      <a:pPr algn="l" fontAlgn="b"/>
                      <a:r>
                        <a:rPr lang="en-US" sz="1600" b="0" u="none" strike="noStrike">
                          <a:effectLst/>
                          <a:latin typeface="Montserrat" panose="00000500000000000000" pitchFamily="2" charset="0"/>
                        </a:rPr>
                        <a:t>awhonn</a:t>
                      </a:r>
                      <a:endParaRPr lang="en-US" sz="1600" b="0" i="0" u="none" strike="noStrike">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179</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1089319932"/>
                  </a:ext>
                </a:extLst>
              </a:tr>
              <a:tr h="184150">
                <a:tc>
                  <a:txBody>
                    <a:bodyPr/>
                    <a:lstStyle/>
                    <a:p>
                      <a:pPr algn="l" fontAlgn="b"/>
                      <a:r>
                        <a:rPr lang="en-US" sz="1600" b="0" u="none" strike="noStrike" dirty="0" err="1">
                          <a:effectLst/>
                          <a:latin typeface="Montserrat" panose="00000500000000000000" pitchFamily="2" charset="0"/>
                        </a:rPr>
                        <a:t>familymed</a:t>
                      </a:r>
                      <a:r>
                        <a:rPr lang="en-US" sz="1600" b="0" u="none" strike="noStrike" dirty="0">
                          <a:effectLst/>
                          <a:latin typeface="Montserrat" panose="00000500000000000000" pitchFamily="2" charset="0"/>
                        </a:rPr>
                        <a:t> (AAFP)</a:t>
                      </a:r>
                      <a:endParaRPr lang="en-US" sz="1600" b="0" i="0" u="none" strike="noStrike" dirty="0">
                        <a:solidFill>
                          <a:srgbClr val="000000"/>
                        </a:solidFill>
                        <a:effectLst/>
                        <a:latin typeface="Montserrat" panose="00000500000000000000" pitchFamily="2" charset="0"/>
                      </a:endParaRPr>
                    </a:p>
                  </a:txBody>
                  <a:tcPr anchor="b"/>
                </a:tc>
                <a:tc>
                  <a:txBody>
                    <a:bodyPr/>
                    <a:lstStyle/>
                    <a:p>
                      <a:pPr algn="r" fontAlgn="b"/>
                      <a:r>
                        <a:rPr lang="en-US" sz="1600" u="none" strike="noStrike" dirty="0">
                          <a:effectLst/>
                          <a:latin typeface="Montserrat" panose="00000500000000000000" pitchFamily="2" charset="0"/>
                        </a:rPr>
                        <a:t>129</a:t>
                      </a:r>
                      <a:endParaRPr lang="en-US" sz="1600" b="0" i="0" u="none" strike="noStrike" dirty="0">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2024520899"/>
                  </a:ext>
                </a:extLst>
              </a:tr>
            </a:tbl>
          </a:graphicData>
        </a:graphic>
      </p:graphicFrame>
      <p:graphicFrame>
        <p:nvGraphicFramePr>
          <p:cNvPr id="8" name="Table 7">
            <a:extLst>
              <a:ext uri="{FF2B5EF4-FFF2-40B4-BE49-F238E27FC236}">
                <a16:creationId xmlns:a16="http://schemas.microsoft.com/office/drawing/2014/main" id="{6712F3D9-6212-D327-1892-3F146A699909}"/>
              </a:ext>
            </a:extLst>
          </p:cNvPr>
          <p:cNvGraphicFramePr>
            <a:graphicFrameLocks noGrp="1"/>
          </p:cNvGraphicFramePr>
          <p:nvPr>
            <p:extLst>
              <p:ext uri="{D42A27DB-BD31-4B8C-83A1-F6EECF244321}">
                <p14:modId xmlns:p14="http://schemas.microsoft.com/office/powerpoint/2010/main" val="539762189"/>
              </p:ext>
            </p:extLst>
          </p:nvPr>
        </p:nvGraphicFramePr>
        <p:xfrm>
          <a:off x="8845985" y="3230975"/>
          <a:ext cx="3164501" cy="2346960"/>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1993248">
                  <a:extLst>
                    <a:ext uri="{9D8B030D-6E8A-4147-A177-3AD203B41FA5}">
                      <a16:colId xmlns:a16="http://schemas.microsoft.com/office/drawing/2014/main" val="1371233877"/>
                    </a:ext>
                  </a:extLst>
                </a:gridCol>
                <a:gridCol w="1171253">
                  <a:extLst>
                    <a:ext uri="{9D8B030D-6E8A-4147-A177-3AD203B41FA5}">
                      <a16:colId xmlns:a16="http://schemas.microsoft.com/office/drawing/2014/main" val="3634570672"/>
                    </a:ext>
                  </a:extLst>
                </a:gridCol>
              </a:tblGrid>
              <a:tr h="230139">
                <a:tc>
                  <a:txBody>
                    <a:bodyPr/>
                    <a:lstStyle/>
                    <a:p>
                      <a:pPr algn="l" fontAlgn="b"/>
                      <a:r>
                        <a:rPr lang="en-US" sz="1600" u="none" strike="noStrike" dirty="0">
                          <a:effectLst/>
                          <a:latin typeface="Montserrat" panose="00000500000000000000" pitchFamily="2" charset="0"/>
                        </a:rPr>
                        <a:t>X/Twitter Author</a:t>
                      </a:r>
                    </a:p>
                  </a:txBody>
                  <a:tcPr anchor="b"/>
                </a:tc>
                <a:tc>
                  <a:txBody>
                    <a:bodyPr/>
                    <a:lstStyle/>
                    <a:p>
                      <a:pPr algn="l" fontAlgn="b"/>
                      <a:r>
                        <a:rPr lang="en-US" sz="1600" u="none" strike="noStrike" dirty="0">
                          <a:effectLst/>
                          <a:latin typeface="Montserrat" panose="00000500000000000000" pitchFamily="2" charset="0"/>
                        </a:rPr>
                        <a:t>Views</a:t>
                      </a:r>
                    </a:p>
                  </a:txBody>
                  <a:tcPr anchor="b"/>
                </a:tc>
                <a:extLst>
                  <a:ext uri="{0D108BD9-81ED-4DB2-BD59-A6C34878D82A}">
                    <a16:rowId xmlns:a16="http://schemas.microsoft.com/office/drawing/2014/main" val="4004620524"/>
                  </a:ext>
                </a:extLst>
              </a:tr>
              <a:tr h="184150">
                <a:tc>
                  <a:txBody>
                    <a:bodyPr/>
                    <a:lstStyle/>
                    <a:p>
                      <a:pPr algn="l" fontAlgn="b"/>
                      <a:r>
                        <a:rPr lang="en-US" sz="1600" b="0" u="none" strike="noStrike">
                          <a:effectLst/>
                          <a:latin typeface="Montserrat" panose="00000500000000000000" pitchFamily="2" charset="0"/>
                        </a:rPr>
                        <a:t>@fasdunited</a:t>
                      </a:r>
                      <a:endParaRPr lang="en-US" sz="1600" b="0" i="0" u="none" strike="noStrike">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27,046</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409372742"/>
                  </a:ext>
                </a:extLst>
              </a:tr>
              <a:tr h="184150">
                <a:tc>
                  <a:txBody>
                    <a:bodyPr/>
                    <a:lstStyle/>
                    <a:p>
                      <a:pPr algn="l" fontAlgn="b"/>
                      <a:r>
                        <a:rPr lang="en-US" sz="1600" b="0" u="none" strike="noStrike">
                          <a:effectLst/>
                          <a:latin typeface="Montserrat" panose="00000500000000000000" pitchFamily="2" charset="0"/>
                        </a:rPr>
                        <a:t>@acog</a:t>
                      </a:r>
                      <a:endParaRPr lang="en-US" sz="1600" b="0" i="0" u="none" strike="noStrike">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18,801</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1330058936"/>
                  </a:ext>
                </a:extLst>
              </a:tr>
              <a:tr h="184150">
                <a:tc>
                  <a:txBody>
                    <a:bodyPr/>
                    <a:lstStyle/>
                    <a:p>
                      <a:pPr algn="l" fontAlgn="b"/>
                      <a:r>
                        <a:rPr lang="en-US" sz="1600" b="0" u="none" strike="noStrike">
                          <a:effectLst/>
                          <a:latin typeface="Montserrat" panose="00000500000000000000" pitchFamily="2" charset="0"/>
                        </a:rPr>
                        <a:t>@nasw</a:t>
                      </a:r>
                      <a:endParaRPr lang="en-US" sz="1600" b="0" i="0" u="none" strike="noStrike">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17,746</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3554228347"/>
                  </a:ext>
                </a:extLst>
              </a:tr>
              <a:tr h="184150">
                <a:tc>
                  <a:txBody>
                    <a:bodyPr/>
                    <a:lstStyle/>
                    <a:p>
                      <a:pPr algn="l" fontAlgn="b"/>
                      <a:r>
                        <a:rPr lang="en-US" sz="1600" b="0" u="none" strike="noStrike">
                          <a:effectLst/>
                          <a:latin typeface="Montserrat" panose="00000500000000000000" pitchFamily="2" charset="0"/>
                        </a:rPr>
                        <a:t>@aafp</a:t>
                      </a:r>
                      <a:endParaRPr lang="en-US" sz="1600" b="0" i="0" u="none" strike="noStrike">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2,483</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2887624228"/>
                  </a:ext>
                </a:extLst>
              </a:tr>
              <a:tr h="184150">
                <a:tc>
                  <a:txBody>
                    <a:bodyPr/>
                    <a:lstStyle/>
                    <a:p>
                      <a:pPr algn="l" fontAlgn="b"/>
                      <a:r>
                        <a:rPr lang="en-US" sz="1600" b="0" u="none" strike="noStrike" dirty="0">
                          <a:effectLst/>
                          <a:latin typeface="Montserrat" panose="00000500000000000000" pitchFamily="2" charset="0"/>
                        </a:rPr>
                        <a:t>@NACCHOalerts</a:t>
                      </a:r>
                      <a:endParaRPr lang="en-US" sz="1600" b="0" i="0" u="none" strike="noStrike" dirty="0">
                        <a:solidFill>
                          <a:srgbClr val="000000"/>
                        </a:solidFill>
                        <a:effectLst/>
                        <a:latin typeface="Montserrat" panose="00000500000000000000" pitchFamily="2" charset="0"/>
                      </a:endParaRPr>
                    </a:p>
                  </a:txBody>
                  <a:tcPr anchor="b"/>
                </a:tc>
                <a:tc>
                  <a:txBody>
                    <a:bodyPr/>
                    <a:lstStyle/>
                    <a:p>
                      <a:pPr algn="r" fontAlgn="b"/>
                      <a:r>
                        <a:rPr lang="en-US" sz="1600" u="none" strike="noStrike">
                          <a:effectLst/>
                          <a:latin typeface="Montserrat" panose="00000500000000000000" pitchFamily="2" charset="0"/>
                        </a:rPr>
                        <a:t>1,579</a:t>
                      </a:r>
                      <a:endParaRPr lang="en-US" sz="1600" b="0" i="0" u="none" strike="noStrike">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2118547198"/>
                  </a:ext>
                </a:extLst>
              </a:tr>
              <a:tr h="184150">
                <a:tc>
                  <a:txBody>
                    <a:bodyPr/>
                    <a:lstStyle/>
                    <a:p>
                      <a:pPr algn="l" fontAlgn="b"/>
                      <a:r>
                        <a:rPr lang="en-US" sz="1600" b="0" u="none" strike="noStrike" dirty="0">
                          <a:effectLst/>
                          <a:latin typeface="Montserrat" panose="00000500000000000000" pitchFamily="2" charset="0"/>
                        </a:rPr>
                        <a:t>@mapfasd</a:t>
                      </a:r>
                      <a:endParaRPr lang="en-US" sz="1600" b="0" i="0" u="none" strike="noStrike" dirty="0">
                        <a:solidFill>
                          <a:srgbClr val="000000"/>
                        </a:solidFill>
                        <a:effectLst/>
                        <a:latin typeface="Montserrat" panose="00000500000000000000" pitchFamily="2" charset="0"/>
                      </a:endParaRPr>
                    </a:p>
                  </a:txBody>
                  <a:tcPr anchor="b"/>
                </a:tc>
                <a:tc>
                  <a:txBody>
                    <a:bodyPr/>
                    <a:lstStyle/>
                    <a:p>
                      <a:pPr algn="r" fontAlgn="b"/>
                      <a:r>
                        <a:rPr lang="en-US" sz="1600" u="none" strike="noStrike" dirty="0">
                          <a:effectLst/>
                          <a:latin typeface="Montserrat" panose="00000500000000000000" pitchFamily="2" charset="0"/>
                        </a:rPr>
                        <a:t>1,050</a:t>
                      </a:r>
                      <a:endParaRPr lang="en-US" sz="1600" b="0" i="0" u="none" strike="noStrike" dirty="0">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464741966"/>
                  </a:ext>
                </a:extLst>
              </a:tr>
            </a:tbl>
          </a:graphicData>
        </a:graphic>
      </p:graphicFrame>
      <p:sp>
        <p:nvSpPr>
          <p:cNvPr id="10" name="TextBox 9">
            <a:extLst>
              <a:ext uri="{FF2B5EF4-FFF2-40B4-BE49-F238E27FC236}">
                <a16:creationId xmlns:a16="http://schemas.microsoft.com/office/drawing/2014/main" id="{E2C48C0F-8FB0-D402-8908-6D4671A75484}"/>
              </a:ext>
            </a:extLst>
          </p:cNvPr>
          <p:cNvSpPr txBox="1"/>
          <p:nvPr/>
        </p:nvSpPr>
        <p:spPr>
          <a:xfrm>
            <a:off x="949475" y="2209902"/>
            <a:ext cx="2383604" cy="861774"/>
          </a:xfrm>
          <a:prstGeom prst="rect">
            <a:avLst/>
          </a:prstGeom>
          <a:noFill/>
        </p:spPr>
        <p:txBody>
          <a:bodyPr wrap="square" rtlCol="0">
            <a:spAutoFit/>
          </a:bodyPr>
          <a:lstStyle/>
          <a:p>
            <a:pPr algn="ctr"/>
            <a:r>
              <a:rPr lang="en-US" sz="3200" b="1" dirty="0">
                <a:latin typeface="Montserrat SemiBold" panose="00000700000000000000" pitchFamily="2" charset="0"/>
              </a:rPr>
              <a:t>14,444</a:t>
            </a:r>
          </a:p>
          <a:p>
            <a:pPr algn="ctr"/>
            <a:r>
              <a:rPr lang="en-US" dirty="0">
                <a:latin typeface="Montserrat" panose="00000500000000000000" pitchFamily="2" charset="0"/>
              </a:rPr>
              <a:t>engagements</a:t>
            </a:r>
          </a:p>
        </p:txBody>
      </p:sp>
      <p:sp>
        <p:nvSpPr>
          <p:cNvPr id="11" name="TextBox 10">
            <a:extLst>
              <a:ext uri="{FF2B5EF4-FFF2-40B4-BE49-F238E27FC236}">
                <a16:creationId xmlns:a16="http://schemas.microsoft.com/office/drawing/2014/main" id="{68363295-E577-50F1-85B1-AFE8D989A87B}"/>
              </a:ext>
            </a:extLst>
          </p:cNvPr>
          <p:cNvSpPr txBox="1"/>
          <p:nvPr/>
        </p:nvSpPr>
        <p:spPr>
          <a:xfrm>
            <a:off x="5283064" y="2229309"/>
            <a:ext cx="2383604" cy="892552"/>
          </a:xfrm>
          <a:prstGeom prst="rect">
            <a:avLst/>
          </a:prstGeom>
          <a:noFill/>
        </p:spPr>
        <p:txBody>
          <a:bodyPr wrap="square" rtlCol="0">
            <a:spAutoFit/>
          </a:bodyPr>
          <a:lstStyle/>
          <a:p>
            <a:pPr algn="ctr"/>
            <a:r>
              <a:rPr lang="en-US" sz="3200" b="1" dirty="0">
                <a:latin typeface="Montserrat SemiBold" panose="00000700000000000000" pitchFamily="2" charset="0"/>
              </a:rPr>
              <a:t>9,374</a:t>
            </a:r>
          </a:p>
          <a:p>
            <a:pPr algn="ctr"/>
            <a:r>
              <a:rPr lang="en-US" dirty="0">
                <a:latin typeface="Montserrat" panose="00000500000000000000" pitchFamily="2" charset="0"/>
              </a:rPr>
              <a:t>engagements</a:t>
            </a:r>
          </a:p>
        </p:txBody>
      </p:sp>
      <p:sp>
        <p:nvSpPr>
          <p:cNvPr id="12" name="TextBox 11">
            <a:extLst>
              <a:ext uri="{FF2B5EF4-FFF2-40B4-BE49-F238E27FC236}">
                <a16:creationId xmlns:a16="http://schemas.microsoft.com/office/drawing/2014/main" id="{E10FF69B-AECE-9355-E21F-DE8AFED36E2F}"/>
              </a:ext>
            </a:extLst>
          </p:cNvPr>
          <p:cNvSpPr txBox="1"/>
          <p:nvPr/>
        </p:nvSpPr>
        <p:spPr>
          <a:xfrm>
            <a:off x="9814989" y="2243315"/>
            <a:ext cx="1699171" cy="892552"/>
          </a:xfrm>
          <a:prstGeom prst="rect">
            <a:avLst/>
          </a:prstGeom>
          <a:noFill/>
        </p:spPr>
        <p:txBody>
          <a:bodyPr wrap="square" rtlCol="0">
            <a:spAutoFit/>
          </a:bodyPr>
          <a:lstStyle/>
          <a:p>
            <a:pPr algn="ctr"/>
            <a:r>
              <a:rPr lang="en-US" sz="3200" b="1" i="0" u="none" strike="noStrike" dirty="0">
                <a:effectLst/>
                <a:latin typeface="Montserrat SemiBold" panose="00000700000000000000" pitchFamily="2" charset="0"/>
              </a:rPr>
              <a:t>69,401</a:t>
            </a:r>
            <a:r>
              <a:rPr lang="en-US" sz="3200" b="0" i="0" u="none" strike="noStrike" dirty="0">
                <a:solidFill>
                  <a:srgbClr val="000000"/>
                </a:solidFill>
                <a:effectLst/>
                <a:latin typeface="Montserrat" panose="00000500000000000000" pitchFamily="2" charset="0"/>
              </a:rPr>
              <a:t> </a:t>
            </a:r>
            <a:r>
              <a:rPr lang="en-US" b="0" i="0" u="none" strike="noStrike" dirty="0">
                <a:solidFill>
                  <a:srgbClr val="000000"/>
                </a:solidFill>
                <a:effectLst/>
                <a:latin typeface="Montserrat" panose="00000500000000000000" pitchFamily="2" charset="0"/>
              </a:rPr>
              <a:t>views</a:t>
            </a:r>
            <a:r>
              <a:rPr lang="en-US" sz="1100" dirty="0">
                <a:latin typeface="Montserrat" panose="00000500000000000000" pitchFamily="2" charset="0"/>
              </a:rPr>
              <a:t> </a:t>
            </a:r>
            <a:endParaRPr lang="en-US" dirty="0">
              <a:latin typeface="Montserrat" panose="00000500000000000000" pitchFamily="2" charset="0"/>
            </a:endParaRPr>
          </a:p>
        </p:txBody>
      </p:sp>
      <p:pic>
        <p:nvPicPr>
          <p:cNvPr id="14" name="Graphic 13">
            <a:extLst>
              <a:ext uri="{FF2B5EF4-FFF2-40B4-BE49-F238E27FC236}">
                <a16:creationId xmlns:a16="http://schemas.microsoft.com/office/drawing/2014/main" id="{DA512C29-6E4C-EFA1-DFC0-71E012AE5C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620" y="2229309"/>
            <a:ext cx="822960" cy="822960"/>
          </a:xfrm>
          <a:prstGeom prst="rect">
            <a:avLst/>
          </a:prstGeom>
          <a:effectLst>
            <a:outerShdw blurRad="50800" dist="38100" dir="2700000" algn="tl" rotWithShape="0">
              <a:prstClr val="black">
                <a:alpha val="40000"/>
              </a:prstClr>
            </a:outerShdw>
          </a:effectLst>
        </p:spPr>
      </p:pic>
      <p:pic>
        <p:nvPicPr>
          <p:cNvPr id="16" name="Graphic 15">
            <a:extLst>
              <a:ext uri="{FF2B5EF4-FFF2-40B4-BE49-F238E27FC236}">
                <a16:creationId xmlns:a16="http://schemas.microsoft.com/office/drawing/2014/main" id="{7EC07745-1E15-D4F8-84C3-C9DA8020BF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8086" y="2229309"/>
            <a:ext cx="822960" cy="822960"/>
          </a:xfrm>
          <a:prstGeom prst="rect">
            <a:avLst/>
          </a:prstGeom>
          <a:effectLst>
            <a:outerShdw blurRad="50800" dist="38100" dir="2700000" algn="tl" rotWithShape="0">
              <a:prstClr val="black">
                <a:alpha val="40000"/>
              </a:prstClr>
            </a:outerShdw>
          </a:effectLst>
        </p:spPr>
      </p:pic>
      <p:pic>
        <p:nvPicPr>
          <p:cNvPr id="18" name="Picture 17" descr="A white x on a black background&#10;&#10;Description automatically generated">
            <a:extLst>
              <a:ext uri="{FF2B5EF4-FFF2-40B4-BE49-F238E27FC236}">
                <a16:creationId xmlns:a16="http://schemas.microsoft.com/office/drawing/2014/main" id="{78D9C4E8-DBD6-4717-4AAB-1C13CE5C0A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486" y="2243315"/>
            <a:ext cx="822960" cy="8229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944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99D1-D14D-32FE-4F49-E91C9A97D852}"/>
              </a:ext>
            </a:extLst>
          </p:cNvPr>
          <p:cNvSpPr>
            <a:spLocks noGrp="1"/>
          </p:cNvSpPr>
          <p:nvPr>
            <p:ph type="title"/>
          </p:nvPr>
        </p:nvSpPr>
        <p:spPr/>
        <p:txBody>
          <a:bodyPr/>
          <a:lstStyle/>
          <a:p>
            <a:r>
              <a:rPr lang="en-US" dirty="0"/>
              <a:t>Social Media Posts Using #FASDNPN Hashtag</a:t>
            </a:r>
          </a:p>
        </p:txBody>
      </p:sp>
    </p:spTree>
    <p:extLst>
      <p:ext uri="{BB962C8B-B14F-4D97-AF65-F5344CB8AC3E}">
        <p14:creationId xmlns:p14="http://schemas.microsoft.com/office/powerpoint/2010/main" val="2754794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990480-EA11-E589-B926-34DCEC27878C}"/>
              </a:ext>
            </a:extLst>
          </p:cNvPr>
          <p:cNvSpPr>
            <a:spLocks noGrp="1"/>
          </p:cNvSpPr>
          <p:nvPr>
            <p:ph type="title"/>
          </p:nvPr>
        </p:nvSpPr>
        <p:spPr/>
        <p:txBody>
          <a:bodyPr/>
          <a:lstStyle/>
          <a:p>
            <a:r>
              <a:rPr lang="en-US" dirty="0"/>
              <a:t>#FASDNPN Use Across 4 Platforms</a:t>
            </a:r>
          </a:p>
        </p:txBody>
      </p:sp>
      <p:graphicFrame>
        <p:nvGraphicFramePr>
          <p:cNvPr id="5" name="Content Placeholder 4">
            <a:extLst>
              <a:ext uri="{FF2B5EF4-FFF2-40B4-BE49-F238E27FC236}">
                <a16:creationId xmlns:a16="http://schemas.microsoft.com/office/drawing/2014/main" id="{2BD972AA-9065-F82F-C3AB-83E4DBBF2B40}"/>
              </a:ext>
            </a:extLst>
          </p:cNvPr>
          <p:cNvGraphicFramePr>
            <a:graphicFrameLocks noGrp="1"/>
          </p:cNvGraphicFramePr>
          <p:nvPr>
            <p:ph sz="half" idx="1"/>
            <p:extLst>
              <p:ext uri="{D42A27DB-BD31-4B8C-83A1-F6EECF244321}">
                <p14:modId xmlns:p14="http://schemas.microsoft.com/office/powerpoint/2010/main" val="3867607098"/>
              </p:ext>
            </p:extLst>
          </p:nvPr>
        </p:nvGraphicFramePr>
        <p:xfrm>
          <a:off x="3798915" y="1594658"/>
          <a:ext cx="8347190" cy="41894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0F9368E-2661-4E54-1CAD-8BC273AD0629}"/>
              </a:ext>
            </a:extLst>
          </p:cNvPr>
          <p:cNvSpPr txBox="1"/>
          <p:nvPr/>
        </p:nvSpPr>
        <p:spPr>
          <a:xfrm>
            <a:off x="839584" y="1843950"/>
            <a:ext cx="4330931" cy="2339102"/>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Montserrat SemiBold" panose="00000700000000000000" pitchFamily="2" charset="0"/>
              </a:rPr>
              <a:t>614</a:t>
            </a:r>
            <a:r>
              <a:rPr lang="en-US" dirty="0">
                <a:latin typeface="Montserrat" panose="00000500000000000000" pitchFamily="2" charset="0"/>
              </a:rPr>
              <a:t> original* social media posts included #FASDNPN from September 2023 through September 2024</a:t>
            </a:r>
          </a:p>
          <a:p>
            <a:endParaRPr lang="en-US" dirty="0">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Top platforms:</a:t>
            </a:r>
          </a:p>
          <a:p>
            <a:pPr marL="742950" lvl="1" indent="-285750">
              <a:buFont typeface="Courier New" panose="02070309020205020404" pitchFamily="49" charset="0"/>
              <a:buChar char="o"/>
            </a:pPr>
            <a:r>
              <a:rPr lang="en-US" dirty="0">
                <a:latin typeface="Montserrat" panose="00000500000000000000" pitchFamily="2" charset="0"/>
              </a:rPr>
              <a:t>Instagram (43%, n=262)</a:t>
            </a:r>
          </a:p>
          <a:p>
            <a:pPr marL="742950" lvl="1" indent="-285750">
              <a:buFont typeface="Courier New" panose="02070309020205020404" pitchFamily="49" charset="0"/>
              <a:buChar char="o"/>
            </a:pPr>
            <a:r>
              <a:rPr lang="en-US" dirty="0">
                <a:latin typeface="Montserrat" panose="00000500000000000000" pitchFamily="2" charset="0"/>
              </a:rPr>
              <a:t>X/Twitter (39%, n=239)</a:t>
            </a:r>
          </a:p>
        </p:txBody>
      </p:sp>
      <p:sp>
        <p:nvSpPr>
          <p:cNvPr id="9" name="TextBox 8">
            <a:extLst>
              <a:ext uri="{FF2B5EF4-FFF2-40B4-BE49-F238E27FC236}">
                <a16:creationId xmlns:a16="http://schemas.microsoft.com/office/drawing/2014/main" id="{DDA909D4-3A4F-65C2-6318-49B5DCEA53F8}"/>
              </a:ext>
            </a:extLst>
          </p:cNvPr>
          <p:cNvSpPr txBox="1"/>
          <p:nvPr/>
        </p:nvSpPr>
        <p:spPr>
          <a:xfrm>
            <a:off x="5336770" y="6359237"/>
            <a:ext cx="6855230" cy="307777"/>
          </a:xfrm>
          <a:prstGeom prst="rect">
            <a:avLst/>
          </a:prstGeom>
          <a:noFill/>
        </p:spPr>
        <p:txBody>
          <a:bodyPr wrap="square" rtlCol="0">
            <a:spAutoFit/>
          </a:bodyPr>
          <a:lstStyle/>
          <a:p>
            <a:r>
              <a:rPr lang="en-US" sz="1400" dirty="0">
                <a:solidFill>
                  <a:schemeClr val="bg1"/>
                </a:solidFill>
                <a:latin typeface="Montserrat" panose="00000500000000000000" pitchFamily="2" charset="0"/>
              </a:rPr>
              <a:t>* Original posts do not include shared posts or quoted posts on X/Twitter</a:t>
            </a:r>
          </a:p>
        </p:txBody>
      </p:sp>
    </p:spTree>
    <p:extLst>
      <p:ext uri="{BB962C8B-B14F-4D97-AF65-F5344CB8AC3E}">
        <p14:creationId xmlns:p14="http://schemas.microsoft.com/office/powerpoint/2010/main" val="3510462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B518B8-8398-8402-2A11-9E49B6F02471}"/>
              </a:ext>
            </a:extLst>
          </p:cNvPr>
          <p:cNvSpPr>
            <a:spLocks noGrp="1"/>
          </p:cNvSpPr>
          <p:nvPr>
            <p:ph type="title"/>
          </p:nvPr>
        </p:nvSpPr>
        <p:spPr/>
        <p:txBody>
          <a:bodyPr>
            <a:noAutofit/>
          </a:bodyPr>
          <a:lstStyle/>
          <a:p>
            <a:r>
              <a:rPr lang="en-US" sz="2800" dirty="0">
                <a:latin typeface="Montserrat SemiBold" panose="00000700000000000000" pitchFamily="2" charset="0"/>
              </a:rPr>
              <a:t>Content Themes of Instagram Posts with #FASDNPN</a:t>
            </a:r>
          </a:p>
        </p:txBody>
      </p:sp>
      <p:sp>
        <p:nvSpPr>
          <p:cNvPr id="8" name="TextBox 7">
            <a:extLst>
              <a:ext uri="{FF2B5EF4-FFF2-40B4-BE49-F238E27FC236}">
                <a16:creationId xmlns:a16="http://schemas.microsoft.com/office/drawing/2014/main" id="{2AF8FA82-A596-7194-B7DA-AEAEFE99258D}"/>
              </a:ext>
            </a:extLst>
          </p:cNvPr>
          <p:cNvSpPr txBox="1"/>
          <p:nvPr/>
        </p:nvSpPr>
        <p:spPr>
          <a:xfrm>
            <a:off x="550334" y="1944783"/>
            <a:ext cx="4572000" cy="261610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ontserrat" panose="00000500000000000000" pitchFamily="2" charset="0"/>
              </a:rPr>
              <a:t>Two ORAU analysts performed a selective content analysis of </a:t>
            </a:r>
            <a:r>
              <a:rPr lang="en-US" sz="2400" b="1" dirty="0">
                <a:latin typeface="Montserrat SemiBold" panose="00000700000000000000" pitchFamily="2" charset="0"/>
              </a:rPr>
              <a:t>151</a:t>
            </a:r>
            <a:r>
              <a:rPr lang="en-US" sz="2000" dirty="0">
                <a:latin typeface="Montserrat" panose="00000500000000000000" pitchFamily="2" charset="0"/>
              </a:rPr>
              <a:t> Instagram posts with a unique* message</a:t>
            </a:r>
          </a:p>
          <a:p>
            <a:endParaRPr lang="en-US" sz="2000" dirty="0">
              <a:latin typeface="Montserrat" panose="00000500000000000000" pitchFamily="2" charset="0"/>
            </a:endParaRPr>
          </a:p>
          <a:p>
            <a:pPr marL="285750" indent="-285750">
              <a:buFont typeface="Arial" panose="020B0604020202020204" pitchFamily="34" charset="0"/>
              <a:buChar char="•"/>
            </a:pPr>
            <a:r>
              <a:rPr lang="en-US" sz="2000" dirty="0">
                <a:latin typeface="Montserrat" panose="00000500000000000000" pitchFamily="2" charset="0"/>
              </a:rPr>
              <a:t>The most common theme (38%) focused on raising awareness about FASD and alcohol</a:t>
            </a:r>
          </a:p>
        </p:txBody>
      </p:sp>
      <p:graphicFrame>
        <p:nvGraphicFramePr>
          <p:cNvPr id="4" name="Chart 3">
            <a:extLst>
              <a:ext uri="{FF2B5EF4-FFF2-40B4-BE49-F238E27FC236}">
                <a16:creationId xmlns:a16="http://schemas.microsoft.com/office/drawing/2014/main" id="{1779C6A8-D745-90E4-F325-02CF6A057D18}"/>
              </a:ext>
            </a:extLst>
          </p:cNvPr>
          <p:cNvGraphicFramePr>
            <a:graphicFrameLocks/>
          </p:cNvGraphicFramePr>
          <p:nvPr>
            <p:extLst>
              <p:ext uri="{D42A27DB-BD31-4B8C-83A1-F6EECF244321}">
                <p14:modId xmlns:p14="http://schemas.microsoft.com/office/powerpoint/2010/main" val="1498594148"/>
              </p:ext>
            </p:extLst>
          </p:nvPr>
        </p:nvGraphicFramePr>
        <p:xfrm>
          <a:off x="5709496" y="1263374"/>
          <a:ext cx="6126480" cy="46459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8D5EFDF-5FAF-4E02-0F1B-7C977845E220}"/>
              </a:ext>
            </a:extLst>
          </p:cNvPr>
          <p:cNvSpPr txBox="1"/>
          <p:nvPr/>
        </p:nvSpPr>
        <p:spPr>
          <a:xfrm>
            <a:off x="5002763" y="6211669"/>
            <a:ext cx="6833213" cy="646331"/>
          </a:xfrm>
          <a:prstGeom prst="rect">
            <a:avLst/>
          </a:prstGeom>
          <a:noFill/>
        </p:spPr>
        <p:txBody>
          <a:bodyPr wrap="square">
            <a:spAutoFit/>
          </a:bodyPr>
          <a:lstStyle/>
          <a:p>
            <a:r>
              <a:rPr lang="en-US" sz="1200" dirty="0">
                <a:solidFill>
                  <a:schemeClr val="bg1"/>
                </a:solidFill>
                <a:effectLst/>
                <a:latin typeface="Montserrat" panose="00000500000000000000" pitchFamily="2" charset="0"/>
              </a:rPr>
              <a:t>* When multiple posts featured the same text (e.g., Let's Talk post captions, captions taken from an NPN Toolkit) only one of the repetitive posts were included in the content analysis. Analysts did this to minimize content duplication.</a:t>
            </a:r>
            <a:endParaRPr lang="en-US" sz="12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541857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B518B8-8398-8402-2A11-9E49B6F02471}"/>
              </a:ext>
            </a:extLst>
          </p:cNvPr>
          <p:cNvSpPr>
            <a:spLocks noGrp="1"/>
          </p:cNvSpPr>
          <p:nvPr>
            <p:ph type="title"/>
          </p:nvPr>
        </p:nvSpPr>
        <p:spPr>
          <a:xfrm>
            <a:off x="744613" y="493820"/>
            <a:ext cx="10686144" cy="646502"/>
          </a:xfrm>
        </p:spPr>
        <p:txBody>
          <a:bodyPr>
            <a:noAutofit/>
          </a:bodyPr>
          <a:lstStyle/>
          <a:p>
            <a:r>
              <a:rPr lang="en-US" sz="2800" dirty="0">
                <a:latin typeface="Montserrat SemiBold" panose="00000700000000000000" pitchFamily="2" charset="0"/>
              </a:rPr>
              <a:t>Content Themes of Instagram Posts with #FASDNPN – Examples</a:t>
            </a:r>
          </a:p>
        </p:txBody>
      </p:sp>
      <p:sp>
        <p:nvSpPr>
          <p:cNvPr id="6" name="TextBox 5">
            <a:extLst>
              <a:ext uri="{FF2B5EF4-FFF2-40B4-BE49-F238E27FC236}">
                <a16:creationId xmlns:a16="http://schemas.microsoft.com/office/drawing/2014/main" id="{A88F4DA8-C3B7-24AC-0DB9-43BDB33809E9}"/>
              </a:ext>
            </a:extLst>
          </p:cNvPr>
          <p:cNvSpPr txBox="1"/>
          <p:nvPr/>
        </p:nvSpPr>
        <p:spPr>
          <a:xfrm>
            <a:off x="8894111" y="2416440"/>
            <a:ext cx="2619016" cy="3785652"/>
          </a:xfrm>
          <a:prstGeom prst="rect">
            <a:avLst/>
          </a:prstGeom>
          <a:noFill/>
        </p:spPr>
        <p:txBody>
          <a:bodyPr wrap="square">
            <a:spAutoFit/>
          </a:bodyPr>
          <a:lstStyle/>
          <a:p>
            <a:endParaRPr lang="en-US" sz="1200" dirty="0">
              <a:latin typeface="Montserrat" panose="00000500000000000000" pitchFamily="2" charset="0"/>
            </a:endParaRPr>
          </a:p>
          <a:p>
            <a:endParaRPr lang="en-US" sz="1200" dirty="0">
              <a:latin typeface="Montserrat" panose="00000500000000000000" pitchFamily="2" charset="0"/>
            </a:endParaRPr>
          </a:p>
          <a:p>
            <a:endParaRPr lang="en-US" sz="1200" dirty="0">
              <a:latin typeface="Montserrat" panose="00000500000000000000" pitchFamily="2" charset="0"/>
            </a:endParaRPr>
          </a:p>
          <a:p>
            <a:r>
              <a:rPr lang="en-US" sz="1200" b="1" dirty="0">
                <a:solidFill>
                  <a:srgbClr val="4E58EC"/>
                </a:solidFill>
                <a:latin typeface="Montserrat SemiBold" panose="00000700000000000000" pitchFamily="2" charset="0"/>
              </a:rPr>
              <a:t>FASD NPN and Organizational Highlights</a:t>
            </a:r>
          </a:p>
          <a:p>
            <a:r>
              <a:rPr lang="en-US" sz="1200" dirty="0">
                <a:latin typeface="Montserrat" panose="00000500000000000000" pitchFamily="2" charset="0"/>
                <a:hlinkClick r:id="rId3"/>
              </a:rPr>
              <a:t>@ACOG</a:t>
            </a:r>
            <a:r>
              <a:rPr lang="en-US" sz="1200" dirty="0">
                <a:latin typeface="Montserrat" panose="00000500000000000000" pitchFamily="2" charset="0"/>
              </a:rPr>
              <a:t>: Learn about the risks of alcohol use during pregnancy, fetal alcohol spectrum disorders prevention, and more during our #FASDAwareness Month chat with @fasdunited and the @cdcgov National Center on Birth Defects and Developmental Disabilities. Use #FASDChat2023 on X (formerly Twitter) to join the conversation September 27 at 1 p.m. ET. #FASDNPN</a:t>
            </a:r>
          </a:p>
          <a:p>
            <a:endParaRPr lang="en-US" sz="1200" dirty="0">
              <a:latin typeface="Montserrat" panose="00000500000000000000" pitchFamily="2" charset="0"/>
            </a:endParaRPr>
          </a:p>
        </p:txBody>
      </p:sp>
      <p:pic>
        <p:nvPicPr>
          <p:cNvPr id="5" name="Picture 4">
            <a:hlinkClick r:id="rId4"/>
            <a:extLst>
              <a:ext uri="{FF2B5EF4-FFF2-40B4-BE49-F238E27FC236}">
                <a16:creationId xmlns:a16="http://schemas.microsoft.com/office/drawing/2014/main" id="{EE6B5687-95BB-1EDD-B854-6071FF213411}"/>
              </a:ext>
            </a:extLst>
          </p:cNvPr>
          <p:cNvPicPr>
            <a:picLocks noChangeAspect="1"/>
          </p:cNvPicPr>
          <p:nvPr/>
        </p:nvPicPr>
        <p:blipFill>
          <a:blip r:embed="rId5"/>
          <a:stretch>
            <a:fillRect/>
          </a:stretch>
        </p:blipFill>
        <p:spPr>
          <a:xfrm>
            <a:off x="500702" y="1349358"/>
            <a:ext cx="1768674" cy="1756323"/>
          </a:xfrm>
          <a:prstGeom prst="rect">
            <a:avLst/>
          </a:prstGeom>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C3415670-A55E-C1AC-FF01-9FB3663386E5}"/>
              </a:ext>
            </a:extLst>
          </p:cNvPr>
          <p:cNvSpPr txBox="1"/>
          <p:nvPr/>
        </p:nvSpPr>
        <p:spPr>
          <a:xfrm>
            <a:off x="359384" y="3130299"/>
            <a:ext cx="2328683" cy="2862322"/>
          </a:xfrm>
          <a:prstGeom prst="rect">
            <a:avLst/>
          </a:prstGeom>
          <a:noFill/>
        </p:spPr>
        <p:txBody>
          <a:bodyPr wrap="square">
            <a:spAutoFit/>
          </a:bodyPr>
          <a:lstStyle/>
          <a:p>
            <a:r>
              <a:rPr lang="en-US" sz="1200" b="1" dirty="0">
                <a:solidFill>
                  <a:srgbClr val="4E58EC"/>
                </a:solidFill>
                <a:latin typeface="Montserrat SemiBold" panose="00000700000000000000" pitchFamily="2" charset="0"/>
              </a:rPr>
              <a:t>FASD and Alcohol General Awareness</a:t>
            </a:r>
          </a:p>
          <a:p>
            <a:r>
              <a:rPr lang="en-US" sz="1200" u="sng" dirty="0">
                <a:solidFill>
                  <a:srgbClr val="4E58EC"/>
                </a:solidFill>
                <a:latin typeface="Montserrat" panose="00000500000000000000" pitchFamily="2" charset="0"/>
                <a:hlinkClick r:id="rId4"/>
              </a:rPr>
              <a:t>@</a:t>
            </a:r>
            <a:r>
              <a:rPr lang="en-US" sz="1200" dirty="0">
                <a:latin typeface="Montserrat" panose="00000500000000000000" pitchFamily="2" charset="0"/>
                <a:hlinkClick r:id="rId4"/>
              </a:rPr>
              <a:t>FASD United</a:t>
            </a:r>
            <a:r>
              <a:rPr lang="en-US" sz="1200" dirty="0">
                <a:latin typeface="Montserrat" panose="00000500000000000000" pitchFamily="2" charset="0"/>
              </a:rPr>
              <a:t>: Birth defects and developmental disabilities affect individuals throughout their lifespan. Ever wondered what the labels on liquor bottles mean when they say, "alcohol can cause birth defects?" Learn more about FASD this January. #birthdefectsawareness #FASDNPN</a:t>
            </a:r>
          </a:p>
        </p:txBody>
      </p:sp>
      <p:pic>
        <p:nvPicPr>
          <p:cNvPr id="10" name="Picture 9">
            <a:hlinkClick r:id="rId6"/>
            <a:extLst>
              <a:ext uri="{FF2B5EF4-FFF2-40B4-BE49-F238E27FC236}">
                <a16:creationId xmlns:a16="http://schemas.microsoft.com/office/drawing/2014/main" id="{41F6DE40-F23C-50B8-75A2-5DB8B5F8DAEC}"/>
              </a:ext>
            </a:extLst>
          </p:cNvPr>
          <p:cNvPicPr>
            <a:picLocks noChangeAspect="1"/>
          </p:cNvPicPr>
          <p:nvPr/>
        </p:nvPicPr>
        <p:blipFill>
          <a:blip r:embed="rId7"/>
          <a:stretch>
            <a:fillRect/>
          </a:stretch>
        </p:blipFill>
        <p:spPr>
          <a:xfrm>
            <a:off x="3322029" y="1310691"/>
            <a:ext cx="1676505" cy="1681182"/>
          </a:xfrm>
          <a:prstGeom prst="rect">
            <a:avLst/>
          </a:prstGeom>
          <a:ln>
            <a:solidFill>
              <a:schemeClr val="tx1"/>
            </a:solid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D5EA9FE4-5CFA-646C-4762-377FF5ACC3DC}"/>
              </a:ext>
            </a:extLst>
          </p:cNvPr>
          <p:cNvSpPr txBox="1"/>
          <p:nvPr/>
        </p:nvSpPr>
        <p:spPr>
          <a:xfrm>
            <a:off x="3180585" y="3118707"/>
            <a:ext cx="2152996" cy="2492990"/>
          </a:xfrm>
          <a:prstGeom prst="rect">
            <a:avLst/>
          </a:prstGeom>
          <a:noFill/>
        </p:spPr>
        <p:txBody>
          <a:bodyPr wrap="square">
            <a:spAutoFit/>
          </a:bodyPr>
          <a:lstStyle/>
          <a:p>
            <a:r>
              <a:rPr lang="en-US" sz="1200" b="1" dirty="0">
                <a:solidFill>
                  <a:srgbClr val="4E58EC"/>
                </a:solidFill>
                <a:latin typeface="Montserrat SemiBold" panose="00000700000000000000" pitchFamily="2" charset="0"/>
              </a:rPr>
              <a:t>Community Support, Advocacy, and Policy</a:t>
            </a:r>
          </a:p>
          <a:p>
            <a:r>
              <a:rPr lang="en-US" sz="1200" dirty="0">
                <a:latin typeface="Montserrat" panose="00000500000000000000" pitchFamily="2" charset="0"/>
                <a:hlinkClick r:id="rId6"/>
              </a:rPr>
              <a:t>@FASD United</a:t>
            </a:r>
            <a:r>
              <a:rPr lang="en-US" sz="1200" dirty="0">
                <a:latin typeface="Montserrat" panose="00000500000000000000" pitchFamily="2" charset="0"/>
              </a:rPr>
              <a:t>: State proclamations for #FASD are the perfect way to celebrate #FASDAwareness Month! Here are where they exist so far...want to secure yours? #FASDNPN. Use our </a:t>
            </a:r>
            <a:r>
              <a:rPr lang="en-US" sz="1200" dirty="0" err="1">
                <a:latin typeface="Montserrat" panose="00000500000000000000" pitchFamily="2" charset="0"/>
              </a:rPr>
              <a:t>linktree</a:t>
            </a:r>
            <a:r>
              <a:rPr lang="en-US" sz="1200" dirty="0">
                <a:latin typeface="Montserrat" panose="00000500000000000000" pitchFamily="2" charset="0"/>
              </a:rPr>
              <a:t> in bio to access the Policy Center and "State Policy."</a:t>
            </a:r>
          </a:p>
        </p:txBody>
      </p:sp>
      <p:pic>
        <p:nvPicPr>
          <p:cNvPr id="14" name="Picture 13">
            <a:hlinkClick r:id="rId8"/>
            <a:extLst>
              <a:ext uri="{FF2B5EF4-FFF2-40B4-BE49-F238E27FC236}">
                <a16:creationId xmlns:a16="http://schemas.microsoft.com/office/drawing/2014/main" id="{36C438E0-8787-B971-4F7E-246D1B0652F0}"/>
              </a:ext>
            </a:extLst>
          </p:cNvPr>
          <p:cNvPicPr>
            <a:picLocks noChangeAspect="1"/>
          </p:cNvPicPr>
          <p:nvPr/>
        </p:nvPicPr>
        <p:blipFill>
          <a:blip r:embed="rId9"/>
          <a:stretch>
            <a:fillRect/>
          </a:stretch>
        </p:blipFill>
        <p:spPr>
          <a:xfrm>
            <a:off x="5901531" y="1310691"/>
            <a:ext cx="1987574" cy="1426409"/>
          </a:xfrm>
          <a:prstGeom prst="rect">
            <a:avLst/>
          </a:prstGeom>
          <a:ln>
            <a:solidFill>
              <a:schemeClr val="tx1"/>
            </a:solidFill>
          </a:ln>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9E407924-20C0-A5CC-6FE3-14855CECB5C1}"/>
              </a:ext>
            </a:extLst>
          </p:cNvPr>
          <p:cNvSpPr txBox="1"/>
          <p:nvPr/>
        </p:nvSpPr>
        <p:spPr>
          <a:xfrm>
            <a:off x="5826100" y="2798418"/>
            <a:ext cx="2445064" cy="3046988"/>
          </a:xfrm>
          <a:prstGeom prst="rect">
            <a:avLst/>
          </a:prstGeom>
          <a:noFill/>
        </p:spPr>
        <p:txBody>
          <a:bodyPr wrap="square">
            <a:spAutoFit/>
          </a:bodyPr>
          <a:lstStyle/>
          <a:p>
            <a:r>
              <a:rPr lang="en-US" sz="1200" b="1" dirty="0">
                <a:solidFill>
                  <a:srgbClr val="4E58EC"/>
                </a:solidFill>
                <a:latin typeface="Montserrat SemiBold" panose="00000700000000000000" pitchFamily="2" charset="0"/>
              </a:rPr>
              <a:t>Professional Development and Research</a:t>
            </a:r>
          </a:p>
          <a:p>
            <a:r>
              <a:rPr lang="en-US" sz="1200" b="1" u="sng" strike="sngStrike" dirty="0">
                <a:latin typeface="Montserrat" panose="00000500000000000000" pitchFamily="2" charset="0"/>
              </a:rPr>
              <a:t> </a:t>
            </a:r>
            <a:r>
              <a:rPr lang="en-US" sz="1200" b="0" i="0" u="none" strike="noStrike" dirty="0">
                <a:solidFill>
                  <a:srgbClr val="000000"/>
                </a:solidFill>
                <a:effectLst/>
                <a:latin typeface="Montserrat" panose="00000500000000000000" pitchFamily="2" charset="0"/>
                <a:hlinkClick r:id="rId8"/>
              </a:rPr>
              <a:t>@Naswsocialworkers</a:t>
            </a:r>
            <a:r>
              <a:rPr lang="en-US" sz="1200" b="0" i="0" u="none" strike="noStrike" dirty="0">
                <a:solidFill>
                  <a:srgbClr val="000000"/>
                </a:solidFill>
                <a:effectLst/>
                <a:latin typeface="Montserrat" panose="00000500000000000000" pitchFamily="2" charset="0"/>
              </a:rPr>
              <a:t>: </a:t>
            </a:r>
            <a:r>
              <a:rPr lang="en-US" sz="1200" dirty="0">
                <a:latin typeface="Montserrat" panose="00000500000000000000" pitchFamily="2" charset="0"/>
              </a:rPr>
              <a:t>It’s National Women’s Health Week! Social workers can help women prioritize their health by making conversations about alcohol use part of routine practice. Here are three key messages to share with clients: https://bit.ly/4dxdX2n #NASW #NWHW #MothersDay #FASDNPN @TexasSteveHicks @womenshealth @CDCgov</a:t>
            </a:r>
          </a:p>
        </p:txBody>
      </p:sp>
      <p:pic>
        <p:nvPicPr>
          <p:cNvPr id="18" name="Picture 17">
            <a:hlinkClick r:id="rId3"/>
            <a:extLst>
              <a:ext uri="{FF2B5EF4-FFF2-40B4-BE49-F238E27FC236}">
                <a16:creationId xmlns:a16="http://schemas.microsoft.com/office/drawing/2014/main" id="{4BD1919C-0FA7-58FB-66D6-83F1821A0B10}"/>
              </a:ext>
            </a:extLst>
          </p:cNvPr>
          <p:cNvPicPr>
            <a:picLocks noChangeAspect="1"/>
          </p:cNvPicPr>
          <p:nvPr/>
        </p:nvPicPr>
        <p:blipFill>
          <a:blip r:embed="rId10"/>
          <a:stretch>
            <a:fillRect/>
          </a:stretch>
        </p:blipFill>
        <p:spPr>
          <a:xfrm>
            <a:off x="9006262" y="1342228"/>
            <a:ext cx="1485658" cy="148772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35012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9B7DE4-4794-92CE-7DAF-45756802B171}"/>
              </a:ext>
            </a:extLst>
          </p:cNvPr>
          <p:cNvSpPr>
            <a:spLocks noGrp="1"/>
          </p:cNvSpPr>
          <p:nvPr>
            <p:ph type="title"/>
          </p:nvPr>
        </p:nvSpPr>
        <p:spPr>
          <a:xfrm>
            <a:off x="752928" y="562400"/>
            <a:ext cx="11134272" cy="646502"/>
          </a:xfrm>
        </p:spPr>
        <p:txBody>
          <a:bodyPr>
            <a:noAutofit/>
          </a:bodyPr>
          <a:lstStyle/>
          <a:p>
            <a:r>
              <a:rPr lang="en-US" sz="2800" dirty="0"/>
              <a:t>Authors of Original* Posts Mentioning #FASDNPN </a:t>
            </a:r>
            <a:r>
              <a:rPr lang="en-US" sz="2800" b="0" dirty="0">
                <a:latin typeface="Montserrat Medium" panose="00000600000000000000" pitchFamily="2" charset="0"/>
              </a:rPr>
              <a:t>(n=614)</a:t>
            </a:r>
          </a:p>
        </p:txBody>
      </p:sp>
      <p:graphicFrame>
        <p:nvGraphicFramePr>
          <p:cNvPr id="4" name="Content Placeholder 3">
            <a:extLst>
              <a:ext uri="{FF2B5EF4-FFF2-40B4-BE49-F238E27FC236}">
                <a16:creationId xmlns:a16="http://schemas.microsoft.com/office/drawing/2014/main" id="{C3458285-B48E-3BC1-EE70-6D286F3E6B9A}"/>
              </a:ext>
            </a:extLst>
          </p:cNvPr>
          <p:cNvGraphicFramePr>
            <a:graphicFrameLocks noGrp="1"/>
          </p:cNvGraphicFramePr>
          <p:nvPr>
            <p:ph sz="half" idx="1"/>
            <p:extLst>
              <p:ext uri="{D42A27DB-BD31-4B8C-83A1-F6EECF244321}">
                <p14:modId xmlns:p14="http://schemas.microsoft.com/office/powerpoint/2010/main" val="283932730"/>
              </p:ext>
            </p:extLst>
          </p:nvPr>
        </p:nvGraphicFramePr>
        <p:xfrm>
          <a:off x="4751203" y="1636222"/>
          <a:ext cx="6687416" cy="419931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8C46067-9636-E8D0-751E-23F2E249E20C}"/>
              </a:ext>
            </a:extLst>
          </p:cNvPr>
          <p:cNvSpPr txBox="1"/>
          <p:nvPr/>
        </p:nvSpPr>
        <p:spPr>
          <a:xfrm>
            <a:off x="556953" y="1636222"/>
            <a:ext cx="3915294" cy="437042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ontserrat" panose="00000500000000000000" pitchFamily="2" charset="0"/>
              </a:rPr>
              <a:t>NPN organizations authored </a:t>
            </a:r>
            <a:r>
              <a:rPr lang="en-US" sz="2000" b="1" dirty="0">
                <a:latin typeface="Montserrat SemiBold" panose="00000700000000000000" pitchFamily="2" charset="0"/>
              </a:rPr>
              <a:t>67%</a:t>
            </a:r>
            <a:r>
              <a:rPr lang="en-US" sz="2000" dirty="0">
                <a:latin typeface="Montserrat SemiBold" panose="00000700000000000000" pitchFamily="2" charset="0"/>
              </a:rPr>
              <a:t> </a:t>
            </a:r>
            <a:r>
              <a:rPr lang="en-US" dirty="0">
                <a:latin typeface="Montserrat" panose="00000500000000000000" pitchFamily="2" charset="0"/>
              </a:rPr>
              <a:t>of posts</a:t>
            </a:r>
          </a:p>
          <a:p>
            <a:pPr marL="285750" indent="-285750">
              <a:buFont typeface="Arial" panose="020B0604020202020204" pitchFamily="34" charset="0"/>
              <a:buChar char="•"/>
            </a:pPr>
            <a:r>
              <a:rPr lang="en-US" dirty="0">
                <a:latin typeface="Montserrat" panose="00000500000000000000" pitchFamily="2" charset="0"/>
              </a:rPr>
              <a:t>American Academy of Family Physicians (AAFP) State Chapters authored </a:t>
            </a:r>
            <a:r>
              <a:rPr lang="en-US" sz="2000" b="1" dirty="0">
                <a:latin typeface="Montserrat SemiBold" panose="00000700000000000000" pitchFamily="2" charset="0"/>
              </a:rPr>
              <a:t>27%</a:t>
            </a:r>
            <a:r>
              <a:rPr lang="en-US" sz="2000" b="1" dirty="0">
                <a:latin typeface="Montserrat" panose="00000500000000000000" pitchFamily="2" charset="0"/>
              </a:rPr>
              <a:t> </a:t>
            </a:r>
            <a:r>
              <a:rPr lang="en-US" dirty="0">
                <a:latin typeface="Montserrat" panose="00000500000000000000" pitchFamily="2" charset="0"/>
              </a:rPr>
              <a:t>of posts</a:t>
            </a:r>
          </a:p>
          <a:p>
            <a:pPr marL="285750" indent="-285750">
              <a:buFont typeface="Arial" panose="020B0604020202020204" pitchFamily="34" charset="0"/>
              <a:buChar char="•"/>
            </a:pPr>
            <a:r>
              <a:rPr lang="en-US" dirty="0">
                <a:latin typeface="Montserrat" panose="00000500000000000000" pitchFamily="2" charset="0"/>
              </a:rPr>
              <a:t>National Association of Social Workers (NASW) State Chapters authored </a:t>
            </a:r>
            <a:r>
              <a:rPr lang="en-US" sz="2000" b="1" dirty="0">
                <a:latin typeface="Montserrat SemiBold" panose="00000700000000000000" pitchFamily="2" charset="0"/>
              </a:rPr>
              <a:t>5%</a:t>
            </a:r>
            <a:r>
              <a:rPr lang="en-US" dirty="0">
                <a:latin typeface="Montserrat" panose="00000500000000000000" pitchFamily="2" charset="0"/>
              </a:rPr>
              <a:t> of posts</a:t>
            </a:r>
          </a:p>
          <a:p>
            <a:pPr marL="285750" indent="-285750">
              <a:buFont typeface="Arial" panose="020B0604020202020204" pitchFamily="34" charset="0"/>
              <a:buChar char="•"/>
            </a:pPr>
            <a:r>
              <a:rPr lang="en-US" dirty="0">
                <a:latin typeface="Montserrat" panose="00000500000000000000" pitchFamily="2" charset="0"/>
              </a:rPr>
              <a:t>Other authors (</a:t>
            </a:r>
            <a:r>
              <a:rPr lang="en-US" sz="2000" b="1" dirty="0">
                <a:latin typeface="Montserrat SemiBold" panose="00000700000000000000" pitchFamily="2" charset="0"/>
              </a:rPr>
              <a:t>1%</a:t>
            </a:r>
            <a:r>
              <a:rPr lang="en-US" dirty="0">
                <a:latin typeface="Montserrat" panose="00000500000000000000" pitchFamily="2" charset="0"/>
              </a:rPr>
              <a:t>) included individuals and organizations not affiliated with the NPN (e.g., Indiana Alliance on Prenatal Substance Exposure)</a:t>
            </a:r>
          </a:p>
        </p:txBody>
      </p:sp>
      <p:sp>
        <p:nvSpPr>
          <p:cNvPr id="6" name="TextBox 5">
            <a:extLst>
              <a:ext uri="{FF2B5EF4-FFF2-40B4-BE49-F238E27FC236}">
                <a16:creationId xmlns:a16="http://schemas.microsoft.com/office/drawing/2014/main" id="{0F580FA0-3613-1229-6671-BD47FF24E30E}"/>
              </a:ext>
            </a:extLst>
          </p:cNvPr>
          <p:cNvSpPr txBox="1"/>
          <p:nvPr/>
        </p:nvSpPr>
        <p:spPr>
          <a:xfrm>
            <a:off x="5336770" y="6251170"/>
            <a:ext cx="6855230" cy="523220"/>
          </a:xfrm>
          <a:prstGeom prst="rect">
            <a:avLst/>
          </a:prstGeom>
          <a:noFill/>
        </p:spPr>
        <p:txBody>
          <a:bodyPr wrap="square" rtlCol="0">
            <a:spAutoFit/>
          </a:bodyPr>
          <a:lstStyle/>
          <a:p>
            <a:r>
              <a:rPr lang="en-US" sz="1400" dirty="0">
                <a:solidFill>
                  <a:schemeClr val="bg1"/>
                </a:solidFill>
                <a:latin typeface="Montserrat" panose="00000500000000000000" pitchFamily="2" charset="0"/>
              </a:rPr>
              <a:t>* Original posts do not include shared posts or quoted posts on X/Twitter</a:t>
            </a:r>
          </a:p>
          <a:p>
            <a:r>
              <a:rPr lang="en-US" sz="1400" u="none" strike="noStrike" dirty="0">
                <a:solidFill>
                  <a:schemeClr val="bg1"/>
                </a:solidFill>
                <a:effectLst/>
                <a:latin typeface="Montserrat" panose="00000500000000000000" pitchFamily="2" charset="0"/>
              </a:rPr>
              <a:t>‡ Did not monitor Facebook accounts of these organizations </a:t>
            </a:r>
            <a:endParaRPr lang="en-US" sz="1400" dirty="0">
              <a:solidFill>
                <a:schemeClr val="bg1"/>
              </a:solidFill>
              <a:latin typeface="Montserrat" panose="00000500000000000000" pitchFamily="2" charset="0"/>
            </a:endParaRPr>
          </a:p>
        </p:txBody>
      </p:sp>
      <p:graphicFrame>
        <p:nvGraphicFramePr>
          <p:cNvPr id="2" name="Table 1">
            <a:extLst>
              <a:ext uri="{FF2B5EF4-FFF2-40B4-BE49-F238E27FC236}">
                <a16:creationId xmlns:a16="http://schemas.microsoft.com/office/drawing/2014/main" id="{31EC0E7D-3098-4333-6E74-FCFD6C09B28B}"/>
              </a:ext>
            </a:extLst>
          </p:cNvPr>
          <p:cNvGraphicFramePr>
            <a:graphicFrameLocks noGrp="1"/>
          </p:cNvGraphicFramePr>
          <p:nvPr>
            <p:extLst>
              <p:ext uri="{D42A27DB-BD31-4B8C-83A1-F6EECF244321}">
                <p14:modId xmlns:p14="http://schemas.microsoft.com/office/powerpoint/2010/main" val="553390774"/>
              </p:ext>
            </p:extLst>
          </p:nvPr>
        </p:nvGraphicFramePr>
        <p:xfrm>
          <a:off x="6956674" y="1807419"/>
          <a:ext cx="4373880" cy="1531331"/>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1121531">
                  <a:extLst>
                    <a:ext uri="{9D8B030D-6E8A-4147-A177-3AD203B41FA5}">
                      <a16:colId xmlns:a16="http://schemas.microsoft.com/office/drawing/2014/main" val="481350178"/>
                    </a:ext>
                  </a:extLst>
                </a:gridCol>
                <a:gridCol w="943945">
                  <a:extLst>
                    <a:ext uri="{9D8B030D-6E8A-4147-A177-3AD203B41FA5}">
                      <a16:colId xmlns:a16="http://schemas.microsoft.com/office/drawing/2014/main" val="3681808172"/>
                    </a:ext>
                  </a:extLst>
                </a:gridCol>
                <a:gridCol w="696934">
                  <a:extLst>
                    <a:ext uri="{9D8B030D-6E8A-4147-A177-3AD203B41FA5}">
                      <a16:colId xmlns:a16="http://schemas.microsoft.com/office/drawing/2014/main" val="1135027135"/>
                    </a:ext>
                  </a:extLst>
                </a:gridCol>
                <a:gridCol w="746640">
                  <a:extLst>
                    <a:ext uri="{9D8B030D-6E8A-4147-A177-3AD203B41FA5}">
                      <a16:colId xmlns:a16="http://schemas.microsoft.com/office/drawing/2014/main" val="3919787551"/>
                    </a:ext>
                  </a:extLst>
                </a:gridCol>
                <a:gridCol w="864830">
                  <a:extLst>
                    <a:ext uri="{9D8B030D-6E8A-4147-A177-3AD203B41FA5}">
                      <a16:colId xmlns:a16="http://schemas.microsoft.com/office/drawing/2014/main" val="2892183806"/>
                    </a:ext>
                  </a:extLst>
                </a:gridCol>
              </a:tblGrid>
              <a:tr h="0">
                <a:tc>
                  <a:txBody>
                    <a:bodyPr/>
                    <a:lstStyle/>
                    <a:p>
                      <a:pPr algn="l" fontAlgn="b"/>
                      <a:r>
                        <a:rPr lang="en-US" sz="1100" u="none" strike="noStrike" dirty="0">
                          <a:solidFill>
                            <a:schemeClr val="tx1"/>
                          </a:solidFill>
                          <a:effectLst/>
                          <a:latin typeface="Montserrat" panose="00000500000000000000" pitchFamily="2" charset="0"/>
                        </a:rPr>
                        <a:t>Author Count by Platform</a:t>
                      </a:r>
                      <a:endParaRPr lang="en-US" sz="1100" b="1" i="0" u="none" strike="noStrike" dirty="0">
                        <a:solidFill>
                          <a:schemeClr val="tx1"/>
                        </a:solidFill>
                        <a:effectLst/>
                        <a:latin typeface="Montserrat" panose="00000500000000000000" pitchFamily="2" charset="0"/>
                      </a:endParaRPr>
                    </a:p>
                  </a:txBody>
                  <a:tcPr marL="45720" marR="45720" anchor="b">
                    <a:solidFill>
                      <a:srgbClr val="00B5FF"/>
                    </a:solidFill>
                  </a:tcPr>
                </a:tc>
                <a:tc>
                  <a:txBody>
                    <a:bodyPr/>
                    <a:lstStyle/>
                    <a:p>
                      <a:pPr algn="l" fontAlgn="b"/>
                      <a:r>
                        <a:rPr lang="en-US" sz="1100" u="none" strike="noStrike">
                          <a:solidFill>
                            <a:schemeClr val="tx1"/>
                          </a:solidFill>
                          <a:effectLst/>
                          <a:latin typeface="Montserrat" panose="00000500000000000000" pitchFamily="2" charset="0"/>
                        </a:rPr>
                        <a:t>Instagram</a:t>
                      </a:r>
                      <a:endParaRPr lang="en-US" sz="1100" b="1" i="0" u="none" strike="noStrike">
                        <a:solidFill>
                          <a:schemeClr val="tx1"/>
                        </a:solidFill>
                        <a:effectLst/>
                        <a:latin typeface="Montserrat" panose="00000500000000000000" pitchFamily="2" charset="0"/>
                      </a:endParaRPr>
                    </a:p>
                  </a:txBody>
                  <a:tcPr marL="45720" marR="45720" anchor="b">
                    <a:solidFill>
                      <a:srgbClr val="00B5FF"/>
                    </a:solidFill>
                  </a:tcPr>
                </a:tc>
                <a:tc>
                  <a:txBody>
                    <a:bodyPr/>
                    <a:lstStyle/>
                    <a:p>
                      <a:pPr algn="l" fontAlgn="b"/>
                      <a:r>
                        <a:rPr lang="en-US" sz="1100" u="none" strike="noStrike" dirty="0">
                          <a:solidFill>
                            <a:schemeClr val="tx1"/>
                          </a:solidFill>
                          <a:effectLst/>
                          <a:latin typeface="Montserrat" panose="00000500000000000000" pitchFamily="2" charset="0"/>
                        </a:rPr>
                        <a:t>X/ Twitter</a:t>
                      </a:r>
                      <a:endParaRPr lang="en-US" sz="1100" b="1" i="0" u="none" strike="noStrike" dirty="0">
                        <a:solidFill>
                          <a:schemeClr val="tx1"/>
                        </a:solidFill>
                        <a:effectLst/>
                        <a:latin typeface="Montserrat" panose="00000500000000000000" pitchFamily="2" charset="0"/>
                      </a:endParaRPr>
                    </a:p>
                  </a:txBody>
                  <a:tcPr marL="45720" marR="45720" anchor="b">
                    <a:solidFill>
                      <a:srgbClr val="00B5FF"/>
                    </a:solidFill>
                  </a:tcPr>
                </a:tc>
                <a:tc>
                  <a:txBody>
                    <a:bodyPr/>
                    <a:lstStyle/>
                    <a:p>
                      <a:pPr algn="l" fontAlgn="b"/>
                      <a:r>
                        <a:rPr lang="en-US" sz="1100" u="none" strike="noStrike">
                          <a:solidFill>
                            <a:schemeClr val="tx1"/>
                          </a:solidFill>
                          <a:effectLst/>
                          <a:latin typeface="Montserrat" panose="00000500000000000000" pitchFamily="2" charset="0"/>
                        </a:rPr>
                        <a:t>LinkedIn</a:t>
                      </a:r>
                      <a:endParaRPr lang="en-US" sz="1100" b="1" i="0" u="none" strike="noStrike">
                        <a:solidFill>
                          <a:schemeClr val="tx1"/>
                        </a:solidFill>
                        <a:effectLst/>
                        <a:latin typeface="Montserrat" panose="00000500000000000000" pitchFamily="2" charset="0"/>
                      </a:endParaRPr>
                    </a:p>
                  </a:txBody>
                  <a:tcPr marL="45720" marR="45720" anchor="b">
                    <a:solidFill>
                      <a:srgbClr val="00B5FF"/>
                    </a:solidFill>
                  </a:tcPr>
                </a:tc>
                <a:tc>
                  <a:txBody>
                    <a:bodyPr/>
                    <a:lstStyle/>
                    <a:p>
                      <a:pPr algn="l" fontAlgn="b"/>
                      <a:r>
                        <a:rPr lang="en-US" sz="1100" u="none" strike="noStrike" dirty="0">
                          <a:solidFill>
                            <a:schemeClr val="tx1"/>
                          </a:solidFill>
                          <a:effectLst/>
                          <a:latin typeface="Montserrat" panose="00000500000000000000" pitchFamily="2" charset="0"/>
                        </a:rPr>
                        <a:t>Facebook</a:t>
                      </a:r>
                      <a:endParaRPr lang="en-US" sz="1100" b="1" i="0" u="none" strike="noStrike" dirty="0">
                        <a:solidFill>
                          <a:schemeClr val="tx1"/>
                        </a:solidFill>
                        <a:effectLst/>
                        <a:latin typeface="Montserrat" panose="00000500000000000000" pitchFamily="2" charset="0"/>
                      </a:endParaRPr>
                    </a:p>
                  </a:txBody>
                  <a:tcPr marL="45720" marR="45720" anchor="b">
                    <a:solidFill>
                      <a:srgbClr val="00B5FF"/>
                    </a:solidFill>
                  </a:tcPr>
                </a:tc>
                <a:extLst>
                  <a:ext uri="{0D108BD9-81ED-4DB2-BD59-A6C34878D82A}">
                    <a16:rowId xmlns:a16="http://schemas.microsoft.com/office/drawing/2014/main" val="1488732939"/>
                  </a:ext>
                </a:extLst>
              </a:tr>
              <a:tr h="281651">
                <a:tc>
                  <a:txBody>
                    <a:bodyPr/>
                    <a:lstStyle/>
                    <a:p>
                      <a:pPr algn="l" fontAlgn="b"/>
                      <a:r>
                        <a:rPr lang="en-US" sz="1200" u="none" strike="noStrike">
                          <a:effectLst/>
                          <a:latin typeface="Montserrat" panose="00000500000000000000" pitchFamily="2" charset="0"/>
                        </a:rPr>
                        <a:t>NPN</a:t>
                      </a:r>
                      <a:endParaRPr lang="en-US" sz="1200" b="0" i="0" u="none" strike="noStrike">
                        <a:solidFill>
                          <a:srgbClr val="000000"/>
                        </a:solidFill>
                        <a:effectLst/>
                        <a:latin typeface="Montserrat" panose="00000500000000000000" pitchFamily="2" charset="0"/>
                      </a:endParaRPr>
                    </a:p>
                  </a:txBody>
                  <a:tcPr marL="45720" marR="45720" anchor="b"/>
                </a:tc>
                <a:tc>
                  <a:txBody>
                    <a:bodyPr/>
                    <a:lstStyle/>
                    <a:p>
                      <a:pPr algn="r" fontAlgn="b"/>
                      <a:r>
                        <a:rPr lang="en-US" sz="1200" u="none" strike="noStrike">
                          <a:effectLst/>
                          <a:latin typeface="Montserrat" panose="00000500000000000000" pitchFamily="2" charset="0"/>
                        </a:rPr>
                        <a:t>10</a:t>
                      </a:r>
                      <a:endParaRPr lang="en-US" sz="1200" b="0" i="0" u="none" strike="noStrike">
                        <a:solidFill>
                          <a:srgbClr val="000000"/>
                        </a:solidFill>
                        <a:effectLst/>
                        <a:latin typeface="Montserrat" panose="00000500000000000000" pitchFamily="2" charset="0"/>
                      </a:endParaRPr>
                    </a:p>
                  </a:txBody>
                  <a:tcPr marL="45720" marR="45720" anchor="b"/>
                </a:tc>
                <a:tc>
                  <a:txBody>
                    <a:bodyPr/>
                    <a:lstStyle/>
                    <a:p>
                      <a:pPr algn="r" fontAlgn="b"/>
                      <a:r>
                        <a:rPr lang="en-US" sz="1200" u="none" strike="noStrike">
                          <a:effectLst/>
                          <a:latin typeface="Montserrat" panose="00000500000000000000" pitchFamily="2" charset="0"/>
                        </a:rPr>
                        <a:t>10</a:t>
                      </a:r>
                      <a:endParaRPr lang="en-US" sz="1200" b="0" i="0" u="none" strike="noStrike">
                        <a:solidFill>
                          <a:srgbClr val="000000"/>
                        </a:solidFill>
                        <a:effectLst/>
                        <a:latin typeface="Montserrat" panose="00000500000000000000" pitchFamily="2" charset="0"/>
                      </a:endParaRPr>
                    </a:p>
                  </a:txBody>
                  <a:tcPr marL="45720" marR="45720" anchor="b"/>
                </a:tc>
                <a:tc>
                  <a:txBody>
                    <a:bodyPr/>
                    <a:lstStyle/>
                    <a:p>
                      <a:pPr algn="r" fontAlgn="b"/>
                      <a:r>
                        <a:rPr lang="en-US" sz="1200" u="none" strike="noStrike">
                          <a:effectLst/>
                          <a:latin typeface="Montserrat" panose="00000500000000000000" pitchFamily="2" charset="0"/>
                        </a:rPr>
                        <a:t>9</a:t>
                      </a:r>
                      <a:endParaRPr lang="en-US" sz="1200" b="0" i="0" u="none" strike="noStrike">
                        <a:solidFill>
                          <a:srgbClr val="000000"/>
                        </a:solidFill>
                        <a:effectLst/>
                        <a:latin typeface="Montserrat" panose="00000500000000000000" pitchFamily="2" charset="0"/>
                      </a:endParaRPr>
                    </a:p>
                  </a:txBody>
                  <a:tcPr marL="45720" marR="45720" anchor="b"/>
                </a:tc>
                <a:tc>
                  <a:txBody>
                    <a:bodyPr/>
                    <a:lstStyle/>
                    <a:p>
                      <a:pPr algn="r" fontAlgn="b"/>
                      <a:r>
                        <a:rPr lang="en-US" sz="1200" u="none" strike="noStrike">
                          <a:effectLst/>
                          <a:latin typeface="Montserrat" panose="00000500000000000000" pitchFamily="2" charset="0"/>
                        </a:rPr>
                        <a:t>10</a:t>
                      </a:r>
                      <a:endParaRPr lang="en-US" sz="1200" b="0" i="0" u="none" strike="noStrike">
                        <a:solidFill>
                          <a:srgbClr val="000000"/>
                        </a:solidFill>
                        <a:effectLst/>
                        <a:latin typeface="Montserrat" panose="00000500000000000000" pitchFamily="2" charset="0"/>
                      </a:endParaRPr>
                    </a:p>
                  </a:txBody>
                  <a:tcPr marL="45720" marR="45720" anchor="b"/>
                </a:tc>
                <a:extLst>
                  <a:ext uri="{0D108BD9-81ED-4DB2-BD59-A6C34878D82A}">
                    <a16:rowId xmlns:a16="http://schemas.microsoft.com/office/drawing/2014/main" val="2137581933"/>
                  </a:ext>
                </a:extLst>
              </a:tr>
              <a:tr h="184150">
                <a:tc>
                  <a:txBody>
                    <a:bodyPr/>
                    <a:lstStyle/>
                    <a:p>
                      <a:pPr algn="l" fontAlgn="b"/>
                      <a:r>
                        <a:rPr lang="en-US" sz="1200" u="none" strike="noStrike" dirty="0">
                          <a:effectLst/>
                          <a:latin typeface="Montserrat" panose="00000500000000000000" pitchFamily="2" charset="0"/>
                        </a:rPr>
                        <a:t>State AAFP</a:t>
                      </a:r>
                      <a:endParaRPr lang="en-US" sz="1200" b="0" i="0" u="none" strike="noStrike" dirty="0">
                        <a:solidFill>
                          <a:srgbClr val="000000"/>
                        </a:solidFill>
                        <a:effectLst/>
                        <a:latin typeface="Montserrat" panose="00000500000000000000" pitchFamily="2" charset="0"/>
                      </a:endParaRPr>
                    </a:p>
                  </a:txBody>
                  <a:tcPr marL="45720" marR="45720" anchor="b"/>
                </a:tc>
                <a:tc>
                  <a:txBody>
                    <a:bodyPr/>
                    <a:lstStyle/>
                    <a:p>
                      <a:pPr algn="r" fontAlgn="b"/>
                      <a:r>
                        <a:rPr lang="en-US" sz="1200" u="none" strike="noStrike">
                          <a:effectLst/>
                          <a:latin typeface="Montserrat" panose="00000500000000000000" pitchFamily="2" charset="0"/>
                        </a:rPr>
                        <a:t>10</a:t>
                      </a:r>
                      <a:endParaRPr lang="en-US" sz="1200" b="0" i="0" u="none" strike="noStrike">
                        <a:solidFill>
                          <a:srgbClr val="000000"/>
                        </a:solidFill>
                        <a:effectLst/>
                        <a:latin typeface="Montserrat" panose="00000500000000000000" pitchFamily="2" charset="0"/>
                      </a:endParaRPr>
                    </a:p>
                  </a:txBody>
                  <a:tcPr marL="45720" marR="45720" anchor="b"/>
                </a:tc>
                <a:tc>
                  <a:txBody>
                    <a:bodyPr/>
                    <a:lstStyle/>
                    <a:p>
                      <a:pPr algn="r" fontAlgn="b"/>
                      <a:r>
                        <a:rPr lang="en-US" sz="1200" u="none" strike="noStrike">
                          <a:effectLst/>
                          <a:latin typeface="Montserrat" panose="00000500000000000000" pitchFamily="2" charset="0"/>
                        </a:rPr>
                        <a:t>14</a:t>
                      </a:r>
                      <a:endParaRPr lang="en-US" sz="1200" b="0" i="0" u="none" strike="noStrike">
                        <a:solidFill>
                          <a:srgbClr val="000000"/>
                        </a:solidFill>
                        <a:effectLst/>
                        <a:latin typeface="Montserrat" panose="00000500000000000000" pitchFamily="2" charset="0"/>
                      </a:endParaRPr>
                    </a:p>
                  </a:txBody>
                  <a:tcPr marL="45720" marR="45720" anchor="b"/>
                </a:tc>
                <a:tc>
                  <a:txBody>
                    <a:bodyPr/>
                    <a:lstStyle/>
                    <a:p>
                      <a:pPr algn="r" fontAlgn="b"/>
                      <a:r>
                        <a:rPr lang="en-US" sz="1200" u="none" strike="noStrike">
                          <a:effectLst/>
                          <a:latin typeface="Montserrat" panose="00000500000000000000" pitchFamily="2" charset="0"/>
                        </a:rPr>
                        <a:t>4</a:t>
                      </a:r>
                      <a:endParaRPr lang="en-US" sz="1200" b="0" i="0" u="none" strike="noStrike">
                        <a:solidFill>
                          <a:srgbClr val="000000"/>
                        </a:solidFill>
                        <a:effectLst/>
                        <a:latin typeface="Montserrat" panose="00000500000000000000" pitchFamily="2" charset="0"/>
                      </a:endParaRPr>
                    </a:p>
                  </a:txBody>
                  <a:tcPr marL="45720" marR="45720" anchor="b"/>
                </a:tc>
                <a:tc>
                  <a:txBody>
                    <a:bodyPr/>
                    <a:lstStyle/>
                    <a:p>
                      <a:pPr lvl="1" algn="l" fontAlgn="b"/>
                      <a:r>
                        <a:rPr lang="en-US" sz="1200" u="none" strike="noStrike" dirty="0">
                          <a:effectLst/>
                          <a:latin typeface="Montserrat" panose="00000500000000000000" pitchFamily="2" charset="0"/>
                        </a:rPr>
                        <a:t>    ‡</a:t>
                      </a:r>
                      <a:endParaRPr lang="en-US" sz="1200" b="0" i="0" u="none" strike="noStrike" dirty="0">
                        <a:solidFill>
                          <a:srgbClr val="000000"/>
                        </a:solidFill>
                        <a:effectLst/>
                        <a:latin typeface="Montserrat" panose="00000500000000000000" pitchFamily="2" charset="0"/>
                      </a:endParaRPr>
                    </a:p>
                  </a:txBody>
                  <a:tcPr marL="45720" marR="45720" anchor="b"/>
                </a:tc>
                <a:extLst>
                  <a:ext uri="{0D108BD9-81ED-4DB2-BD59-A6C34878D82A}">
                    <a16:rowId xmlns:a16="http://schemas.microsoft.com/office/drawing/2014/main" val="250220553"/>
                  </a:ext>
                </a:extLst>
              </a:tr>
              <a:tr h="184150">
                <a:tc>
                  <a:txBody>
                    <a:bodyPr/>
                    <a:lstStyle/>
                    <a:p>
                      <a:pPr algn="l" fontAlgn="b"/>
                      <a:r>
                        <a:rPr lang="en-US" sz="1200" u="none" strike="noStrike" dirty="0">
                          <a:effectLst/>
                          <a:latin typeface="Montserrat" panose="00000500000000000000" pitchFamily="2" charset="0"/>
                        </a:rPr>
                        <a:t>State NASW</a:t>
                      </a:r>
                      <a:endParaRPr lang="en-US" sz="1200" b="0" i="0" u="none" strike="noStrike" dirty="0">
                        <a:solidFill>
                          <a:srgbClr val="000000"/>
                        </a:solidFill>
                        <a:effectLst/>
                        <a:latin typeface="Montserrat" panose="00000500000000000000" pitchFamily="2" charset="0"/>
                      </a:endParaRPr>
                    </a:p>
                  </a:txBody>
                  <a:tcPr marL="45720" marR="45720" anchor="b"/>
                </a:tc>
                <a:tc>
                  <a:txBody>
                    <a:bodyPr/>
                    <a:lstStyle/>
                    <a:p>
                      <a:pPr algn="r" fontAlgn="b"/>
                      <a:r>
                        <a:rPr lang="en-US" sz="1200" u="none" strike="noStrike">
                          <a:effectLst/>
                          <a:latin typeface="Montserrat" panose="00000500000000000000" pitchFamily="2" charset="0"/>
                        </a:rPr>
                        <a:t>13</a:t>
                      </a:r>
                      <a:endParaRPr lang="en-US" sz="1200" b="0" i="0" u="none" strike="noStrike">
                        <a:solidFill>
                          <a:srgbClr val="000000"/>
                        </a:solidFill>
                        <a:effectLst/>
                        <a:latin typeface="Montserrat" panose="00000500000000000000" pitchFamily="2" charset="0"/>
                      </a:endParaRPr>
                    </a:p>
                  </a:txBody>
                  <a:tcPr marL="45720" marR="45720" anchor="b"/>
                </a:tc>
                <a:tc>
                  <a:txBody>
                    <a:bodyPr/>
                    <a:lstStyle/>
                    <a:p>
                      <a:pPr algn="r" fontAlgn="b"/>
                      <a:r>
                        <a:rPr lang="en-US" sz="1200" u="none" strike="noStrike" dirty="0">
                          <a:effectLst/>
                          <a:latin typeface="Montserrat" panose="00000500000000000000" pitchFamily="2" charset="0"/>
                        </a:rPr>
                        <a:t>5</a:t>
                      </a:r>
                      <a:endParaRPr lang="en-US" sz="1200" b="0" i="0" u="none" strike="noStrike" dirty="0">
                        <a:solidFill>
                          <a:srgbClr val="000000"/>
                        </a:solidFill>
                        <a:effectLst/>
                        <a:latin typeface="Montserrat" panose="00000500000000000000" pitchFamily="2" charset="0"/>
                      </a:endParaRPr>
                    </a:p>
                  </a:txBody>
                  <a:tcPr marL="45720" marR="45720" anchor="b"/>
                </a:tc>
                <a:tc>
                  <a:txBody>
                    <a:bodyPr/>
                    <a:lstStyle/>
                    <a:p>
                      <a:pPr algn="r" fontAlgn="b"/>
                      <a:r>
                        <a:rPr lang="en-US" sz="1200" u="none" strike="noStrike">
                          <a:effectLst/>
                          <a:latin typeface="Montserrat" panose="00000500000000000000" pitchFamily="2" charset="0"/>
                        </a:rPr>
                        <a:t>2</a:t>
                      </a:r>
                      <a:endParaRPr lang="en-US" sz="1200" b="0" i="0" u="none" strike="noStrike">
                        <a:solidFill>
                          <a:srgbClr val="000000"/>
                        </a:solidFill>
                        <a:effectLst/>
                        <a:latin typeface="Montserrat" panose="00000500000000000000" pitchFamily="2" charset="0"/>
                      </a:endParaRPr>
                    </a:p>
                  </a:txBody>
                  <a:tcPr marL="45720" marR="45720" anchor="b"/>
                </a:tc>
                <a:tc>
                  <a:txBody>
                    <a:bodyPr/>
                    <a:lstStyle/>
                    <a:p>
                      <a:pPr lvl="1" algn="l" fontAlgn="b"/>
                      <a:r>
                        <a:rPr lang="en-US" sz="1200" u="none" strike="noStrike" dirty="0">
                          <a:effectLst/>
                          <a:latin typeface="Montserrat" panose="00000500000000000000" pitchFamily="2" charset="0"/>
                        </a:rPr>
                        <a:t>    ‡</a:t>
                      </a:r>
                      <a:endParaRPr lang="en-US" sz="1200" b="0" i="0" u="none" strike="noStrike" dirty="0">
                        <a:solidFill>
                          <a:srgbClr val="000000"/>
                        </a:solidFill>
                        <a:effectLst/>
                        <a:latin typeface="Montserrat" panose="00000500000000000000" pitchFamily="2" charset="0"/>
                      </a:endParaRPr>
                    </a:p>
                  </a:txBody>
                  <a:tcPr marL="45720" marR="45720" anchor="b"/>
                </a:tc>
                <a:extLst>
                  <a:ext uri="{0D108BD9-81ED-4DB2-BD59-A6C34878D82A}">
                    <a16:rowId xmlns:a16="http://schemas.microsoft.com/office/drawing/2014/main" val="4209370630"/>
                  </a:ext>
                </a:extLst>
              </a:tr>
              <a:tr h="184150">
                <a:tc>
                  <a:txBody>
                    <a:bodyPr/>
                    <a:lstStyle/>
                    <a:p>
                      <a:pPr algn="l" fontAlgn="b"/>
                      <a:r>
                        <a:rPr lang="en-US" sz="1200" u="none" strike="noStrike">
                          <a:effectLst/>
                          <a:latin typeface="Montserrat" panose="00000500000000000000" pitchFamily="2" charset="0"/>
                        </a:rPr>
                        <a:t>Other</a:t>
                      </a:r>
                      <a:endParaRPr lang="en-US" sz="1200" b="0" i="0" u="none" strike="noStrike">
                        <a:solidFill>
                          <a:srgbClr val="000000"/>
                        </a:solidFill>
                        <a:effectLst/>
                        <a:latin typeface="Montserrat" panose="00000500000000000000" pitchFamily="2" charset="0"/>
                      </a:endParaRPr>
                    </a:p>
                  </a:txBody>
                  <a:tcPr marL="45720" marR="45720" anchor="b"/>
                </a:tc>
                <a:tc>
                  <a:txBody>
                    <a:bodyPr/>
                    <a:lstStyle/>
                    <a:p>
                      <a:pPr algn="r" fontAlgn="b"/>
                      <a:r>
                        <a:rPr lang="en-US" sz="1200" u="none" strike="noStrike">
                          <a:effectLst/>
                          <a:latin typeface="Montserrat" panose="00000500000000000000" pitchFamily="2" charset="0"/>
                        </a:rPr>
                        <a:t>2</a:t>
                      </a:r>
                      <a:endParaRPr lang="en-US" sz="1200" b="0" i="0" u="none" strike="noStrike">
                        <a:solidFill>
                          <a:srgbClr val="000000"/>
                        </a:solidFill>
                        <a:effectLst/>
                        <a:latin typeface="Montserrat" panose="00000500000000000000" pitchFamily="2" charset="0"/>
                      </a:endParaRPr>
                    </a:p>
                  </a:txBody>
                  <a:tcPr marL="45720" marR="45720" anchor="b"/>
                </a:tc>
                <a:tc>
                  <a:txBody>
                    <a:bodyPr/>
                    <a:lstStyle/>
                    <a:p>
                      <a:pPr algn="r" fontAlgn="b"/>
                      <a:r>
                        <a:rPr lang="en-US" sz="1200" u="none" strike="noStrike">
                          <a:effectLst/>
                          <a:latin typeface="Montserrat" panose="00000500000000000000" pitchFamily="2" charset="0"/>
                        </a:rPr>
                        <a:t>1</a:t>
                      </a:r>
                      <a:endParaRPr lang="en-US" sz="1200" b="0" i="0" u="none" strike="noStrike">
                        <a:solidFill>
                          <a:srgbClr val="000000"/>
                        </a:solidFill>
                        <a:effectLst/>
                        <a:latin typeface="Montserrat" panose="00000500000000000000" pitchFamily="2" charset="0"/>
                      </a:endParaRPr>
                    </a:p>
                  </a:txBody>
                  <a:tcPr marL="45720" marR="45720" anchor="b"/>
                </a:tc>
                <a:tc>
                  <a:txBody>
                    <a:bodyPr/>
                    <a:lstStyle/>
                    <a:p>
                      <a:pPr algn="r" fontAlgn="b"/>
                      <a:r>
                        <a:rPr lang="en-US" sz="1200" u="none" strike="noStrike">
                          <a:effectLst/>
                          <a:latin typeface="Montserrat" panose="00000500000000000000" pitchFamily="2" charset="0"/>
                        </a:rPr>
                        <a:t>2</a:t>
                      </a:r>
                      <a:endParaRPr lang="en-US" sz="1200" b="0" i="0" u="none" strike="noStrike">
                        <a:solidFill>
                          <a:srgbClr val="000000"/>
                        </a:solidFill>
                        <a:effectLst/>
                        <a:latin typeface="Montserrat" panose="00000500000000000000" pitchFamily="2" charset="0"/>
                      </a:endParaRPr>
                    </a:p>
                  </a:txBody>
                  <a:tcPr marL="45720" marR="45720" anchor="b"/>
                </a:tc>
                <a:tc>
                  <a:txBody>
                    <a:bodyPr/>
                    <a:lstStyle/>
                    <a:p>
                      <a:pPr lvl="1" algn="l" fontAlgn="b"/>
                      <a:r>
                        <a:rPr lang="en-US" sz="1200" u="none" strike="noStrike" dirty="0">
                          <a:effectLst/>
                          <a:latin typeface="Montserrat" panose="00000500000000000000" pitchFamily="2" charset="0"/>
                        </a:rPr>
                        <a:t>    ‡</a:t>
                      </a:r>
                      <a:endParaRPr lang="en-US" sz="1200" b="0" i="0" u="none" strike="noStrike" dirty="0">
                        <a:solidFill>
                          <a:srgbClr val="000000"/>
                        </a:solidFill>
                        <a:effectLst/>
                        <a:latin typeface="Montserrat" panose="00000500000000000000" pitchFamily="2" charset="0"/>
                      </a:endParaRPr>
                    </a:p>
                  </a:txBody>
                  <a:tcPr marL="45720" marR="45720" anchor="b"/>
                </a:tc>
                <a:extLst>
                  <a:ext uri="{0D108BD9-81ED-4DB2-BD59-A6C34878D82A}">
                    <a16:rowId xmlns:a16="http://schemas.microsoft.com/office/drawing/2014/main" val="431867719"/>
                  </a:ext>
                </a:extLst>
              </a:tr>
            </a:tbl>
          </a:graphicData>
        </a:graphic>
      </p:graphicFrame>
    </p:spTree>
    <p:extLst>
      <p:ext uri="{BB962C8B-B14F-4D97-AF65-F5344CB8AC3E}">
        <p14:creationId xmlns:p14="http://schemas.microsoft.com/office/powerpoint/2010/main" val="3241355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3A8-E0AB-E74A-7A9D-EA94F0AA7038}"/>
              </a:ext>
            </a:extLst>
          </p:cNvPr>
          <p:cNvSpPr>
            <a:spLocks noGrp="1"/>
          </p:cNvSpPr>
          <p:nvPr>
            <p:ph type="title"/>
          </p:nvPr>
        </p:nvSpPr>
        <p:spPr/>
        <p:txBody>
          <a:bodyPr>
            <a:noAutofit/>
          </a:bodyPr>
          <a:lstStyle/>
          <a:p>
            <a:r>
              <a:rPr lang="en-US" sz="2000" i="0" u="none" strike="noStrike" baseline="0" dirty="0">
                <a:effectLst/>
                <a:latin typeface="Montserrat SemiBold" panose="00000700000000000000" pitchFamily="2" charset="0"/>
                <a:ea typeface="Calibri" panose="020F0502020204030204" pitchFamily="34" charset="0"/>
                <a:cs typeface="Calibri" panose="020F0502020204030204" pitchFamily="34" charset="0"/>
              </a:rPr>
              <a:t>AAFP’s State Chapters’ Social Media Posts Including #</a:t>
            </a:r>
            <a:r>
              <a:rPr lang="en-US" sz="2000" i="0" u="none" baseline="0" dirty="0">
                <a:effectLst/>
                <a:latin typeface="Montserrat SemiBold" panose="00000700000000000000" pitchFamily="2" charset="0"/>
                <a:ea typeface="Calibri" panose="020F0502020204030204" pitchFamily="34" charset="0"/>
                <a:cs typeface="Calibri" panose="020F0502020204030204" pitchFamily="34" charset="0"/>
              </a:rPr>
              <a:t>FASDNPN </a:t>
            </a:r>
            <a:r>
              <a:rPr lang="en-US" sz="2000" b="0" i="0" u="none" strike="noStrike" baseline="0" dirty="0">
                <a:effectLst/>
                <a:latin typeface="Montserrat Medium" panose="00000600000000000000" pitchFamily="2" charset="0"/>
                <a:ea typeface="Calibri" panose="020F0502020204030204" pitchFamily="34" charset="0"/>
                <a:cs typeface="Calibri" panose="020F0502020204030204" pitchFamily="34" charset="0"/>
              </a:rPr>
              <a:t>(n=164)</a:t>
            </a:r>
            <a:endParaRPr lang="en-US" sz="2000" b="0" dirty="0">
              <a:latin typeface="Montserrat Medium" panose="00000600000000000000" pitchFamily="2" charset="0"/>
            </a:endParaRPr>
          </a:p>
        </p:txBody>
      </p:sp>
      <mc:AlternateContent xmlns:mc="http://schemas.openxmlformats.org/markup-compatibility/2006" xmlns:cx4="http://schemas.microsoft.com/office/drawing/2016/5/10/chartex">
        <mc:Choice Requires="cx4">
          <p:graphicFrame>
            <p:nvGraphicFramePr>
              <p:cNvPr id="5" name="Content Placeholder 4">
                <a:extLst>
                  <a:ext uri="{FF2B5EF4-FFF2-40B4-BE49-F238E27FC236}">
                    <a16:creationId xmlns:a16="http://schemas.microsoft.com/office/drawing/2014/main" id="{AE21E04C-6753-05E7-9EBC-07087463DFD3}"/>
                  </a:ext>
                </a:extLst>
              </p:cNvPr>
              <p:cNvGraphicFramePr>
                <a:graphicFrameLocks noGrp="1"/>
              </p:cNvGraphicFramePr>
              <p:nvPr>
                <p:ph sz="half" idx="1"/>
                <p:extLst>
                  <p:ext uri="{D42A27DB-BD31-4B8C-83A1-F6EECF244321}">
                    <p14:modId xmlns:p14="http://schemas.microsoft.com/office/powerpoint/2010/main" val="1781833671"/>
                  </p:ext>
                </p:extLst>
              </p:nvPr>
            </p:nvGraphicFramePr>
            <p:xfrm>
              <a:off x="1022464" y="1305099"/>
              <a:ext cx="10932449" cy="461197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ontent Placeholder 4">
                <a:extLst>
                  <a:ext uri="{FF2B5EF4-FFF2-40B4-BE49-F238E27FC236}">
                    <a16:creationId xmlns:a16="http://schemas.microsoft.com/office/drawing/2014/main" id="{AE21E04C-6753-05E7-9EBC-07087463DFD3}"/>
                  </a:ext>
                </a:extLst>
              </p:cNvPr>
              <p:cNvPicPr>
                <a:picLocks noGrp="1" noRot="1" noChangeAspect="1" noMove="1" noResize="1" noEditPoints="1" noAdjustHandles="1" noChangeArrowheads="1" noChangeShapeType="1"/>
              </p:cNvPicPr>
              <p:nvPr/>
            </p:nvPicPr>
            <p:blipFill>
              <a:blip r:embed="rId3"/>
              <a:stretch>
                <a:fillRect/>
              </a:stretch>
            </p:blipFill>
            <p:spPr>
              <a:xfrm>
                <a:off x="1022464" y="1305099"/>
                <a:ext cx="10932449" cy="4611977"/>
              </a:xfrm>
              <a:prstGeom prst="rect">
                <a:avLst/>
              </a:prstGeom>
            </p:spPr>
          </p:pic>
        </mc:Fallback>
      </mc:AlternateContent>
      <p:sp>
        <p:nvSpPr>
          <p:cNvPr id="8" name="TextBox 7">
            <a:extLst>
              <a:ext uri="{FF2B5EF4-FFF2-40B4-BE49-F238E27FC236}">
                <a16:creationId xmlns:a16="http://schemas.microsoft.com/office/drawing/2014/main" id="{CECCB286-0C98-DE1D-9C52-684E8030B1B2}"/>
              </a:ext>
            </a:extLst>
          </p:cNvPr>
          <p:cNvSpPr txBox="1"/>
          <p:nvPr/>
        </p:nvSpPr>
        <p:spPr>
          <a:xfrm>
            <a:off x="752928" y="1545827"/>
            <a:ext cx="2377440" cy="2862322"/>
          </a:xfrm>
          <a:prstGeom prst="rect">
            <a:avLst/>
          </a:prstGeom>
          <a:noFill/>
        </p:spPr>
        <p:txBody>
          <a:bodyPr wrap="square" rtlCol="0">
            <a:spAutoFit/>
          </a:bodyPr>
          <a:lstStyle/>
          <a:p>
            <a:r>
              <a:rPr lang="en-US" dirty="0">
                <a:latin typeface="Montserrat" panose="00000500000000000000" pitchFamily="2" charset="0"/>
              </a:rPr>
              <a:t>The most posts came from these </a:t>
            </a:r>
            <a:r>
              <a:rPr lang="en-US" dirty="0">
                <a:solidFill>
                  <a:srgbClr val="4E58EC"/>
                </a:solidFill>
                <a:latin typeface="Montserrat" panose="00000500000000000000" pitchFamily="2" charset="0"/>
              </a:rPr>
              <a:t>AAFP state chapters:</a:t>
            </a:r>
          </a:p>
          <a:p>
            <a:endParaRPr lang="en-US" u="sng" dirty="0">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Louisiana</a:t>
            </a:r>
          </a:p>
          <a:p>
            <a:pPr marL="285750" indent="-285750">
              <a:buFont typeface="Arial" panose="020B0604020202020204" pitchFamily="34" charset="0"/>
              <a:buChar char="•"/>
            </a:pPr>
            <a:r>
              <a:rPr lang="en-US" dirty="0">
                <a:latin typeface="Montserrat" panose="00000500000000000000" pitchFamily="2" charset="0"/>
              </a:rPr>
              <a:t>New Jersey</a:t>
            </a:r>
          </a:p>
          <a:p>
            <a:pPr marL="285750" indent="-285750">
              <a:buFont typeface="Arial" panose="020B0604020202020204" pitchFamily="34" charset="0"/>
              <a:buChar char="•"/>
            </a:pPr>
            <a:r>
              <a:rPr lang="en-US" dirty="0">
                <a:latin typeface="Montserrat" panose="00000500000000000000" pitchFamily="2" charset="0"/>
              </a:rPr>
              <a:t>Missouri</a:t>
            </a:r>
          </a:p>
          <a:p>
            <a:pPr marL="285750" indent="-285750">
              <a:buFont typeface="Arial" panose="020B0604020202020204" pitchFamily="34" charset="0"/>
              <a:buChar char="•"/>
            </a:pPr>
            <a:r>
              <a:rPr lang="en-US" dirty="0">
                <a:latin typeface="Montserrat" panose="00000500000000000000" pitchFamily="2" charset="0"/>
              </a:rPr>
              <a:t>Utah</a:t>
            </a:r>
          </a:p>
          <a:p>
            <a:pPr marL="285750" indent="-285750">
              <a:buFont typeface="Arial" panose="020B0604020202020204" pitchFamily="34" charset="0"/>
              <a:buChar char="•"/>
            </a:pPr>
            <a:r>
              <a:rPr lang="en-US" dirty="0">
                <a:latin typeface="Montserrat" panose="00000500000000000000" pitchFamily="2" charset="0"/>
              </a:rPr>
              <a:t>New York</a:t>
            </a:r>
          </a:p>
        </p:txBody>
      </p:sp>
    </p:spTree>
    <p:extLst>
      <p:ext uri="{BB962C8B-B14F-4D97-AF65-F5344CB8AC3E}">
        <p14:creationId xmlns:p14="http://schemas.microsoft.com/office/powerpoint/2010/main" val="2573654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3A8-E0AB-E74A-7A9D-EA94F0AA7038}"/>
              </a:ext>
            </a:extLst>
          </p:cNvPr>
          <p:cNvSpPr>
            <a:spLocks noGrp="1"/>
          </p:cNvSpPr>
          <p:nvPr>
            <p:ph type="title"/>
          </p:nvPr>
        </p:nvSpPr>
        <p:spPr/>
        <p:txBody>
          <a:bodyPr>
            <a:noAutofit/>
          </a:bodyPr>
          <a:lstStyle/>
          <a:p>
            <a:r>
              <a:rPr lang="en-US" sz="2000" i="0" u="none" strike="noStrike" baseline="0" dirty="0">
                <a:effectLst/>
                <a:latin typeface="Montserrat SemiBold" panose="00000700000000000000" pitchFamily="2" charset="0"/>
                <a:ea typeface="Calibri" panose="020F0502020204030204" pitchFamily="34" charset="0"/>
                <a:cs typeface="Calibri" panose="020F0502020204030204" pitchFamily="34" charset="0"/>
              </a:rPr>
              <a:t>NASW State Chapters’ Social Media Posts Including #FASDNPN </a:t>
            </a:r>
            <a:r>
              <a:rPr lang="en-US" sz="2000" b="0" i="0" u="none" strike="noStrike" baseline="0" dirty="0">
                <a:effectLst/>
                <a:latin typeface="Montserrat Medium" panose="00000600000000000000" pitchFamily="50" charset="0"/>
                <a:ea typeface="Calibri" panose="020F0502020204030204" pitchFamily="34" charset="0"/>
                <a:cs typeface="Calibri" panose="020F0502020204030204" pitchFamily="34" charset="0"/>
              </a:rPr>
              <a:t>(</a:t>
            </a:r>
            <a:r>
              <a:rPr lang="en-US" sz="2000" b="0" i="0" u="none" strike="noStrike" baseline="0" dirty="0">
                <a:effectLst/>
                <a:latin typeface="Montserrat Medium" panose="00000600000000000000" pitchFamily="2" charset="0"/>
                <a:ea typeface="Calibri" panose="020F0502020204030204" pitchFamily="34" charset="0"/>
                <a:cs typeface="Calibri" panose="020F0502020204030204" pitchFamily="34" charset="0"/>
              </a:rPr>
              <a:t>n=31)</a:t>
            </a:r>
            <a:endParaRPr lang="en-US" sz="2000" b="0" dirty="0">
              <a:latin typeface="Montserrat Medium" panose="00000600000000000000" pitchFamily="2" charset="0"/>
            </a:endParaRPr>
          </a:p>
        </p:txBody>
      </p:sp>
      <mc:AlternateContent xmlns:mc="http://schemas.openxmlformats.org/markup-compatibility/2006" xmlns:cx4="http://schemas.microsoft.com/office/drawing/2016/5/10/chartex">
        <mc:Choice Requires="cx4">
          <p:graphicFrame>
            <p:nvGraphicFramePr>
              <p:cNvPr id="5" name="Content Placeholder 4">
                <a:extLst>
                  <a:ext uri="{FF2B5EF4-FFF2-40B4-BE49-F238E27FC236}">
                    <a16:creationId xmlns:a16="http://schemas.microsoft.com/office/drawing/2014/main" id="{AE21E04C-6753-05E7-9EBC-07087463DFD3}"/>
                  </a:ext>
                </a:extLst>
              </p:cNvPr>
              <p:cNvGraphicFramePr>
                <a:graphicFrameLocks noGrp="1"/>
              </p:cNvGraphicFramePr>
              <p:nvPr>
                <p:ph sz="half" idx="1"/>
                <p:extLst>
                  <p:ext uri="{D42A27DB-BD31-4B8C-83A1-F6EECF244321}">
                    <p14:modId xmlns:p14="http://schemas.microsoft.com/office/powerpoint/2010/main" val="2951472414"/>
                  </p:ext>
                </p:extLst>
              </p:nvPr>
            </p:nvGraphicFramePr>
            <p:xfrm>
              <a:off x="1022464" y="1305099"/>
              <a:ext cx="10932449" cy="461197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ontent Placeholder 4">
                <a:extLst>
                  <a:ext uri="{FF2B5EF4-FFF2-40B4-BE49-F238E27FC236}">
                    <a16:creationId xmlns:a16="http://schemas.microsoft.com/office/drawing/2014/main" id="{AE21E04C-6753-05E7-9EBC-07087463DFD3}"/>
                  </a:ext>
                </a:extLst>
              </p:cNvPr>
              <p:cNvPicPr>
                <a:picLocks noGrp="1" noRot="1" noChangeAspect="1" noMove="1" noResize="1" noEditPoints="1" noAdjustHandles="1" noChangeArrowheads="1" noChangeShapeType="1"/>
              </p:cNvPicPr>
              <p:nvPr/>
            </p:nvPicPr>
            <p:blipFill>
              <a:blip r:embed="rId3"/>
              <a:stretch>
                <a:fillRect/>
              </a:stretch>
            </p:blipFill>
            <p:spPr>
              <a:xfrm>
                <a:off x="1022464" y="1305099"/>
                <a:ext cx="10932449" cy="4611977"/>
              </a:xfrm>
              <a:prstGeom prst="rect">
                <a:avLst/>
              </a:prstGeom>
            </p:spPr>
          </p:pic>
        </mc:Fallback>
      </mc:AlternateContent>
      <p:sp>
        <p:nvSpPr>
          <p:cNvPr id="8" name="TextBox 7">
            <a:extLst>
              <a:ext uri="{FF2B5EF4-FFF2-40B4-BE49-F238E27FC236}">
                <a16:creationId xmlns:a16="http://schemas.microsoft.com/office/drawing/2014/main" id="{CECCB286-0C98-DE1D-9C52-684E8030B1B2}"/>
              </a:ext>
            </a:extLst>
          </p:cNvPr>
          <p:cNvSpPr txBox="1"/>
          <p:nvPr/>
        </p:nvSpPr>
        <p:spPr>
          <a:xfrm>
            <a:off x="8173556" y="2273191"/>
            <a:ext cx="3321560" cy="2031325"/>
          </a:xfrm>
          <a:prstGeom prst="rect">
            <a:avLst/>
          </a:prstGeom>
          <a:noFill/>
        </p:spPr>
        <p:txBody>
          <a:bodyPr wrap="square" rtlCol="0">
            <a:spAutoFit/>
          </a:bodyPr>
          <a:lstStyle/>
          <a:p>
            <a:r>
              <a:rPr lang="en-US" dirty="0">
                <a:latin typeface="Montserrat" panose="00000500000000000000" pitchFamily="2" charset="0"/>
              </a:rPr>
              <a:t>The most posts came from these </a:t>
            </a:r>
            <a:r>
              <a:rPr lang="en-US" dirty="0">
                <a:solidFill>
                  <a:srgbClr val="4E58EC"/>
                </a:solidFill>
                <a:latin typeface="Montserrat" panose="00000500000000000000" pitchFamily="2" charset="0"/>
              </a:rPr>
              <a:t>NASW state chapters:</a:t>
            </a:r>
            <a:endParaRPr lang="en-US" dirty="0">
              <a:latin typeface="Montserrat" panose="00000500000000000000" pitchFamily="2" charset="0"/>
            </a:endParaRPr>
          </a:p>
          <a:p>
            <a:endParaRPr lang="en-US" u="sng" dirty="0">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Wisconsin</a:t>
            </a:r>
          </a:p>
          <a:p>
            <a:pPr marL="285750" indent="-285750">
              <a:buFont typeface="Arial" panose="020B0604020202020204" pitchFamily="34" charset="0"/>
              <a:buChar char="•"/>
            </a:pPr>
            <a:r>
              <a:rPr lang="en-US" dirty="0">
                <a:latin typeface="Montserrat" panose="00000500000000000000" pitchFamily="2" charset="0"/>
              </a:rPr>
              <a:t>Indiana</a:t>
            </a:r>
          </a:p>
          <a:p>
            <a:pPr marL="285750" indent="-285750">
              <a:buFont typeface="Arial" panose="020B0604020202020204" pitchFamily="34" charset="0"/>
              <a:buChar char="•"/>
            </a:pPr>
            <a:r>
              <a:rPr lang="en-US" dirty="0">
                <a:latin typeface="Montserrat" panose="00000500000000000000" pitchFamily="2" charset="0"/>
              </a:rPr>
              <a:t>Hawaii</a:t>
            </a:r>
          </a:p>
        </p:txBody>
      </p:sp>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F033BC3A-DC3C-80C8-C0E0-11EDB4B7066F}"/>
                  </a:ext>
                </a:extLst>
              </p:cNvPr>
              <p:cNvGraphicFramePr/>
              <p:nvPr>
                <p:extLst>
                  <p:ext uri="{D42A27DB-BD31-4B8C-83A1-F6EECF244321}">
                    <p14:modId xmlns:p14="http://schemas.microsoft.com/office/powerpoint/2010/main" val="2529981935"/>
                  </p:ext>
                </p:extLst>
              </p:nvPr>
            </p:nvGraphicFramePr>
            <p:xfrm>
              <a:off x="-157182" y="1208902"/>
              <a:ext cx="8386782" cy="4804371"/>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Chart 3">
                <a:extLst>
                  <a:ext uri="{FF2B5EF4-FFF2-40B4-BE49-F238E27FC236}">
                    <a16:creationId xmlns:a16="http://schemas.microsoft.com/office/drawing/2014/main" id="{F033BC3A-DC3C-80C8-C0E0-11EDB4B7066F}"/>
                  </a:ext>
                </a:extLst>
              </p:cNvPr>
              <p:cNvPicPr>
                <a:picLocks noGrp="1" noRot="1" noChangeAspect="1" noMove="1" noResize="1" noEditPoints="1" noAdjustHandles="1" noChangeArrowheads="1" noChangeShapeType="1"/>
              </p:cNvPicPr>
              <p:nvPr/>
            </p:nvPicPr>
            <p:blipFill>
              <a:blip r:embed="rId5"/>
              <a:stretch>
                <a:fillRect/>
              </a:stretch>
            </p:blipFill>
            <p:spPr>
              <a:xfrm>
                <a:off x="-157182" y="1208902"/>
                <a:ext cx="8386782" cy="4804371"/>
              </a:xfrm>
              <a:prstGeom prst="rect">
                <a:avLst/>
              </a:prstGeom>
            </p:spPr>
          </p:pic>
        </mc:Fallback>
      </mc:AlternateContent>
    </p:spTree>
    <p:extLst>
      <p:ext uri="{BB962C8B-B14F-4D97-AF65-F5344CB8AC3E}">
        <p14:creationId xmlns:p14="http://schemas.microsoft.com/office/powerpoint/2010/main" val="453658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C48E53-AADF-6FEA-3509-57CC0DA3F428}"/>
              </a:ext>
            </a:extLst>
          </p:cNvPr>
          <p:cNvSpPr>
            <a:spLocks noGrp="1"/>
          </p:cNvSpPr>
          <p:nvPr>
            <p:ph type="title"/>
          </p:nvPr>
        </p:nvSpPr>
        <p:spPr/>
        <p:txBody>
          <a:bodyPr/>
          <a:lstStyle/>
          <a:p>
            <a:r>
              <a:rPr lang="en-US" dirty="0"/>
              <a:t>Monthly Use of #FASDNPN</a:t>
            </a:r>
          </a:p>
        </p:txBody>
      </p:sp>
      <p:graphicFrame>
        <p:nvGraphicFramePr>
          <p:cNvPr id="9" name="Chart 8">
            <a:extLst>
              <a:ext uri="{FF2B5EF4-FFF2-40B4-BE49-F238E27FC236}">
                <a16:creationId xmlns:a16="http://schemas.microsoft.com/office/drawing/2014/main" id="{B29BBBB0-9E58-A6BD-37A8-0417FF8F86B8}"/>
              </a:ext>
            </a:extLst>
          </p:cNvPr>
          <p:cNvGraphicFramePr>
            <a:graphicFrameLocks/>
          </p:cNvGraphicFramePr>
          <p:nvPr>
            <p:extLst>
              <p:ext uri="{D42A27DB-BD31-4B8C-83A1-F6EECF244321}">
                <p14:modId xmlns:p14="http://schemas.microsoft.com/office/powerpoint/2010/main" val="1112795197"/>
              </p:ext>
            </p:extLst>
          </p:nvPr>
        </p:nvGraphicFramePr>
        <p:xfrm>
          <a:off x="599440" y="1452880"/>
          <a:ext cx="11379200" cy="456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846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99D1-D14D-32FE-4F49-E91C9A97D852}"/>
              </a:ext>
            </a:extLst>
          </p:cNvPr>
          <p:cNvSpPr>
            <a:spLocks noGrp="1"/>
          </p:cNvSpPr>
          <p:nvPr>
            <p:ph type="title"/>
          </p:nvPr>
        </p:nvSpPr>
        <p:spPr/>
        <p:txBody>
          <a:bodyPr>
            <a:normAutofit/>
          </a:bodyPr>
          <a:lstStyle/>
          <a:p>
            <a:r>
              <a:rPr lang="en-US" sz="4000" dirty="0"/>
              <a:t>Summary of FASD NPN Communications Bulletins 1-10 </a:t>
            </a:r>
            <a:br>
              <a:rPr lang="en-US" sz="4000" dirty="0"/>
            </a:br>
            <a:endParaRPr lang="en-US" sz="4000" dirty="0"/>
          </a:p>
        </p:txBody>
      </p:sp>
    </p:spTree>
    <p:extLst>
      <p:ext uri="{BB962C8B-B14F-4D97-AF65-F5344CB8AC3E}">
        <p14:creationId xmlns:p14="http://schemas.microsoft.com/office/powerpoint/2010/main" val="2974661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30636B-3BD1-04A6-5CDF-E553D76ADD1D}"/>
              </a:ext>
            </a:extLst>
          </p:cNvPr>
          <p:cNvSpPr>
            <a:spLocks noGrp="1"/>
          </p:cNvSpPr>
          <p:nvPr>
            <p:ph type="title"/>
          </p:nvPr>
        </p:nvSpPr>
        <p:spPr>
          <a:xfrm>
            <a:off x="752928" y="426550"/>
            <a:ext cx="10686144" cy="646502"/>
          </a:xfrm>
        </p:spPr>
        <p:txBody>
          <a:bodyPr>
            <a:normAutofit/>
          </a:bodyPr>
          <a:lstStyle/>
          <a:p>
            <a:r>
              <a:rPr lang="en-US" dirty="0"/>
              <a:t>Hashtags Used Alongside #FASDNPN</a:t>
            </a:r>
            <a:endParaRPr lang="en-US" strike="sngStrike" dirty="0"/>
          </a:p>
        </p:txBody>
      </p:sp>
      <p:pic>
        <p:nvPicPr>
          <p:cNvPr id="4" name="Content Placeholder 3">
            <a:extLst>
              <a:ext uri="{FF2B5EF4-FFF2-40B4-BE49-F238E27FC236}">
                <a16:creationId xmlns:a16="http://schemas.microsoft.com/office/drawing/2014/main" id="{891C6C18-2884-AFE2-7D48-6C0C86D005F8}"/>
              </a:ext>
            </a:extLst>
          </p:cNvPr>
          <p:cNvPicPr>
            <a:picLocks noGrp="1" noChangeAspect="1"/>
          </p:cNvPicPr>
          <p:nvPr>
            <p:ph sz="half" idx="1"/>
          </p:nvPr>
        </p:nvPicPr>
        <p:blipFill>
          <a:blip r:embed="rId3"/>
          <a:stretch>
            <a:fillRect/>
          </a:stretch>
        </p:blipFill>
        <p:spPr>
          <a:xfrm>
            <a:off x="2934393" y="1203247"/>
            <a:ext cx="7822276" cy="4904952"/>
          </a:xfrm>
          <a:prstGeom prst="rect">
            <a:avLst/>
          </a:prstGeom>
          <a:ln>
            <a:solidFill>
              <a:srgbClr val="4E58EC"/>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95195F3D-B07F-1441-B170-6C1E333161EE}"/>
              </a:ext>
            </a:extLst>
          </p:cNvPr>
          <p:cNvSpPr txBox="1"/>
          <p:nvPr/>
        </p:nvSpPr>
        <p:spPr>
          <a:xfrm>
            <a:off x="1047403" y="1674674"/>
            <a:ext cx="1720735" cy="1754326"/>
          </a:xfrm>
          <a:prstGeom prst="rect">
            <a:avLst/>
          </a:prstGeom>
          <a:noFill/>
        </p:spPr>
        <p:txBody>
          <a:bodyPr wrap="square" rtlCol="0">
            <a:spAutoFit/>
          </a:bodyPr>
          <a:lstStyle/>
          <a:p>
            <a:r>
              <a:rPr lang="en-US" dirty="0">
                <a:latin typeface="Montserrat" panose="00000500000000000000" pitchFamily="2" charset="0"/>
              </a:rPr>
              <a:t>Word size reflects hashtag use frequency (6</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dirty="0">
                <a:latin typeface="Montserrat" panose="00000500000000000000" pitchFamily="2" charset="0"/>
              </a:rPr>
              <a:t>58 instances)</a:t>
            </a:r>
          </a:p>
        </p:txBody>
      </p:sp>
    </p:spTree>
    <p:extLst>
      <p:ext uri="{BB962C8B-B14F-4D97-AF65-F5344CB8AC3E}">
        <p14:creationId xmlns:p14="http://schemas.microsoft.com/office/powerpoint/2010/main" val="2153394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88CBE2-DA51-ACDA-3676-B975E7C1368E}"/>
              </a:ext>
            </a:extLst>
          </p:cNvPr>
          <p:cNvSpPr>
            <a:spLocks noGrp="1"/>
          </p:cNvSpPr>
          <p:nvPr>
            <p:ph type="title"/>
          </p:nvPr>
        </p:nvSpPr>
        <p:spPr>
          <a:xfrm>
            <a:off x="752928" y="473192"/>
            <a:ext cx="10686144" cy="646502"/>
          </a:xfrm>
        </p:spPr>
        <p:txBody>
          <a:bodyPr>
            <a:normAutofit fontScale="90000"/>
          </a:bodyPr>
          <a:lstStyle/>
          <a:p>
            <a:r>
              <a:rPr lang="en-US" sz="3400" dirty="0">
                <a:latin typeface="Montserrat SemiBold" panose="00000700000000000000" pitchFamily="2" charset="0"/>
              </a:rPr>
              <a:t>Post Volume, Engagements, and Views by Top NPN Authors</a:t>
            </a:r>
          </a:p>
        </p:txBody>
      </p:sp>
      <p:sp>
        <p:nvSpPr>
          <p:cNvPr id="5" name="Content Placeholder 2">
            <a:extLst>
              <a:ext uri="{FF2B5EF4-FFF2-40B4-BE49-F238E27FC236}">
                <a16:creationId xmlns:a16="http://schemas.microsoft.com/office/drawing/2014/main" id="{C09FFC82-8259-8B8D-1CF3-766338C5A488}"/>
              </a:ext>
            </a:extLst>
          </p:cNvPr>
          <p:cNvSpPr txBox="1">
            <a:spLocks/>
          </p:cNvSpPr>
          <p:nvPr/>
        </p:nvSpPr>
        <p:spPr>
          <a:xfrm>
            <a:off x="765065" y="1488612"/>
            <a:ext cx="9911647" cy="59000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600" dirty="0">
                <a:solidFill>
                  <a:srgbClr val="4E58EC"/>
                </a:solidFill>
                <a:latin typeface="Montserrat" panose="00000500000000000000" pitchFamily="2" charset="0"/>
              </a:rPr>
              <a:t>Medical Assistant Partnership </a:t>
            </a:r>
            <a:r>
              <a:rPr lang="en-US" sz="1600" dirty="0">
                <a:latin typeface="Montserrat" panose="00000500000000000000" pitchFamily="2" charset="0"/>
              </a:rPr>
              <a:t>and </a:t>
            </a:r>
            <a:r>
              <a:rPr lang="en-US" sz="1600" dirty="0">
                <a:solidFill>
                  <a:srgbClr val="4E58EC"/>
                </a:solidFill>
                <a:latin typeface="Montserrat" panose="00000500000000000000" pitchFamily="2" charset="0"/>
              </a:rPr>
              <a:t>FASD United </a:t>
            </a:r>
            <a:r>
              <a:rPr lang="en-US" sz="1600" dirty="0">
                <a:latin typeface="Montserrat" panose="00000500000000000000" pitchFamily="2" charset="0"/>
              </a:rPr>
              <a:t>used the hashtag most. FASD United’s posts had the most Instagram engagements and X/Twitter views.</a:t>
            </a:r>
          </a:p>
          <a:p>
            <a:endParaRPr lang="en-US" sz="1600" dirty="0">
              <a:latin typeface="Montserrat" panose="00000500000000000000" pitchFamily="2" charset="0"/>
            </a:endParaRPr>
          </a:p>
        </p:txBody>
      </p:sp>
      <p:graphicFrame>
        <p:nvGraphicFramePr>
          <p:cNvPr id="2" name="Table 1">
            <a:extLst>
              <a:ext uri="{FF2B5EF4-FFF2-40B4-BE49-F238E27FC236}">
                <a16:creationId xmlns:a16="http://schemas.microsoft.com/office/drawing/2014/main" id="{81276585-0C72-84BC-C080-6C01F244503F}"/>
              </a:ext>
            </a:extLst>
          </p:cNvPr>
          <p:cNvGraphicFramePr>
            <a:graphicFrameLocks noGrp="1"/>
          </p:cNvGraphicFramePr>
          <p:nvPr>
            <p:extLst>
              <p:ext uri="{D42A27DB-BD31-4B8C-83A1-F6EECF244321}">
                <p14:modId xmlns:p14="http://schemas.microsoft.com/office/powerpoint/2010/main" val="1999175512"/>
              </p:ext>
            </p:extLst>
          </p:nvPr>
        </p:nvGraphicFramePr>
        <p:xfrm>
          <a:off x="141620" y="3230975"/>
          <a:ext cx="4409832" cy="231648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2663225">
                  <a:extLst>
                    <a:ext uri="{9D8B030D-6E8A-4147-A177-3AD203B41FA5}">
                      <a16:colId xmlns:a16="http://schemas.microsoft.com/office/drawing/2014/main" val="1022363306"/>
                    </a:ext>
                  </a:extLst>
                </a:gridCol>
                <a:gridCol w="1746607">
                  <a:extLst>
                    <a:ext uri="{9D8B030D-6E8A-4147-A177-3AD203B41FA5}">
                      <a16:colId xmlns:a16="http://schemas.microsoft.com/office/drawing/2014/main" val="1761904819"/>
                    </a:ext>
                  </a:extLst>
                </a:gridCol>
              </a:tblGrid>
              <a:tr h="327473">
                <a:tc>
                  <a:txBody>
                    <a:bodyPr/>
                    <a:lstStyle/>
                    <a:p>
                      <a:pPr algn="l" fontAlgn="b"/>
                      <a:r>
                        <a:rPr lang="en-US" sz="1600" u="none" strike="noStrike" dirty="0">
                          <a:effectLst/>
                          <a:latin typeface="Montserrat" panose="00000500000000000000" pitchFamily="2" charset="0"/>
                        </a:rPr>
                        <a:t>Instagram Author</a:t>
                      </a:r>
                      <a:endParaRPr lang="en-US" sz="1600" b="1" i="0" u="none" strike="noStrike" dirty="0">
                        <a:solidFill>
                          <a:srgbClr val="FFFFFF"/>
                        </a:solidFill>
                        <a:effectLst/>
                        <a:latin typeface="Montserrat" panose="00000500000000000000" pitchFamily="2" charset="0"/>
                      </a:endParaRPr>
                    </a:p>
                  </a:txBody>
                  <a:tcPr anchor="b">
                    <a:solidFill>
                      <a:srgbClr val="FE0965"/>
                    </a:solidFill>
                  </a:tcPr>
                </a:tc>
                <a:tc>
                  <a:txBody>
                    <a:bodyPr/>
                    <a:lstStyle/>
                    <a:p>
                      <a:pPr algn="l" fontAlgn="b"/>
                      <a:r>
                        <a:rPr lang="en-US" sz="1600" u="none" strike="noStrike" dirty="0">
                          <a:effectLst/>
                          <a:latin typeface="Montserrat" panose="00000500000000000000" pitchFamily="2" charset="0"/>
                        </a:rPr>
                        <a:t>Posts | Engagements</a:t>
                      </a:r>
                      <a:endParaRPr lang="en-US" sz="1600" b="1" i="0" u="none" strike="noStrike" dirty="0">
                        <a:solidFill>
                          <a:srgbClr val="FFFFFF"/>
                        </a:solidFill>
                        <a:effectLst/>
                        <a:latin typeface="Montserrat" panose="00000500000000000000" pitchFamily="2" charset="0"/>
                      </a:endParaRPr>
                    </a:p>
                  </a:txBody>
                  <a:tcPr anchor="b">
                    <a:solidFill>
                      <a:srgbClr val="FE0965"/>
                    </a:solidFill>
                  </a:tcPr>
                </a:tc>
                <a:extLst>
                  <a:ext uri="{0D108BD9-81ED-4DB2-BD59-A6C34878D82A}">
                    <a16:rowId xmlns:a16="http://schemas.microsoft.com/office/drawing/2014/main" val="3848223812"/>
                  </a:ext>
                </a:extLst>
              </a:tr>
              <a:tr h="322042">
                <a:tc>
                  <a:txBody>
                    <a:bodyPr/>
                    <a:lstStyle/>
                    <a:p>
                      <a:pPr algn="l" fontAlgn="b"/>
                      <a:r>
                        <a:rPr lang="en-US" sz="1600" b="0" i="0" u="none" strike="noStrike" dirty="0">
                          <a:solidFill>
                            <a:srgbClr val="000000"/>
                          </a:solidFill>
                          <a:effectLst/>
                          <a:latin typeface="Montserrat" panose="00000500000000000000" pitchFamily="2" charset="0"/>
                        </a:rPr>
                        <a:t>@medicalassistantpartnership (MAP)</a:t>
                      </a:r>
                    </a:p>
                  </a:txBody>
                  <a:tcPr anchor="b">
                    <a:solidFill>
                      <a:srgbClr val="FFB7CF"/>
                    </a:solidFill>
                  </a:tcPr>
                </a:tc>
                <a:tc>
                  <a:txBody>
                    <a:bodyPr/>
                    <a:lstStyle/>
                    <a:p>
                      <a:pPr algn="r" fontAlgn="b"/>
                      <a:r>
                        <a:rPr lang="en-US" sz="1600" u="none" strike="noStrike" dirty="0">
                          <a:effectLst/>
                          <a:latin typeface="Montserrat" panose="00000500000000000000" pitchFamily="2" charset="0"/>
                        </a:rPr>
                        <a:t>77 posts | 398 engagements</a:t>
                      </a:r>
                      <a:endParaRPr lang="en-US" sz="1600" b="0" i="0" u="none" strike="noStrike" dirty="0">
                        <a:solidFill>
                          <a:srgbClr val="000000"/>
                        </a:solidFill>
                        <a:effectLst/>
                        <a:latin typeface="Montserrat" panose="00000500000000000000" pitchFamily="2" charset="0"/>
                      </a:endParaRPr>
                    </a:p>
                  </a:txBody>
                  <a:tcPr anchor="b">
                    <a:solidFill>
                      <a:srgbClr val="FFB7CF"/>
                    </a:solidFill>
                  </a:tcPr>
                </a:tc>
                <a:extLst>
                  <a:ext uri="{0D108BD9-81ED-4DB2-BD59-A6C34878D82A}">
                    <a16:rowId xmlns:a16="http://schemas.microsoft.com/office/drawing/2014/main" val="3263553407"/>
                  </a:ext>
                </a:extLst>
              </a:tr>
              <a:tr h="32204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u="none" strike="noStrike" dirty="0">
                          <a:effectLst/>
                          <a:latin typeface="Montserrat" panose="00000500000000000000" pitchFamily="2" charset="0"/>
                        </a:rPr>
                        <a:t>@fasdunited</a:t>
                      </a:r>
                      <a:endParaRPr lang="en-US" sz="1600" b="0" i="0" u="none" strike="noStrike" dirty="0">
                        <a:solidFill>
                          <a:srgbClr val="000000"/>
                        </a:solidFill>
                        <a:effectLst/>
                        <a:latin typeface="Montserrat" panose="00000500000000000000" pitchFamily="2" charset="0"/>
                      </a:endParaRPr>
                    </a:p>
                  </a:txBody>
                  <a:tcPr anchor="b"/>
                </a:tc>
                <a:tc>
                  <a:txBody>
                    <a:bodyPr/>
                    <a:lstStyle/>
                    <a:p>
                      <a:pPr algn="r" fontAlgn="b"/>
                      <a:r>
                        <a:rPr lang="en-US" sz="1600" b="0" i="0" u="none" strike="noStrike" dirty="0">
                          <a:solidFill>
                            <a:srgbClr val="000000"/>
                          </a:solidFill>
                          <a:effectLst/>
                          <a:latin typeface="Montserrat" panose="00000500000000000000" pitchFamily="2" charset="0"/>
                        </a:rPr>
                        <a:t>50 posts | 880 engagements</a:t>
                      </a:r>
                    </a:p>
                  </a:txBody>
                  <a:tcPr anchor="b"/>
                </a:tc>
                <a:extLst>
                  <a:ext uri="{0D108BD9-81ED-4DB2-BD59-A6C34878D82A}">
                    <a16:rowId xmlns:a16="http://schemas.microsoft.com/office/drawing/2014/main" val="3013903634"/>
                  </a:ext>
                </a:extLst>
              </a:tr>
              <a:tr h="556255">
                <a:tc>
                  <a:txBody>
                    <a:bodyPr/>
                    <a:lstStyle/>
                    <a:p>
                      <a:pPr algn="l" fontAlgn="b"/>
                      <a:r>
                        <a:rPr lang="en-US" sz="1600" b="0" i="0" u="none" strike="noStrike" dirty="0">
                          <a:solidFill>
                            <a:srgbClr val="000000"/>
                          </a:solidFill>
                          <a:effectLst/>
                          <a:latin typeface="Montserrat" panose="00000500000000000000" pitchFamily="2" charset="0"/>
                        </a:rPr>
                        <a:t>@casatunr</a:t>
                      </a:r>
                    </a:p>
                  </a:txBody>
                  <a:tcPr anchor="b">
                    <a:solidFill>
                      <a:srgbClr val="FFB7CF"/>
                    </a:solidFill>
                  </a:tcPr>
                </a:tc>
                <a:tc>
                  <a:txBody>
                    <a:bodyPr/>
                    <a:lstStyle/>
                    <a:p>
                      <a:pPr algn="r" fontAlgn="b"/>
                      <a:r>
                        <a:rPr lang="en-US" sz="1600" b="0" i="0" u="none" strike="noStrike" dirty="0">
                          <a:solidFill>
                            <a:srgbClr val="000000"/>
                          </a:solidFill>
                          <a:effectLst/>
                          <a:latin typeface="Montserrat" panose="00000500000000000000" pitchFamily="2" charset="0"/>
                        </a:rPr>
                        <a:t>23 posts | 156 engagements</a:t>
                      </a:r>
                    </a:p>
                  </a:txBody>
                  <a:tcPr anchor="b">
                    <a:solidFill>
                      <a:srgbClr val="FFB7CF"/>
                    </a:solidFill>
                  </a:tcPr>
                </a:tc>
                <a:extLst>
                  <a:ext uri="{0D108BD9-81ED-4DB2-BD59-A6C34878D82A}">
                    <a16:rowId xmlns:a16="http://schemas.microsoft.com/office/drawing/2014/main" val="3719542933"/>
                  </a:ext>
                </a:extLst>
              </a:tr>
            </a:tbl>
          </a:graphicData>
        </a:graphic>
      </p:graphicFrame>
      <p:graphicFrame>
        <p:nvGraphicFramePr>
          <p:cNvPr id="7" name="Table 6">
            <a:extLst>
              <a:ext uri="{FF2B5EF4-FFF2-40B4-BE49-F238E27FC236}">
                <a16:creationId xmlns:a16="http://schemas.microsoft.com/office/drawing/2014/main" id="{DD6F21DB-C76F-3960-9950-508103C83318}"/>
              </a:ext>
            </a:extLst>
          </p:cNvPr>
          <p:cNvGraphicFramePr>
            <a:graphicFrameLocks noGrp="1"/>
          </p:cNvGraphicFramePr>
          <p:nvPr>
            <p:extLst>
              <p:ext uri="{D42A27DB-BD31-4B8C-83A1-F6EECF244321}">
                <p14:modId xmlns:p14="http://schemas.microsoft.com/office/powerpoint/2010/main" val="1247266572"/>
              </p:ext>
            </p:extLst>
          </p:nvPr>
        </p:nvGraphicFramePr>
        <p:xfrm>
          <a:off x="4688086" y="3230975"/>
          <a:ext cx="4021265" cy="2895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318889">
                  <a:extLst>
                    <a:ext uri="{9D8B030D-6E8A-4147-A177-3AD203B41FA5}">
                      <a16:colId xmlns:a16="http://schemas.microsoft.com/office/drawing/2014/main" val="955640159"/>
                    </a:ext>
                  </a:extLst>
                </a:gridCol>
                <a:gridCol w="1702376">
                  <a:extLst>
                    <a:ext uri="{9D8B030D-6E8A-4147-A177-3AD203B41FA5}">
                      <a16:colId xmlns:a16="http://schemas.microsoft.com/office/drawing/2014/main" val="2516868909"/>
                    </a:ext>
                  </a:extLst>
                </a:gridCol>
              </a:tblGrid>
              <a:tr h="184150">
                <a:tc>
                  <a:txBody>
                    <a:bodyPr/>
                    <a:lstStyle/>
                    <a:p>
                      <a:pPr algn="l" fontAlgn="b"/>
                      <a:r>
                        <a:rPr lang="en-US" sz="1600" u="none" strike="noStrike" dirty="0">
                          <a:effectLst/>
                          <a:latin typeface="Montserrat" panose="00000500000000000000" pitchFamily="2" charset="0"/>
                        </a:rPr>
                        <a:t>Facebook Author</a:t>
                      </a:r>
                      <a:endParaRPr lang="en-US" sz="1600" b="0" i="0" u="none" strike="noStrike" dirty="0">
                        <a:solidFill>
                          <a:srgbClr val="000000"/>
                        </a:solidFill>
                        <a:effectLst/>
                        <a:latin typeface="Montserrat" panose="00000500000000000000" pitchFamily="2" charset="0"/>
                      </a:endParaRPr>
                    </a:p>
                  </a:txBody>
                  <a:tcPr anchor="b">
                    <a:solidFill>
                      <a:srgbClr val="0866FF"/>
                    </a:solidFill>
                  </a:tcPr>
                </a:tc>
                <a:tc>
                  <a:txBody>
                    <a:bodyPr/>
                    <a:lstStyle/>
                    <a:p>
                      <a:pPr algn="l" fontAlgn="b"/>
                      <a:r>
                        <a:rPr lang="en-US" sz="1600" u="none" strike="noStrike" dirty="0">
                          <a:effectLst/>
                          <a:latin typeface="Montserrat" panose="00000500000000000000" pitchFamily="2" charset="0"/>
                        </a:rPr>
                        <a:t>Posts | Engagements</a:t>
                      </a:r>
                      <a:endParaRPr lang="en-US" sz="1600" b="0" i="0" u="none" strike="noStrike" dirty="0">
                        <a:solidFill>
                          <a:srgbClr val="000000"/>
                        </a:solidFill>
                        <a:effectLst/>
                        <a:latin typeface="Montserrat" panose="00000500000000000000" pitchFamily="2" charset="0"/>
                      </a:endParaRPr>
                    </a:p>
                  </a:txBody>
                  <a:tcPr anchor="b">
                    <a:solidFill>
                      <a:srgbClr val="0866FF"/>
                    </a:solidFill>
                  </a:tcPr>
                </a:tc>
                <a:extLst>
                  <a:ext uri="{0D108BD9-81ED-4DB2-BD59-A6C34878D82A}">
                    <a16:rowId xmlns:a16="http://schemas.microsoft.com/office/drawing/2014/main" val="2301793418"/>
                  </a:ext>
                </a:extLst>
              </a:tr>
              <a:tr h="184150">
                <a:tc>
                  <a:txBody>
                    <a:bodyPr/>
                    <a:lstStyle/>
                    <a:p>
                      <a:pPr algn="l" fontAlgn="b"/>
                      <a:r>
                        <a:rPr lang="en-US" sz="1600" b="0" i="0" u="none" strike="noStrike" dirty="0" err="1">
                          <a:solidFill>
                            <a:srgbClr val="000000"/>
                          </a:solidFill>
                          <a:effectLst/>
                          <a:latin typeface="Montserrat" panose="00000500000000000000" pitchFamily="2" charset="0"/>
                        </a:rPr>
                        <a:t>oakridgeassociateduniversities</a:t>
                      </a:r>
                      <a:r>
                        <a:rPr lang="en-US" sz="1600" b="0" i="0" u="none" strike="noStrike" dirty="0">
                          <a:solidFill>
                            <a:srgbClr val="000000"/>
                          </a:solidFill>
                          <a:effectLst/>
                          <a:latin typeface="Montserrat" panose="00000500000000000000" pitchFamily="2" charset="0"/>
                        </a:rPr>
                        <a:t> (ORAU)</a:t>
                      </a:r>
                    </a:p>
                  </a:txBody>
                  <a:tcPr anchor="b"/>
                </a:tc>
                <a:tc>
                  <a:txBody>
                    <a:bodyPr/>
                    <a:lstStyle/>
                    <a:p>
                      <a:pPr algn="r" fontAlgn="b"/>
                      <a:r>
                        <a:rPr lang="en-US" sz="1600" b="0" i="0" u="none" strike="noStrike" dirty="0">
                          <a:solidFill>
                            <a:srgbClr val="000000"/>
                          </a:solidFill>
                          <a:effectLst/>
                          <a:latin typeface="Montserrat" panose="00000500000000000000" pitchFamily="2" charset="0"/>
                        </a:rPr>
                        <a:t>6 posts | 29 engagements</a:t>
                      </a:r>
                    </a:p>
                  </a:txBody>
                  <a:tcPr anchor="b"/>
                </a:tc>
                <a:extLst>
                  <a:ext uri="{0D108BD9-81ED-4DB2-BD59-A6C34878D82A}">
                    <a16:rowId xmlns:a16="http://schemas.microsoft.com/office/drawing/2014/main" val="2858932065"/>
                  </a:ext>
                </a:extLst>
              </a:tr>
              <a:tr h="184150">
                <a:tc>
                  <a:txBody>
                    <a:bodyPr/>
                    <a:lstStyle/>
                    <a:p>
                      <a:pPr algn="l" fontAlgn="b"/>
                      <a:r>
                        <a:rPr lang="en-US" sz="1600" b="0" i="0" u="none" strike="noStrike" dirty="0" err="1">
                          <a:solidFill>
                            <a:srgbClr val="000000"/>
                          </a:solidFill>
                          <a:effectLst/>
                          <a:latin typeface="Montserrat" panose="00000500000000000000" pitchFamily="2" charset="0"/>
                        </a:rPr>
                        <a:t>naswsocialworkers</a:t>
                      </a:r>
                      <a:r>
                        <a:rPr lang="en-US" sz="1600" b="0" i="0" u="none" strike="noStrike" dirty="0">
                          <a:solidFill>
                            <a:srgbClr val="000000"/>
                          </a:solidFill>
                          <a:effectLst/>
                          <a:latin typeface="Montserrat" panose="00000500000000000000" pitchFamily="2" charset="0"/>
                        </a:rPr>
                        <a:t> (NASW)</a:t>
                      </a:r>
                    </a:p>
                  </a:txBody>
                  <a:tcPr anchor="b"/>
                </a:tc>
                <a:tc>
                  <a:txBody>
                    <a:bodyPr/>
                    <a:lstStyle/>
                    <a:p>
                      <a:pPr algn="r" fontAlgn="b"/>
                      <a:r>
                        <a:rPr lang="en-US" sz="1600" b="0" i="0" u="none" strike="noStrike" dirty="0">
                          <a:solidFill>
                            <a:srgbClr val="000000"/>
                          </a:solidFill>
                          <a:effectLst/>
                          <a:latin typeface="Montserrat" panose="00000500000000000000" pitchFamily="2" charset="0"/>
                        </a:rPr>
                        <a:t>5 posts | 95 engagements</a:t>
                      </a:r>
                    </a:p>
                  </a:txBody>
                  <a:tcPr anchor="b"/>
                </a:tc>
                <a:extLst>
                  <a:ext uri="{0D108BD9-81ED-4DB2-BD59-A6C34878D82A}">
                    <a16:rowId xmlns:a16="http://schemas.microsoft.com/office/drawing/2014/main" val="2956765117"/>
                  </a:ext>
                </a:extLst>
              </a:tr>
              <a:tr h="184150">
                <a:tc>
                  <a:txBody>
                    <a:bodyPr/>
                    <a:lstStyle/>
                    <a:p>
                      <a:pPr algn="l" fontAlgn="b"/>
                      <a:r>
                        <a:rPr lang="en-US" sz="1600" b="0" i="0" u="none" strike="noStrike" dirty="0">
                          <a:solidFill>
                            <a:srgbClr val="000000"/>
                          </a:solidFill>
                          <a:effectLst/>
                          <a:latin typeface="Montserrat" panose="00000500000000000000" pitchFamily="2" charset="0"/>
                        </a:rPr>
                        <a:t>npwh1</a:t>
                      </a:r>
                    </a:p>
                  </a:txBody>
                  <a:tcPr anchor="b"/>
                </a:tc>
                <a:tc>
                  <a:txBody>
                    <a:bodyPr/>
                    <a:lstStyle/>
                    <a:p>
                      <a:pPr algn="r" fontAlgn="b"/>
                      <a:r>
                        <a:rPr lang="en-US" sz="1600" b="0" i="0" u="none" strike="noStrike" dirty="0">
                          <a:solidFill>
                            <a:srgbClr val="000000"/>
                          </a:solidFill>
                          <a:effectLst/>
                          <a:latin typeface="Montserrat" panose="00000500000000000000" pitchFamily="2" charset="0"/>
                        </a:rPr>
                        <a:t>5 posts | 2 engagements</a:t>
                      </a:r>
                    </a:p>
                  </a:txBody>
                  <a:tcPr anchor="b"/>
                </a:tc>
                <a:extLst>
                  <a:ext uri="{0D108BD9-81ED-4DB2-BD59-A6C34878D82A}">
                    <a16:rowId xmlns:a16="http://schemas.microsoft.com/office/drawing/2014/main" val="3420568659"/>
                  </a:ext>
                </a:extLst>
              </a:tr>
              <a:tr h="117891">
                <a:tc>
                  <a:txBody>
                    <a:bodyPr/>
                    <a:lstStyle/>
                    <a:p>
                      <a:pPr algn="l" fontAlgn="b"/>
                      <a:r>
                        <a:rPr lang="en-US" sz="1600" b="0" i="0" u="none" strike="noStrike" dirty="0" err="1">
                          <a:solidFill>
                            <a:srgbClr val="000000"/>
                          </a:solidFill>
                          <a:effectLst/>
                          <a:latin typeface="Montserrat" panose="00000500000000000000" pitchFamily="2" charset="0"/>
                        </a:rPr>
                        <a:t>fasdunited</a:t>
                      </a:r>
                      <a:endParaRPr lang="en-US" sz="1600" b="0" i="0" u="none" strike="noStrike" dirty="0">
                        <a:solidFill>
                          <a:srgbClr val="000000"/>
                        </a:solidFill>
                        <a:effectLst/>
                        <a:latin typeface="Montserrat" panose="00000500000000000000" pitchFamily="2" charset="0"/>
                      </a:endParaRPr>
                    </a:p>
                  </a:txBody>
                  <a:tcPr anchor="b"/>
                </a:tc>
                <a:tc>
                  <a:txBody>
                    <a:bodyPr/>
                    <a:lstStyle/>
                    <a:p>
                      <a:pPr algn="r" fontAlgn="b"/>
                      <a:r>
                        <a:rPr lang="en-US" sz="1600" b="0" i="0" u="none" strike="noStrike" dirty="0">
                          <a:solidFill>
                            <a:srgbClr val="000000"/>
                          </a:solidFill>
                          <a:effectLst/>
                          <a:latin typeface="Montserrat" panose="00000500000000000000" pitchFamily="2" charset="0"/>
                        </a:rPr>
                        <a:t>4 posts | 88 engagements</a:t>
                      </a:r>
                    </a:p>
                  </a:txBody>
                  <a:tcPr anchor="b"/>
                </a:tc>
                <a:extLst>
                  <a:ext uri="{0D108BD9-81ED-4DB2-BD59-A6C34878D82A}">
                    <a16:rowId xmlns:a16="http://schemas.microsoft.com/office/drawing/2014/main" val="3689170917"/>
                  </a:ext>
                </a:extLst>
              </a:tr>
            </a:tbl>
          </a:graphicData>
        </a:graphic>
      </p:graphicFrame>
      <p:graphicFrame>
        <p:nvGraphicFramePr>
          <p:cNvPr id="8" name="Table 7">
            <a:extLst>
              <a:ext uri="{FF2B5EF4-FFF2-40B4-BE49-F238E27FC236}">
                <a16:creationId xmlns:a16="http://schemas.microsoft.com/office/drawing/2014/main" id="{6712F3D9-6212-D327-1892-3F146A699909}"/>
              </a:ext>
            </a:extLst>
          </p:cNvPr>
          <p:cNvGraphicFramePr>
            <a:graphicFrameLocks noGrp="1"/>
          </p:cNvGraphicFramePr>
          <p:nvPr>
            <p:extLst>
              <p:ext uri="{D42A27DB-BD31-4B8C-83A1-F6EECF244321}">
                <p14:modId xmlns:p14="http://schemas.microsoft.com/office/powerpoint/2010/main" val="2906991329"/>
              </p:ext>
            </p:extLst>
          </p:nvPr>
        </p:nvGraphicFramePr>
        <p:xfrm>
          <a:off x="8845985" y="3230975"/>
          <a:ext cx="3164501" cy="2804160"/>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1993248">
                  <a:extLst>
                    <a:ext uri="{9D8B030D-6E8A-4147-A177-3AD203B41FA5}">
                      <a16:colId xmlns:a16="http://schemas.microsoft.com/office/drawing/2014/main" val="1371233877"/>
                    </a:ext>
                  </a:extLst>
                </a:gridCol>
                <a:gridCol w="1171253">
                  <a:extLst>
                    <a:ext uri="{9D8B030D-6E8A-4147-A177-3AD203B41FA5}">
                      <a16:colId xmlns:a16="http://schemas.microsoft.com/office/drawing/2014/main" val="3634570672"/>
                    </a:ext>
                  </a:extLst>
                </a:gridCol>
              </a:tblGrid>
              <a:tr h="230139">
                <a:tc>
                  <a:txBody>
                    <a:bodyPr/>
                    <a:lstStyle/>
                    <a:p>
                      <a:pPr algn="l" fontAlgn="b"/>
                      <a:r>
                        <a:rPr lang="en-US" sz="1600" u="none" strike="noStrike" dirty="0">
                          <a:effectLst/>
                          <a:latin typeface="Montserrat" panose="00000500000000000000" pitchFamily="2" charset="0"/>
                        </a:rPr>
                        <a:t>X/Twitter Author</a:t>
                      </a:r>
                    </a:p>
                  </a:txBody>
                  <a:tcPr anchor="b"/>
                </a:tc>
                <a:tc>
                  <a:txBody>
                    <a:bodyPr/>
                    <a:lstStyle/>
                    <a:p>
                      <a:pPr algn="l" fontAlgn="b"/>
                      <a:r>
                        <a:rPr lang="en-US" sz="1600" u="none" strike="noStrike" dirty="0">
                          <a:effectLst/>
                          <a:latin typeface="Montserrat" panose="00000500000000000000" pitchFamily="2" charset="0"/>
                        </a:rPr>
                        <a:t>Posts | Views</a:t>
                      </a:r>
                    </a:p>
                  </a:txBody>
                  <a:tcPr anchor="b"/>
                </a:tc>
                <a:extLst>
                  <a:ext uri="{0D108BD9-81ED-4DB2-BD59-A6C34878D82A}">
                    <a16:rowId xmlns:a16="http://schemas.microsoft.com/office/drawing/2014/main" val="4004620524"/>
                  </a:ext>
                </a:extLst>
              </a:tr>
              <a:tr h="184150">
                <a:tc>
                  <a:txBody>
                    <a:bodyPr/>
                    <a:lstStyle/>
                    <a:p>
                      <a:pPr algn="l" fontAlgn="b"/>
                      <a:r>
                        <a:rPr lang="en-US" sz="1600" b="0" i="0" u="none" strike="noStrike" dirty="0">
                          <a:solidFill>
                            <a:srgbClr val="000000"/>
                          </a:solidFill>
                          <a:effectLst/>
                          <a:latin typeface="Montserrat" panose="00000500000000000000" pitchFamily="2" charset="0"/>
                        </a:rPr>
                        <a:t>@mapfasd</a:t>
                      </a:r>
                    </a:p>
                  </a:txBody>
                  <a:tcPr/>
                </a:tc>
                <a:tc>
                  <a:txBody>
                    <a:bodyPr/>
                    <a:lstStyle/>
                    <a:p>
                      <a:pPr algn="r" fontAlgn="b"/>
                      <a:r>
                        <a:rPr lang="en-US" sz="1600" u="none" strike="noStrike" dirty="0">
                          <a:effectLst/>
                          <a:latin typeface="Montserrat" panose="00000500000000000000" pitchFamily="2" charset="0"/>
                        </a:rPr>
                        <a:t> 63 posts| 3,003 views</a:t>
                      </a:r>
                      <a:endParaRPr lang="en-US" sz="1600" b="0" i="0" u="none" strike="noStrike" dirty="0">
                        <a:solidFill>
                          <a:srgbClr val="000000"/>
                        </a:solidFill>
                        <a:effectLst/>
                        <a:latin typeface="Montserrat" panose="00000500000000000000" pitchFamily="2" charset="0"/>
                      </a:endParaRPr>
                    </a:p>
                  </a:txBody>
                  <a:tcPr anchor="b"/>
                </a:tc>
                <a:extLst>
                  <a:ext uri="{0D108BD9-81ED-4DB2-BD59-A6C34878D82A}">
                    <a16:rowId xmlns:a16="http://schemas.microsoft.com/office/drawing/2014/main" val="409372742"/>
                  </a:ext>
                </a:extLst>
              </a:tr>
              <a:tr h="1841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u="none" strike="noStrike" dirty="0">
                          <a:effectLst/>
                          <a:latin typeface="Montserrat" panose="00000500000000000000" pitchFamily="2" charset="0"/>
                        </a:rPr>
                        <a:t>@fasdu</a:t>
                      </a:r>
                      <a:r>
                        <a:rPr lang="en-US" sz="1600" b="0" u="none" strike="noStrike" kern="1200" dirty="0">
                          <a:solidFill>
                            <a:schemeClr val="dk1"/>
                          </a:solidFill>
                          <a:effectLst/>
                          <a:latin typeface="Montserrat" panose="00000500000000000000" pitchFamily="2" charset="0"/>
                          <a:ea typeface="+mn-ea"/>
                          <a:cs typeface="+mn-cs"/>
                        </a:rPr>
                        <a:t>nite</a:t>
                      </a:r>
                      <a:r>
                        <a:rPr lang="en-US" sz="1600" b="0" u="none" strike="noStrike" dirty="0">
                          <a:effectLst/>
                          <a:latin typeface="Montserrat" panose="00000500000000000000" pitchFamily="2" charset="0"/>
                        </a:rPr>
                        <a:t>d</a:t>
                      </a:r>
                      <a:endParaRPr lang="en-US" sz="1600" b="0" i="0" u="none" strike="noStrike" dirty="0">
                        <a:solidFill>
                          <a:srgbClr val="000000"/>
                        </a:solidFill>
                        <a:effectLst/>
                        <a:latin typeface="Montserrat" panose="00000500000000000000" pitchFamily="2" charset="0"/>
                      </a:endParaRPr>
                    </a:p>
                  </a:txBody>
                  <a:tcPr/>
                </a:tc>
                <a:tc>
                  <a:txBody>
                    <a:bodyPr/>
                    <a:lstStyle/>
                    <a:p>
                      <a:pPr algn="r" fontAlgn="b"/>
                      <a:r>
                        <a:rPr lang="en-US" sz="1600" b="0" i="0" u="none" strike="noStrike" dirty="0">
                          <a:solidFill>
                            <a:srgbClr val="000000"/>
                          </a:solidFill>
                          <a:effectLst/>
                          <a:latin typeface="Montserrat" panose="00000500000000000000" pitchFamily="2" charset="0"/>
                        </a:rPr>
                        <a:t>45 posts | 10,002 views</a:t>
                      </a:r>
                    </a:p>
                  </a:txBody>
                  <a:tcPr anchor="b"/>
                </a:tc>
                <a:extLst>
                  <a:ext uri="{0D108BD9-81ED-4DB2-BD59-A6C34878D82A}">
                    <a16:rowId xmlns:a16="http://schemas.microsoft.com/office/drawing/2014/main" val="1330058936"/>
                  </a:ext>
                </a:extLst>
              </a:tr>
              <a:tr h="184150">
                <a:tc>
                  <a:txBody>
                    <a:bodyPr/>
                    <a:lstStyle/>
                    <a:p>
                      <a:pPr algn="l" fontAlgn="b"/>
                      <a:r>
                        <a:rPr lang="en-US" sz="1600" b="0" i="0" u="none" strike="noStrike" dirty="0">
                          <a:solidFill>
                            <a:srgbClr val="000000"/>
                          </a:solidFill>
                          <a:effectLst/>
                          <a:latin typeface="Montserrat" panose="00000500000000000000" pitchFamily="2" charset="0"/>
                        </a:rPr>
                        <a:t>@lafp_familydocs</a:t>
                      </a:r>
                    </a:p>
                  </a:txBody>
                  <a:tcPr marL="95250" marR="0" marT="0" marB="0"/>
                </a:tc>
                <a:tc>
                  <a:txBody>
                    <a:bodyPr/>
                    <a:lstStyle/>
                    <a:p>
                      <a:pPr algn="r" fontAlgn="b"/>
                      <a:r>
                        <a:rPr lang="en-US" sz="1600" b="0" i="0" u="none" strike="noStrike" dirty="0">
                          <a:solidFill>
                            <a:srgbClr val="000000"/>
                          </a:solidFill>
                          <a:effectLst/>
                          <a:latin typeface="Montserrat" panose="00000500000000000000" pitchFamily="2" charset="0"/>
                        </a:rPr>
                        <a:t>15 posts | 414 views</a:t>
                      </a:r>
                    </a:p>
                  </a:txBody>
                  <a:tcPr anchor="b"/>
                </a:tc>
                <a:extLst>
                  <a:ext uri="{0D108BD9-81ED-4DB2-BD59-A6C34878D82A}">
                    <a16:rowId xmlns:a16="http://schemas.microsoft.com/office/drawing/2014/main" val="3554228347"/>
                  </a:ext>
                </a:extLst>
              </a:tr>
            </a:tbl>
          </a:graphicData>
        </a:graphic>
      </p:graphicFrame>
      <p:sp>
        <p:nvSpPr>
          <p:cNvPr id="10" name="TextBox 9">
            <a:extLst>
              <a:ext uri="{FF2B5EF4-FFF2-40B4-BE49-F238E27FC236}">
                <a16:creationId xmlns:a16="http://schemas.microsoft.com/office/drawing/2014/main" id="{E2C48C0F-8FB0-D402-8908-6D4671A75484}"/>
              </a:ext>
            </a:extLst>
          </p:cNvPr>
          <p:cNvSpPr txBox="1"/>
          <p:nvPr/>
        </p:nvSpPr>
        <p:spPr>
          <a:xfrm>
            <a:off x="765065" y="2223908"/>
            <a:ext cx="2383604" cy="861774"/>
          </a:xfrm>
          <a:prstGeom prst="rect">
            <a:avLst/>
          </a:prstGeom>
          <a:noFill/>
        </p:spPr>
        <p:txBody>
          <a:bodyPr wrap="square" rtlCol="0">
            <a:spAutoFit/>
          </a:bodyPr>
          <a:lstStyle/>
          <a:p>
            <a:pPr algn="ctr"/>
            <a:r>
              <a:rPr lang="en-US" sz="3200" b="1" dirty="0">
                <a:latin typeface="Montserrat SemiBold" panose="00000700000000000000" pitchFamily="2" charset="0"/>
              </a:rPr>
              <a:t>2,046</a:t>
            </a:r>
          </a:p>
          <a:p>
            <a:pPr algn="ctr"/>
            <a:r>
              <a:rPr lang="en-US" dirty="0">
                <a:latin typeface="Montserrat" panose="00000500000000000000" pitchFamily="2" charset="0"/>
              </a:rPr>
              <a:t>engagements</a:t>
            </a:r>
          </a:p>
        </p:txBody>
      </p:sp>
      <p:sp>
        <p:nvSpPr>
          <p:cNvPr id="11" name="TextBox 10">
            <a:extLst>
              <a:ext uri="{FF2B5EF4-FFF2-40B4-BE49-F238E27FC236}">
                <a16:creationId xmlns:a16="http://schemas.microsoft.com/office/drawing/2014/main" id="{68363295-E577-50F1-85B1-AFE8D989A87B}"/>
              </a:ext>
            </a:extLst>
          </p:cNvPr>
          <p:cNvSpPr txBox="1"/>
          <p:nvPr/>
        </p:nvSpPr>
        <p:spPr>
          <a:xfrm>
            <a:off x="5349307" y="2223908"/>
            <a:ext cx="2383604" cy="892552"/>
          </a:xfrm>
          <a:prstGeom prst="rect">
            <a:avLst/>
          </a:prstGeom>
          <a:noFill/>
        </p:spPr>
        <p:txBody>
          <a:bodyPr wrap="square" rtlCol="0">
            <a:spAutoFit/>
          </a:bodyPr>
          <a:lstStyle/>
          <a:p>
            <a:pPr algn="ctr"/>
            <a:r>
              <a:rPr lang="en-US" sz="3200" b="1" dirty="0">
                <a:latin typeface="Montserrat SemiBold" panose="00000700000000000000" pitchFamily="2" charset="0"/>
              </a:rPr>
              <a:t>422</a:t>
            </a:r>
          </a:p>
          <a:p>
            <a:pPr algn="ctr"/>
            <a:r>
              <a:rPr lang="en-US" dirty="0">
                <a:latin typeface="Montserrat" panose="00000500000000000000" pitchFamily="2" charset="0"/>
              </a:rPr>
              <a:t>engagements</a:t>
            </a:r>
          </a:p>
        </p:txBody>
      </p:sp>
      <p:sp>
        <p:nvSpPr>
          <p:cNvPr id="12" name="TextBox 11">
            <a:extLst>
              <a:ext uri="{FF2B5EF4-FFF2-40B4-BE49-F238E27FC236}">
                <a16:creationId xmlns:a16="http://schemas.microsoft.com/office/drawing/2014/main" id="{E10FF69B-AECE-9355-E21F-DE8AFED36E2F}"/>
              </a:ext>
            </a:extLst>
          </p:cNvPr>
          <p:cNvSpPr txBox="1"/>
          <p:nvPr/>
        </p:nvSpPr>
        <p:spPr>
          <a:xfrm>
            <a:off x="9739901" y="2262284"/>
            <a:ext cx="1699171" cy="892552"/>
          </a:xfrm>
          <a:prstGeom prst="rect">
            <a:avLst/>
          </a:prstGeom>
          <a:noFill/>
        </p:spPr>
        <p:txBody>
          <a:bodyPr wrap="square" rtlCol="0">
            <a:spAutoFit/>
          </a:bodyPr>
          <a:lstStyle/>
          <a:p>
            <a:pPr algn="ctr"/>
            <a:r>
              <a:rPr lang="en-US" sz="3200" b="1" dirty="0">
                <a:latin typeface="Montserrat SemiBold" panose="00000700000000000000" pitchFamily="2" charset="0"/>
              </a:rPr>
              <a:t>28</a:t>
            </a:r>
            <a:r>
              <a:rPr lang="en-US" sz="3200" b="1" i="0" u="none" strike="noStrike" dirty="0">
                <a:effectLst/>
                <a:latin typeface="Montserrat SemiBold" panose="00000700000000000000" pitchFamily="2" charset="0"/>
              </a:rPr>
              <a:t>,695</a:t>
            </a:r>
            <a:r>
              <a:rPr lang="en-US" sz="3200" b="0" i="0" u="none" strike="noStrike" dirty="0">
                <a:solidFill>
                  <a:srgbClr val="000000"/>
                </a:solidFill>
                <a:effectLst/>
                <a:latin typeface="Montserrat" panose="00000500000000000000" pitchFamily="2" charset="0"/>
              </a:rPr>
              <a:t> </a:t>
            </a:r>
            <a:r>
              <a:rPr lang="en-US" b="0" i="0" u="none" strike="noStrike" dirty="0">
                <a:solidFill>
                  <a:srgbClr val="000000"/>
                </a:solidFill>
                <a:effectLst/>
                <a:latin typeface="Montserrat" panose="00000500000000000000" pitchFamily="2" charset="0"/>
              </a:rPr>
              <a:t>views</a:t>
            </a:r>
            <a:r>
              <a:rPr lang="en-US" sz="1100" dirty="0">
                <a:latin typeface="Montserrat" panose="00000500000000000000" pitchFamily="2" charset="0"/>
              </a:rPr>
              <a:t> </a:t>
            </a:r>
            <a:endParaRPr lang="en-US" dirty="0">
              <a:latin typeface="Montserrat" panose="00000500000000000000" pitchFamily="2" charset="0"/>
            </a:endParaRPr>
          </a:p>
        </p:txBody>
      </p:sp>
      <p:pic>
        <p:nvPicPr>
          <p:cNvPr id="14" name="Graphic 13">
            <a:extLst>
              <a:ext uri="{FF2B5EF4-FFF2-40B4-BE49-F238E27FC236}">
                <a16:creationId xmlns:a16="http://schemas.microsoft.com/office/drawing/2014/main" id="{DA512C29-6E4C-EFA1-DFC0-71E012AE5C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620" y="2229309"/>
            <a:ext cx="822960" cy="822960"/>
          </a:xfrm>
          <a:prstGeom prst="rect">
            <a:avLst/>
          </a:prstGeom>
          <a:effectLst>
            <a:outerShdw blurRad="50800" dist="38100" dir="2700000" algn="tl" rotWithShape="0">
              <a:prstClr val="black">
                <a:alpha val="40000"/>
              </a:prstClr>
            </a:outerShdw>
          </a:effectLst>
        </p:spPr>
      </p:pic>
      <p:pic>
        <p:nvPicPr>
          <p:cNvPr id="16" name="Graphic 15">
            <a:extLst>
              <a:ext uri="{FF2B5EF4-FFF2-40B4-BE49-F238E27FC236}">
                <a16:creationId xmlns:a16="http://schemas.microsoft.com/office/drawing/2014/main" id="{7EC07745-1E15-D4F8-84C3-C9DA8020BF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8086" y="2229309"/>
            <a:ext cx="822960" cy="822960"/>
          </a:xfrm>
          <a:prstGeom prst="rect">
            <a:avLst/>
          </a:prstGeom>
          <a:effectLst>
            <a:outerShdw blurRad="50800" dist="38100" dir="2700000" algn="tl" rotWithShape="0">
              <a:prstClr val="black">
                <a:alpha val="40000"/>
              </a:prstClr>
            </a:outerShdw>
          </a:effectLst>
        </p:spPr>
      </p:pic>
      <p:pic>
        <p:nvPicPr>
          <p:cNvPr id="18" name="Picture 17" descr="A white x on a black background&#10;&#10;Description automatically generated">
            <a:extLst>
              <a:ext uri="{FF2B5EF4-FFF2-40B4-BE49-F238E27FC236}">
                <a16:creationId xmlns:a16="http://schemas.microsoft.com/office/drawing/2014/main" id="{78D9C4E8-DBD6-4717-4AAB-1C13CE5C0A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486" y="2243315"/>
            <a:ext cx="822960" cy="8229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0722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982406-31EF-047E-3200-9A741B2E3BD9}"/>
              </a:ext>
            </a:extLst>
          </p:cNvPr>
          <p:cNvSpPr>
            <a:spLocks noGrp="1"/>
          </p:cNvSpPr>
          <p:nvPr>
            <p:ph type="title"/>
          </p:nvPr>
        </p:nvSpPr>
        <p:spPr>
          <a:xfrm>
            <a:off x="752927" y="378498"/>
            <a:ext cx="10686144" cy="646502"/>
          </a:xfrm>
        </p:spPr>
        <p:txBody>
          <a:bodyPr>
            <a:noAutofit/>
          </a:bodyPr>
          <a:lstStyle/>
          <a:p>
            <a:r>
              <a:rPr lang="en-US" sz="2800" dirty="0"/>
              <a:t>Volume and Engagement by Media Type*</a:t>
            </a:r>
          </a:p>
        </p:txBody>
      </p:sp>
      <p:graphicFrame>
        <p:nvGraphicFramePr>
          <p:cNvPr id="9" name="Chart 8">
            <a:extLst>
              <a:ext uri="{FF2B5EF4-FFF2-40B4-BE49-F238E27FC236}">
                <a16:creationId xmlns:a16="http://schemas.microsoft.com/office/drawing/2014/main" id="{9AF8C857-94A5-7589-8D13-828094564DD3}"/>
              </a:ext>
            </a:extLst>
          </p:cNvPr>
          <p:cNvGraphicFramePr>
            <a:graphicFrameLocks/>
          </p:cNvGraphicFramePr>
          <p:nvPr>
            <p:extLst>
              <p:ext uri="{D42A27DB-BD31-4B8C-83A1-F6EECF244321}">
                <p14:modId xmlns:p14="http://schemas.microsoft.com/office/powerpoint/2010/main" val="2554861529"/>
              </p:ext>
            </p:extLst>
          </p:nvPr>
        </p:nvGraphicFramePr>
        <p:xfrm>
          <a:off x="2989051" y="1414129"/>
          <a:ext cx="10932253" cy="474212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231B1CE-E067-1371-C191-86D50EFA24F8}"/>
              </a:ext>
            </a:extLst>
          </p:cNvPr>
          <p:cNvSpPr txBox="1"/>
          <p:nvPr/>
        </p:nvSpPr>
        <p:spPr>
          <a:xfrm>
            <a:off x="626533" y="1324159"/>
            <a:ext cx="2446867" cy="4832092"/>
          </a:xfrm>
          <a:prstGeom prst="rect">
            <a:avLst/>
          </a:prstGeom>
          <a:noFill/>
        </p:spPr>
        <p:txBody>
          <a:bodyPr wrap="square" rtlCol="0">
            <a:spAutoFit/>
          </a:bodyPr>
          <a:lstStyle/>
          <a:p>
            <a:r>
              <a:rPr lang="en-US" dirty="0">
                <a:latin typeface="Montserrat" panose="00000500000000000000" pitchFamily="2" charset="0"/>
              </a:rPr>
              <a:t>Instagram and Facebook posts containing #FASDNPN included</a:t>
            </a:r>
            <a:r>
              <a:rPr lang="en-US" dirty="0">
                <a:latin typeface="Montserrat SemiBold" panose="00000700000000000000" pitchFamily="2" charset="0"/>
              </a:rPr>
              <a:t> </a:t>
            </a:r>
            <a:r>
              <a:rPr lang="en-US" sz="2000" b="1" dirty="0">
                <a:latin typeface="Montserrat SemiBold" panose="00000700000000000000" pitchFamily="2" charset="0"/>
              </a:rPr>
              <a:t>12</a:t>
            </a:r>
            <a:r>
              <a:rPr lang="en-US" dirty="0">
                <a:latin typeface="Montserrat SemiBold" panose="00000700000000000000" pitchFamily="2" charset="0"/>
              </a:rPr>
              <a:t> </a:t>
            </a:r>
            <a:r>
              <a:rPr lang="en-US" dirty="0">
                <a:latin typeface="Montserrat" panose="00000500000000000000" pitchFamily="2" charset="0"/>
              </a:rPr>
              <a:t>different types of media including NPN organizations’ custom images, NPN Toolkit images, CDC images (e.g., Let’s Talk materials), animations, and videos. See </a:t>
            </a:r>
            <a:r>
              <a:rPr lang="en-US" dirty="0">
                <a:latin typeface="Montserrat" panose="00000500000000000000" pitchFamily="2" charset="0"/>
                <a:hlinkClick r:id="rId4" action="ppaction://hlinksldjump"/>
              </a:rPr>
              <a:t>appendix</a:t>
            </a:r>
            <a:r>
              <a:rPr lang="en-US" dirty="0">
                <a:latin typeface="Montserrat" panose="00000500000000000000" pitchFamily="2" charset="0"/>
              </a:rPr>
              <a:t> for examples.</a:t>
            </a:r>
          </a:p>
        </p:txBody>
      </p:sp>
      <p:sp>
        <p:nvSpPr>
          <p:cNvPr id="4" name="TextBox 3">
            <a:extLst>
              <a:ext uri="{FF2B5EF4-FFF2-40B4-BE49-F238E27FC236}">
                <a16:creationId xmlns:a16="http://schemas.microsoft.com/office/drawing/2014/main" id="{117EE5C4-872E-9937-0EB6-FD5E3C0339EE}"/>
              </a:ext>
            </a:extLst>
          </p:cNvPr>
          <p:cNvSpPr txBox="1"/>
          <p:nvPr/>
        </p:nvSpPr>
        <p:spPr>
          <a:xfrm>
            <a:off x="4974091" y="6172931"/>
            <a:ext cx="6962172" cy="738664"/>
          </a:xfrm>
          <a:prstGeom prst="rect">
            <a:avLst/>
          </a:prstGeom>
          <a:noFill/>
        </p:spPr>
        <p:txBody>
          <a:bodyPr wrap="square">
            <a:spAutoFit/>
          </a:bodyPr>
          <a:lstStyle/>
          <a:p>
            <a:r>
              <a:rPr lang="en-US" sz="1400" b="0" i="0" dirty="0">
                <a:solidFill>
                  <a:schemeClr val="bg1"/>
                </a:solidFill>
                <a:effectLst/>
                <a:latin typeface="Montserrat" panose="00000500000000000000" pitchFamily="2" charset="0"/>
              </a:rPr>
              <a:t>* Engagement data alongside post counts reveal patterns; however, caution is advised in overinterpreting, as engagements can be shaped by factors such as the poster’s reach and influence.</a:t>
            </a:r>
            <a:endParaRPr lang="en-US" sz="14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92576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4B2730-5B19-774F-D316-FAB9FAAD5C09}"/>
              </a:ext>
            </a:extLst>
          </p:cNvPr>
          <p:cNvSpPr>
            <a:spLocks noGrp="1"/>
          </p:cNvSpPr>
          <p:nvPr>
            <p:ph type="title"/>
          </p:nvPr>
        </p:nvSpPr>
        <p:spPr/>
        <p:txBody>
          <a:bodyPr>
            <a:normAutofit/>
          </a:bodyPr>
          <a:lstStyle/>
          <a:p>
            <a:r>
              <a:rPr lang="en-US" sz="2800" dirty="0"/>
              <a:t>X/Twitter Volume and Views by Media Type</a:t>
            </a:r>
          </a:p>
        </p:txBody>
      </p:sp>
      <p:graphicFrame>
        <p:nvGraphicFramePr>
          <p:cNvPr id="4" name="Content Placeholder 3">
            <a:extLst>
              <a:ext uri="{FF2B5EF4-FFF2-40B4-BE49-F238E27FC236}">
                <a16:creationId xmlns:a16="http://schemas.microsoft.com/office/drawing/2014/main" id="{8D292F21-EE11-D8E5-977A-44B8B1067641}"/>
              </a:ext>
            </a:extLst>
          </p:cNvPr>
          <p:cNvGraphicFramePr>
            <a:graphicFrameLocks noGrp="1"/>
          </p:cNvGraphicFramePr>
          <p:nvPr>
            <p:ph sz="half" idx="1"/>
            <p:extLst>
              <p:ext uri="{D42A27DB-BD31-4B8C-83A1-F6EECF244321}">
                <p14:modId xmlns:p14="http://schemas.microsoft.com/office/powerpoint/2010/main" val="3746790864"/>
              </p:ext>
            </p:extLst>
          </p:nvPr>
        </p:nvGraphicFramePr>
        <p:xfrm>
          <a:off x="1329624" y="1447155"/>
          <a:ext cx="11174818" cy="484844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8D169C5-406A-FC47-E9C4-AAF0CB6CC003}"/>
              </a:ext>
            </a:extLst>
          </p:cNvPr>
          <p:cNvSpPr txBox="1"/>
          <p:nvPr/>
        </p:nvSpPr>
        <p:spPr>
          <a:xfrm>
            <a:off x="9669037" y="4810680"/>
            <a:ext cx="2727732" cy="1200329"/>
          </a:xfrm>
          <a:prstGeom prst="rect">
            <a:avLst/>
          </a:prstGeom>
          <a:noFill/>
        </p:spPr>
        <p:txBody>
          <a:bodyPr wrap="square">
            <a:spAutoFit/>
          </a:bodyPr>
          <a:lstStyle/>
          <a:p>
            <a:r>
              <a:rPr lang="en-US" dirty="0">
                <a:latin typeface="Montserrat Medium" panose="00000600000000000000" pitchFamily="2" charset="0"/>
              </a:rPr>
              <a:t>See </a:t>
            </a:r>
            <a:r>
              <a:rPr lang="en-US" dirty="0">
                <a:latin typeface="Montserrat Medium" panose="00000600000000000000" pitchFamily="2" charset="0"/>
                <a:hlinkClick r:id="rId4" action="ppaction://hlinksldjump"/>
              </a:rPr>
              <a:t>appendix</a:t>
            </a:r>
            <a:r>
              <a:rPr lang="en-US" dirty="0">
                <a:latin typeface="Montserrat Medium" panose="00000600000000000000" pitchFamily="2" charset="0"/>
              </a:rPr>
              <a:t> for media type descriptions and examples</a:t>
            </a:r>
          </a:p>
        </p:txBody>
      </p:sp>
    </p:spTree>
    <p:extLst>
      <p:ext uri="{BB962C8B-B14F-4D97-AF65-F5344CB8AC3E}">
        <p14:creationId xmlns:p14="http://schemas.microsoft.com/office/powerpoint/2010/main" val="1650408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E0715C-0B1B-AB5B-06A4-AC49E8C0E4B6}"/>
              </a:ext>
            </a:extLst>
          </p:cNvPr>
          <p:cNvSpPr>
            <a:spLocks noGrp="1"/>
          </p:cNvSpPr>
          <p:nvPr>
            <p:ph type="title"/>
          </p:nvPr>
        </p:nvSpPr>
        <p:spPr>
          <a:xfrm>
            <a:off x="672961" y="-440784"/>
            <a:ext cx="4122063" cy="1616203"/>
          </a:xfrm>
        </p:spPr>
        <p:txBody>
          <a:bodyPr vert="horz" lIns="91440" tIns="45720" rIns="91440" bIns="45720" rtlCol="0" anchor="b">
            <a:normAutofit/>
          </a:bodyPr>
          <a:lstStyle/>
          <a:p>
            <a:r>
              <a:rPr lang="en-US" sz="2800" dirty="0">
                <a:latin typeface="Montserrat SemiBold" panose="00000700000000000000" pitchFamily="2" charset="0"/>
                <a:ea typeface="+mj-ea"/>
                <a:cs typeface="+mj-cs"/>
              </a:rPr>
              <a:t>Most Engaging Social Media Posts</a:t>
            </a:r>
            <a:endParaRPr lang="en-US" sz="2800" kern="1200" dirty="0">
              <a:solidFill>
                <a:schemeClr val="tx1"/>
              </a:solidFill>
              <a:latin typeface="Montserrat SemiBold" panose="00000700000000000000" pitchFamily="2" charset="0"/>
              <a:ea typeface="+mj-ea"/>
              <a:cs typeface="+mj-cs"/>
            </a:endParaRPr>
          </a:p>
        </p:txBody>
      </p:sp>
      <p:sp>
        <p:nvSpPr>
          <p:cNvPr id="9" name="Content Placeholder 8">
            <a:extLst>
              <a:ext uri="{FF2B5EF4-FFF2-40B4-BE49-F238E27FC236}">
                <a16:creationId xmlns:a16="http://schemas.microsoft.com/office/drawing/2014/main" id="{259DF816-179B-8615-2E45-A5918C353A71}"/>
              </a:ext>
            </a:extLst>
          </p:cNvPr>
          <p:cNvSpPr>
            <a:spLocks noGrp="1"/>
          </p:cNvSpPr>
          <p:nvPr>
            <p:ph sz="half" idx="1"/>
          </p:nvPr>
        </p:nvSpPr>
        <p:spPr>
          <a:xfrm>
            <a:off x="672961" y="1505416"/>
            <a:ext cx="4367390" cy="4331887"/>
          </a:xfrm>
        </p:spPr>
        <p:txBody>
          <a:bodyPr vert="horz" lIns="91440" tIns="45720" rIns="91440" bIns="45720" rtlCol="0" anchor="t">
            <a:normAutofit fontScale="92500" lnSpcReduction="20000"/>
          </a:bodyPr>
          <a:lstStyle/>
          <a:p>
            <a:pPr marL="285750" indent="-285750">
              <a:lnSpc>
                <a:spcPct val="110000"/>
              </a:lnSpc>
              <a:buFont typeface="Arial" panose="020B0604020202020204" pitchFamily="34" charset="0"/>
              <a:buChar char="•"/>
            </a:pPr>
            <a:r>
              <a:rPr lang="en-US" sz="1800" dirty="0">
                <a:latin typeface="Montserrat" panose="00000500000000000000" pitchFamily="2" charset="0"/>
                <a:ea typeface="+mn-ea"/>
                <a:cs typeface="+mn-cs"/>
              </a:rPr>
              <a:t>AAFP’s post on Facebook had</a:t>
            </a:r>
            <a:r>
              <a:rPr lang="en-US" sz="1800" b="1" dirty="0">
                <a:latin typeface="Montserrat" panose="00000500000000000000" pitchFamily="2" charset="0"/>
                <a:ea typeface="+mn-ea"/>
                <a:cs typeface="+mn-cs"/>
              </a:rPr>
              <a:t> </a:t>
            </a:r>
            <a:r>
              <a:rPr lang="en-US" sz="1800" b="1" dirty="0">
                <a:latin typeface="Montserrat SemiBold" panose="00000700000000000000" pitchFamily="2" charset="0"/>
                <a:ea typeface="+mn-ea"/>
                <a:cs typeface="+mn-cs"/>
              </a:rPr>
              <a:t>111</a:t>
            </a:r>
            <a:r>
              <a:rPr lang="en-US" sz="1800" b="1" dirty="0">
                <a:latin typeface="Montserrat" panose="00000500000000000000" pitchFamily="2" charset="0"/>
                <a:ea typeface="+mn-ea"/>
                <a:cs typeface="+mn-cs"/>
              </a:rPr>
              <a:t> </a:t>
            </a:r>
            <a:r>
              <a:rPr lang="en-US" sz="1800" dirty="0">
                <a:latin typeface="Montserrat" panose="00000500000000000000" pitchFamily="2" charset="0"/>
                <a:ea typeface="+mn-ea"/>
                <a:cs typeface="+mn-cs"/>
              </a:rPr>
              <a:t>engagements and a reach of </a:t>
            </a:r>
            <a:r>
              <a:rPr lang="en-US" sz="1800" b="1" dirty="0">
                <a:latin typeface="Montserrat SemiBold" panose="00000700000000000000" pitchFamily="2" charset="0"/>
                <a:ea typeface="+mn-ea"/>
                <a:cs typeface="+mn-cs"/>
              </a:rPr>
              <a:t>76,924</a:t>
            </a:r>
            <a:r>
              <a:rPr lang="en-US" sz="1800" dirty="0">
                <a:latin typeface="Montserrat" panose="00000500000000000000" pitchFamily="2" charset="0"/>
                <a:ea typeface="+mn-ea"/>
                <a:cs typeface="+mn-cs"/>
              </a:rPr>
              <a:t>. </a:t>
            </a:r>
          </a:p>
          <a:p>
            <a:pPr marL="285750" indent="-285750">
              <a:lnSpc>
                <a:spcPct val="110000"/>
              </a:lnSpc>
              <a:buFont typeface="Arial" panose="020B0604020202020204" pitchFamily="34" charset="0"/>
              <a:buChar char="•"/>
            </a:pPr>
            <a:r>
              <a:rPr lang="en-US" sz="1800" dirty="0">
                <a:latin typeface="Montserrat" panose="00000500000000000000" pitchFamily="2" charset="0"/>
                <a:ea typeface="+mn-ea"/>
                <a:cs typeface="+mn-cs"/>
              </a:rPr>
              <a:t>Most of the engagements were comments (n=92), which far exceeded their usual level of engagement (average 32) about this topic.  </a:t>
            </a:r>
          </a:p>
          <a:p>
            <a:pPr marL="285750" indent="-285750">
              <a:lnSpc>
                <a:spcPct val="110000"/>
              </a:lnSpc>
              <a:buFont typeface="Arial" panose="020B0604020202020204" pitchFamily="34" charset="0"/>
              <a:buChar char="•"/>
            </a:pPr>
            <a:r>
              <a:rPr lang="en-US" sz="1800" dirty="0">
                <a:latin typeface="Montserrat" panose="00000500000000000000" pitchFamily="2" charset="0"/>
                <a:ea typeface="+mn-ea"/>
                <a:cs typeface="+mn-cs"/>
              </a:rPr>
              <a:t>Comments reflected a mix of shock about the statistic, concern for terminology (“pregnant adults”), emphasis on personal responsibility, debates over rights versus societal impact, and professional insights into the consequences of prenatal alcohol exposure.</a:t>
            </a:r>
          </a:p>
        </p:txBody>
      </p:sp>
      <p:pic>
        <p:nvPicPr>
          <p:cNvPr id="5" name="Content Placeholder 4">
            <a:hlinkClick r:id="rId2"/>
            <a:extLst>
              <a:ext uri="{FF2B5EF4-FFF2-40B4-BE49-F238E27FC236}">
                <a16:creationId xmlns:a16="http://schemas.microsoft.com/office/drawing/2014/main" id="{C5D828B8-30D6-A1D9-9350-D10B50979688}"/>
              </a:ext>
            </a:extLst>
          </p:cNvPr>
          <p:cNvPicPr>
            <a:picLocks noChangeAspect="1"/>
          </p:cNvPicPr>
          <p:nvPr/>
        </p:nvPicPr>
        <p:blipFill>
          <a:blip r:embed="rId3"/>
          <a:stretch>
            <a:fillRect/>
          </a:stretch>
        </p:blipFill>
        <p:spPr>
          <a:xfrm>
            <a:off x="5385187" y="367318"/>
            <a:ext cx="5594315" cy="5384528"/>
          </a:xfrm>
          <a:prstGeom prst="rect">
            <a:avLst/>
          </a:prstGeom>
        </p:spPr>
      </p:pic>
      <p:grpSp>
        <p:nvGrpSpPr>
          <p:cNvPr id="12" name="Group 11">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3" name="Rectangle 12">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021EF93C-2D9E-9A5E-D09F-4C15A6DCCADA}"/>
              </a:ext>
            </a:extLst>
          </p:cNvPr>
          <p:cNvSpPr/>
          <p:nvPr/>
        </p:nvSpPr>
        <p:spPr>
          <a:xfrm>
            <a:off x="11950262" y="0"/>
            <a:ext cx="241738" cy="62116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830AF05-15FD-CB03-63A7-D4DFC5D8F986}"/>
              </a:ext>
            </a:extLst>
          </p:cNvPr>
          <p:cNvSpPr/>
          <p:nvPr/>
        </p:nvSpPr>
        <p:spPr>
          <a:xfrm>
            <a:off x="11947580" y="6211614"/>
            <a:ext cx="241738" cy="646386"/>
          </a:xfrm>
          <a:prstGeom prst="rect">
            <a:avLst/>
          </a:prstGeom>
          <a:solidFill>
            <a:srgbClr val="4E58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842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65750-2EAF-87A5-ACB9-934ED0AD12C1}"/>
              </a:ext>
            </a:extLst>
          </p:cNvPr>
          <p:cNvSpPr>
            <a:spLocks noGrp="1"/>
          </p:cNvSpPr>
          <p:nvPr>
            <p:ph type="title"/>
          </p:nvPr>
        </p:nvSpPr>
        <p:spPr>
          <a:xfrm>
            <a:off x="703994" y="136953"/>
            <a:ext cx="8398442" cy="923495"/>
          </a:xfrm>
        </p:spPr>
        <p:txBody>
          <a:bodyPr vert="horz" lIns="91440" tIns="45720" rIns="91440" bIns="45720" rtlCol="0" anchor="b">
            <a:normAutofit/>
          </a:bodyPr>
          <a:lstStyle/>
          <a:p>
            <a:r>
              <a:rPr lang="en-US" sz="3200" dirty="0">
                <a:latin typeface="Montserrat SemiBold" panose="00000700000000000000" pitchFamily="2" charset="0"/>
                <a:ea typeface="+mj-ea"/>
                <a:cs typeface="+mj-cs"/>
              </a:rPr>
              <a:t>Most Engaging Social Media Posts</a:t>
            </a:r>
            <a:endParaRPr lang="en-US" sz="3200" kern="1200" dirty="0">
              <a:solidFill>
                <a:schemeClr val="tx1"/>
              </a:solidFill>
              <a:latin typeface="Montserrat SemiBold" panose="00000700000000000000" pitchFamily="2" charset="0"/>
              <a:ea typeface="+mj-ea"/>
              <a:cs typeface="+mj-cs"/>
            </a:endParaRPr>
          </a:p>
        </p:txBody>
      </p:sp>
      <p:sp>
        <p:nvSpPr>
          <p:cNvPr id="9" name="Content Placeholder 8">
            <a:extLst>
              <a:ext uri="{FF2B5EF4-FFF2-40B4-BE49-F238E27FC236}">
                <a16:creationId xmlns:a16="http://schemas.microsoft.com/office/drawing/2014/main" id="{659170FC-751F-D8BB-568B-B56B1C5DE361}"/>
              </a:ext>
            </a:extLst>
          </p:cNvPr>
          <p:cNvSpPr>
            <a:spLocks noGrp="1"/>
          </p:cNvSpPr>
          <p:nvPr>
            <p:ph sz="half" idx="1"/>
          </p:nvPr>
        </p:nvSpPr>
        <p:spPr>
          <a:xfrm>
            <a:off x="793565" y="1527543"/>
            <a:ext cx="3466201" cy="4404906"/>
          </a:xfrm>
        </p:spPr>
        <p:txBody>
          <a:bodyPr vert="horz" lIns="91440" tIns="45720" rIns="91440" bIns="45720" rtlCol="0" anchor="t">
            <a:normAutofit lnSpcReduction="10000"/>
          </a:bodyPr>
          <a:lstStyle/>
          <a:p>
            <a:pPr indent="-228600">
              <a:buFont typeface="Arial" panose="020B0604020202020204" pitchFamily="34" charset="0"/>
              <a:buChar char="•"/>
            </a:pPr>
            <a:r>
              <a:rPr lang="en-US" sz="2000" dirty="0">
                <a:latin typeface="Montserrat" panose="00000500000000000000" pitchFamily="2" charset="0"/>
                <a:ea typeface="+mn-ea"/>
                <a:cs typeface="+mn-cs"/>
              </a:rPr>
              <a:t>NASW’s Instagram post, featuring an FASD NPN Toolkit image during FASD Awareness Month (September 2024), garnered </a:t>
            </a:r>
            <a:r>
              <a:rPr lang="en-US" sz="2400" b="1" dirty="0">
                <a:latin typeface="Montserrat" panose="00000500000000000000" pitchFamily="2" charset="0"/>
                <a:ea typeface="+mn-ea"/>
                <a:cs typeface="+mn-cs"/>
              </a:rPr>
              <a:t>98</a:t>
            </a:r>
            <a:r>
              <a:rPr lang="en-US" sz="2000" dirty="0">
                <a:latin typeface="Montserrat" panose="00000500000000000000" pitchFamily="2" charset="0"/>
                <a:ea typeface="+mn-ea"/>
                <a:cs typeface="+mn-cs"/>
              </a:rPr>
              <a:t> positive reactions and reached </a:t>
            </a:r>
            <a:r>
              <a:rPr lang="en-US" sz="2400" b="1" dirty="0">
                <a:latin typeface="Montserrat" panose="00000500000000000000" pitchFamily="2" charset="0"/>
                <a:ea typeface="+mn-ea"/>
                <a:cs typeface="+mn-cs"/>
              </a:rPr>
              <a:t>54,177</a:t>
            </a:r>
            <a:r>
              <a:rPr lang="en-US" sz="2000" dirty="0">
                <a:latin typeface="Montserrat" panose="00000500000000000000" pitchFamily="2" charset="0"/>
                <a:ea typeface="+mn-ea"/>
                <a:cs typeface="+mn-cs"/>
              </a:rPr>
              <a:t> viewers (yet received no comments).</a:t>
            </a:r>
          </a:p>
          <a:p>
            <a:pPr indent="-228600">
              <a:buFont typeface="Arial" panose="020B0604020202020204" pitchFamily="34" charset="0"/>
              <a:buChar char="•"/>
            </a:pPr>
            <a:r>
              <a:rPr lang="en-US" sz="2000" dirty="0">
                <a:latin typeface="Montserrat" panose="00000500000000000000" pitchFamily="2" charset="0"/>
                <a:ea typeface="+mn-ea"/>
                <a:cs typeface="+mn-cs"/>
              </a:rPr>
              <a:t>The post tagged 4 accounts to enhance visibility, potentially contributing to its higher-than-average engagement levels (average 36) on this topic.</a:t>
            </a:r>
          </a:p>
        </p:txBody>
      </p:sp>
      <p:pic>
        <p:nvPicPr>
          <p:cNvPr id="5" name="Content Placeholder 4">
            <a:hlinkClick r:id="rId3"/>
            <a:extLst>
              <a:ext uri="{FF2B5EF4-FFF2-40B4-BE49-F238E27FC236}">
                <a16:creationId xmlns:a16="http://schemas.microsoft.com/office/drawing/2014/main" id="{1A4DD62F-E471-FFB6-F4D4-7340BAE6C8CA}"/>
              </a:ext>
            </a:extLst>
          </p:cNvPr>
          <p:cNvPicPr>
            <a:picLocks noChangeAspect="1"/>
          </p:cNvPicPr>
          <p:nvPr/>
        </p:nvPicPr>
        <p:blipFill>
          <a:blip r:embed="rId4"/>
          <a:stretch>
            <a:fillRect/>
          </a:stretch>
        </p:blipFill>
        <p:spPr>
          <a:xfrm>
            <a:off x="4359516" y="1370677"/>
            <a:ext cx="7338004" cy="4659632"/>
          </a:xfrm>
          <a:prstGeom prst="rect">
            <a:avLst/>
          </a:prstGeom>
        </p:spPr>
      </p:pic>
      <p:grpSp>
        <p:nvGrpSpPr>
          <p:cNvPr id="12" name="Group 11">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3" name="Rectangle 12">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706F15E7-1DCA-011B-3827-1CF83A5D2EEB}"/>
              </a:ext>
            </a:extLst>
          </p:cNvPr>
          <p:cNvSpPr/>
          <p:nvPr/>
        </p:nvSpPr>
        <p:spPr>
          <a:xfrm>
            <a:off x="11950262" y="0"/>
            <a:ext cx="241738" cy="62116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5D19233-A286-821B-FAB6-F5FB2774F24A}"/>
              </a:ext>
            </a:extLst>
          </p:cNvPr>
          <p:cNvSpPr/>
          <p:nvPr/>
        </p:nvSpPr>
        <p:spPr>
          <a:xfrm>
            <a:off x="11947580" y="6211614"/>
            <a:ext cx="241738" cy="646386"/>
          </a:xfrm>
          <a:prstGeom prst="rect">
            <a:avLst/>
          </a:prstGeom>
          <a:solidFill>
            <a:srgbClr val="4E58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20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0C590-2D7D-F513-36FA-59E9AF33DA0A}"/>
              </a:ext>
            </a:extLst>
          </p:cNvPr>
          <p:cNvSpPr>
            <a:spLocks noGrp="1"/>
          </p:cNvSpPr>
          <p:nvPr>
            <p:ph type="title"/>
          </p:nvPr>
        </p:nvSpPr>
        <p:spPr>
          <a:xfrm>
            <a:off x="652249" y="209375"/>
            <a:ext cx="8641380" cy="871279"/>
          </a:xfrm>
        </p:spPr>
        <p:txBody>
          <a:bodyPr vert="horz" lIns="91440" tIns="45720" rIns="91440" bIns="45720" rtlCol="0" anchor="b">
            <a:normAutofit/>
          </a:bodyPr>
          <a:lstStyle/>
          <a:p>
            <a:r>
              <a:rPr lang="en-US" sz="3200" kern="1200" dirty="0">
                <a:solidFill>
                  <a:schemeClr val="tx1"/>
                </a:solidFill>
                <a:latin typeface="Montserrat SemiBold" panose="00000700000000000000" pitchFamily="2" charset="0"/>
                <a:ea typeface="+mj-ea"/>
                <a:cs typeface="+mj-cs"/>
              </a:rPr>
              <a:t>Most Engaging Social Media Posts</a:t>
            </a:r>
          </a:p>
        </p:txBody>
      </p:sp>
      <p:pic>
        <p:nvPicPr>
          <p:cNvPr id="5" name="Content Placeholder 4">
            <a:hlinkClick r:id="rId3"/>
            <a:extLst>
              <a:ext uri="{FF2B5EF4-FFF2-40B4-BE49-F238E27FC236}">
                <a16:creationId xmlns:a16="http://schemas.microsoft.com/office/drawing/2014/main" id="{A7AABEC0-BEA1-2B45-0B56-90EE7DC4EB0A}"/>
              </a:ext>
            </a:extLst>
          </p:cNvPr>
          <p:cNvPicPr>
            <a:picLocks noGrp="1" noChangeAspect="1"/>
          </p:cNvPicPr>
          <p:nvPr>
            <p:ph sz="half" idx="1"/>
          </p:nvPr>
        </p:nvPicPr>
        <p:blipFill>
          <a:blip r:embed="rId4"/>
          <a:stretch>
            <a:fillRect/>
          </a:stretch>
        </p:blipFill>
        <p:spPr>
          <a:xfrm>
            <a:off x="3572819" y="1803637"/>
            <a:ext cx="8065103" cy="3447831"/>
          </a:xfrm>
          <a:prstGeom prst="rect">
            <a:avLst/>
          </a:prstGeom>
        </p:spPr>
      </p:pic>
      <p:grpSp>
        <p:nvGrpSpPr>
          <p:cNvPr id="11" name="Group 10">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2" name="Rectangle 11">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8">
            <a:extLst>
              <a:ext uri="{FF2B5EF4-FFF2-40B4-BE49-F238E27FC236}">
                <a16:creationId xmlns:a16="http://schemas.microsoft.com/office/drawing/2014/main" id="{6F6C8A1B-26D6-C0B8-6056-3DFE25AC531A}"/>
              </a:ext>
            </a:extLst>
          </p:cNvPr>
          <p:cNvSpPr txBox="1">
            <a:spLocks/>
          </p:cNvSpPr>
          <p:nvPr/>
        </p:nvSpPr>
        <p:spPr>
          <a:xfrm>
            <a:off x="718751" y="1605776"/>
            <a:ext cx="2693522" cy="4114799"/>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Montserrat" panose="00000500000000000000" pitchFamily="2" charset="0"/>
                <a:ea typeface="+mn-ea"/>
                <a:cs typeface="+mn-cs"/>
              </a:rPr>
              <a:t>This NASW Instagram post, featuring an original photo, achieved </a:t>
            </a:r>
            <a:r>
              <a:rPr lang="en-US" sz="2100" b="1" dirty="0">
                <a:latin typeface="Montserrat SemiBold" panose="00000700000000000000" pitchFamily="2" charset="0"/>
                <a:ea typeface="+mn-ea"/>
                <a:cs typeface="+mn-cs"/>
              </a:rPr>
              <a:t>95</a:t>
            </a:r>
            <a:r>
              <a:rPr lang="en-US" sz="2000" dirty="0">
                <a:latin typeface="Montserrat" panose="00000500000000000000" pitchFamily="2" charset="0"/>
                <a:ea typeface="+mn-ea"/>
                <a:cs typeface="+mn-cs"/>
              </a:rPr>
              <a:t> engagements—primarily reactions—and reached </a:t>
            </a:r>
            <a:r>
              <a:rPr lang="en-US" sz="2100" b="1" dirty="0">
                <a:latin typeface="Montserrat SemiBold" panose="00000700000000000000" pitchFamily="2" charset="0"/>
                <a:ea typeface="+mn-ea"/>
                <a:cs typeface="+mn-cs"/>
              </a:rPr>
              <a:t>53,049</a:t>
            </a:r>
            <a:r>
              <a:rPr lang="en-US" sz="2000" dirty="0">
                <a:latin typeface="Montserrat" panose="00000500000000000000" pitchFamily="2" charset="0"/>
                <a:ea typeface="+mn-ea"/>
                <a:cs typeface="+mn-cs"/>
              </a:rPr>
              <a:t> viewers. This surpassed the average engagement of 36 for similar topics, despite receiving minimal comments.</a:t>
            </a:r>
          </a:p>
        </p:txBody>
      </p:sp>
      <p:sp>
        <p:nvSpPr>
          <p:cNvPr id="4" name="Rectangle 3">
            <a:extLst>
              <a:ext uri="{FF2B5EF4-FFF2-40B4-BE49-F238E27FC236}">
                <a16:creationId xmlns:a16="http://schemas.microsoft.com/office/drawing/2014/main" id="{900B6AD6-5695-A64E-24B5-1DB0E9F7903C}"/>
              </a:ext>
            </a:extLst>
          </p:cNvPr>
          <p:cNvSpPr/>
          <p:nvPr/>
        </p:nvSpPr>
        <p:spPr>
          <a:xfrm>
            <a:off x="11950262" y="0"/>
            <a:ext cx="241738" cy="62116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AF9BEAA-E9B3-4AF0-4F19-13F3DA6115A5}"/>
              </a:ext>
            </a:extLst>
          </p:cNvPr>
          <p:cNvSpPr/>
          <p:nvPr/>
        </p:nvSpPr>
        <p:spPr>
          <a:xfrm>
            <a:off x="11947580" y="6211614"/>
            <a:ext cx="241738" cy="646386"/>
          </a:xfrm>
          <a:prstGeom prst="rect">
            <a:avLst/>
          </a:prstGeom>
          <a:solidFill>
            <a:srgbClr val="4E58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909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CDDD6-B13A-D322-1D16-FE52222A118A}"/>
              </a:ext>
            </a:extLst>
          </p:cNvPr>
          <p:cNvSpPr>
            <a:spLocks noGrp="1"/>
          </p:cNvSpPr>
          <p:nvPr>
            <p:ph type="title"/>
          </p:nvPr>
        </p:nvSpPr>
        <p:spPr>
          <a:xfrm>
            <a:off x="3580386" y="1689783"/>
            <a:ext cx="5029358" cy="3820078"/>
          </a:xfrm>
        </p:spPr>
        <p:txBody>
          <a:bodyPr>
            <a:normAutofit/>
          </a:bodyPr>
          <a:lstStyle/>
          <a:p>
            <a:r>
              <a:rPr lang="en-US" sz="4400" dirty="0"/>
              <a:t>Actions to Consider</a:t>
            </a:r>
          </a:p>
        </p:txBody>
      </p:sp>
    </p:spTree>
    <p:extLst>
      <p:ext uri="{BB962C8B-B14F-4D97-AF65-F5344CB8AC3E}">
        <p14:creationId xmlns:p14="http://schemas.microsoft.com/office/powerpoint/2010/main" val="2441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6337B7-5686-59A1-4D93-5D1C36950FBE}"/>
              </a:ext>
            </a:extLst>
          </p:cNvPr>
          <p:cNvSpPr>
            <a:spLocks noGrp="1"/>
          </p:cNvSpPr>
          <p:nvPr>
            <p:ph sz="half" idx="1"/>
          </p:nvPr>
        </p:nvSpPr>
        <p:spPr>
          <a:xfrm>
            <a:off x="752928" y="1752600"/>
            <a:ext cx="10686144" cy="4336228"/>
          </a:xfrm>
        </p:spPr>
        <p:txBody>
          <a:bodyPr>
            <a:normAutofit/>
          </a:bodyPr>
          <a:lstStyle/>
          <a:p>
            <a:pPr marL="457200" indent="-457200">
              <a:buFont typeface="Arial" panose="020B0604020202020204" pitchFamily="34" charset="0"/>
              <a:buChar char="•"/>
            </a:pPr>
            <a:r>
              <a:rPr lang="en-US" sz="2400" dirty="0"/>
              <a:t>Continue to use #FASDNPN in your posts to enhance their engagement and visibility</a:t>
            </a:r>
          </a:p>
          <a:p>
            <a:pPr marL="457200" indent="-457200">
              <a:buFont typeface="Arial" panose="020B0604020202020204" pitchFamily="34" charset="0"/>
              <a:buChar char="•"/>
            </a:pPr>
            <a:endParaRPr lang="en-US" sz="1050" dirty="0"/>
          </a:p>
          <a:p>
            <a:pPr marL="457200" indent="-457200">
              <a:buFont typeface="Arial" panose="020B0604020202020204" pitchFamily="34" charset="0"/>
              <a:buChar char="•"/>
            </a:pPr>
            <a:r>
              <a:rPr lang="en-US" sz="2400" dirty="0"/>
              <a:t>Share Communications Bulletins with your local chapters and relevant groups to extend the reach of important FASD awareness messages.</a:t>
            </a:r>
          </a:p>
          <a:p>
            <a:endParaRPr lang="en-US" sz="1050" dirty="0"/>
          </a:p>
          <a:p>
            <a:pPr marL="457200" indent="-457200">
              <a:buFont typeface="Arial" panose="020B0604020202020204" pitchFamily="34" charset="0"/>
              <a:buChar char="•"/>
            </a:pPr>
            <a:r>
              <a:rPr lang="en-US" sz="2400" dirty="0"/>
              <a:t>Suggest ideas and topics for future "Quick Tips" in the Communications Bulletins.</a:t>
            </a:r>
            <a:endParaRPr lang="en-US" sz="2400" dirty="0">
              <a:latin typeface="Montserrat" panose="00000500000000000000" pitchFamily="2" charset="0"/>
            </a:endParaRPr>
          </a:p>
        </p:txBody>
      </p:sp>
      <p:sp>
        <p:nvSpPr>
          <p:cNvPr id="3" name="Title 2">
            <a:extLst>
              <a:ext uri="{FF2B5EF4-FFF2-40B4-BE49-F238E27FC236}">
                <a16:creationId xmlns:a16="http://schemas.microsoft.com/office/drawing/2014/main" id="{7696B343-8F44-AEDA-E706-579D252F55F5}"/>
              </a:ext>
            </a:extLst>
          </p:cNvPr>
          <p:cNvSpPr>
            <a:spLocks noGrp="1"/>
          </p:cNvSpPr>
          <p:nvPr>
            <p:ph type="title"/>
          </p:nvPr>
        </p:nvSpPr>
        <p:spPr/>
        <p:txBody>
          <a:bodyPr>
            <a:noAutofit/>
          </a:bodyPr>
          <a:lstStyle/>
          <a:p>
            <a:r>
              <a:rPr lang="en-US" sz="3200" dirty="0"/>
              <a:t>Actions to Enhance NPN Communication Efforts </a:t>
            </a:r>
          </a:p>
        </p:txBody>
      </p:sp>
    </p:spTree>
    <p:extLst>
      <p:ext uri="{BB962C8B-B14F-4D97-AF65-F5344CB8AC3E}">
        <p14:creationId xmlns:p14="http://schemas.microsoft.com/office/powerpoint/2010/main" val="1776525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4549-DA59-E31F-4911-DC1F07EFE632}"/>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255687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CAA2A6-6F02-55E7-7258-896F0BEF3204}"/>
              </a:ext>
            </a:extLst>
          </p:cNvPr>
          <p:cNvPicPr>
            <a:picLocks noGrp="1" noChangeAspect="1"/>
          </p:cNvPicPr>
          <p:nvPr>
            <p:ph sz="half" idx="1"/>
          </p:nvPr>
        </p:nvPicPr>
        <p:blipFill rotWithShape="1">
          <a:blip r:embed="rId2"/>
          <a:srcRect r="8268"/>
          <a:stretch/>
        </p:blipFill>
        <p:spPr>
          <a:xfrm>
            <a:off x="6797386" y="1374370"/>
            <a:ext cx="4959583" cy="4189413"/>
          </a:xfrm>
          <a:ln>
            <a:solidFill>
              <a:schemeClr val="accent1"/>
            </a:solidFill>
          </a:ln>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4909E980-C303-27AC-102C-18BCEA7A0106}"/>
              </a:ext>
            </a:extLst>
          </p:cNvPr>
          <p:cNvSpPr>
            <a:spLocks noGrp="1"/>
          </p:cNvSpPr>
          <p:nvPr>
            <p:ph type="title"/>
          </p:nvPr>
        </p:nvSpPr>
        <p:spPr/>
        <p:txBody>
          <a:bodyPr/>
          <a:lstStyle/>
          <a:p>
            <a:r>
              <a:rPr lang="en-US" dirty="0">
                <a:latin typeface="Montserrat SemiBold" panose="00000700000000000000" pitchFamily="2" charset="0"/>
              </a:rPr>
              <a:t>About the Communications Bulletin</a:t>
            </a:r>
          </a:p>
        </p:txBody>
      </p:sp>
      <p:grpSp>
        <p:nvGrpSpPr>
          <p:cNvPr id="10" name="Group 9">
            <a:extLst>
              <a:ext uri="{FF2B5EF4-FFF2-40B4-BE49-F238E27FC236}">
                <a16:creationId xmlns:a16="http://schemas.microsoft.com/office/drawing/2014/main" id="{A36BC978-BC37-1F5A-ADF3-FC27690410F5}"/>
              </a:ext>
            </a:extLst>
          </p:cNvPr>
          <p:cNvGrpSpPr/>
          <p:nvPr/>
        </p:nvGrpSpPr>
        <p:grpSpPr>
          <a:xfrm>
            <a:off x="6885708" y="2107279"/>
            <a:ext cx="4799216" cy="95595"/>
            <a:chOff x="6567055" y="2398224"/>
            <a:chExt cx="4799216" cy="95595"/>
          </a:xfrm>
        </p:grpSpPr>
        <p:sp>
          <p:nvSpPr>
            <p:cNvPr id="7" name="Rectangle 6">
              <a:extLst>
                <a:ext uri="{FF2B5EF4-FFF2-40B4-BE49-F238E27FC236}">
                  <a16:creationId xmlns:a16="http://schemas.microsoft.com/office/drawing/2014/main" id="{B6BD6A2F-C4B7-03A9-A489-E08E19AC364B}"/>
                </a:ext>
              </a:extLst>
            </p:cNvPr>
            <p:cNvSpPr/>
            <p:nvPr/>
          </p:nvSpPr>
          <p:spPr>
            <a:xfrm>
              <a:off x="6567055" y="2402380"/>
              <a:ext cx="1629294" cy="914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10DC1B-E2E6-CE98-B528-C47D536DAE06}"/>
                </a:ext>
              </a:extLst>
            </p:cNvPr>
            <p:cNvSpPr/>
            <p:nvPr/>
          </p:nvSpPr>
          <p:spPr>
            <a:xfrm>
              <a:off x="9736977" y="2398224"/>
              <a:ext cx="1629294" cy="914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E07EEF8C-9EBF-A2D5-B54F-28BF1FE262FE}"/>
              </a:ext>
            </a:extLst>
          </p:cNvPr>
          <p:cNvSpPr txBox="1"/>
          <p:nvPr/>
        </p:nvSpPr>
        <p:spPr>
          <a:xfrm>
            <a:off x="507076" y="1348047"/>
            <a:ext cx="6059978" cy="529375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Montserrat SemiBold" panose="00000700000000000000" pitchFamily="2" charset="0"/>
              </a:rPr>
              <a:t>Purpose</a:t>
            </a:r>
            <a:r>
              <a:rPr kumimoji="0" lang="en-US" sz="16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 </a:t>
            </a:r>
          </a:p>
          <a:p>
            <a:pPr marL="742950" lvl="1" indent="-285750">
              <a:buFont typeface="Courier New" panose="02070309020205020404" pitchFamily="49" charset="0"/>
              <a:buChar char="o"/>
            </a:pPr>
            <a:r>
              <a:rPr lang="en-US" sz="1400" dirty="0">
                <a:latin typeface="Montserrat" panose="00000500000000000000" pitchFamily="2" charset="0"/>
              </a:rPr>
              <a:t>Highlight project-related social media messages </a:t>
            </a:r>
          </a:p>
          <a:p>
            <a:pPr marL="742950" lvl="1" indent="-285750">
              <a:buFont typeface="Courier New" panose="02070309020205020404" pitchFamily="49" charset="0"/>
              <a:buChar char="o"/>
            </a:pPr>
            <a:r>
              <a:rPr lang="en-US" sz="1400" dirty="0">
                <a:latin typeface="Montserrat" panose="00000500000000000000" pitchFamily="2" charset="0"/>
              </a:rPr>
              <a:t>Encourage cross-promotion </a:t>
            </a:r>
          </a:p>
          <a:p>
            <a:pPr marL="742950" lvl="1" indent="-285750">
              <a:buFont typeface="Courier New" panose="02070309020205020404" pitchFamily="49" charset="0"/>
              <a:buChar char="o"/>
            </a:pPr>
            <a:r>
              <a:rPr lang="en-US" sz="1400" dirty="0">
                <a:latin typeface="Montserrat" panose="00000500000000000000" pitchFamily="2" charset="0"/>
              </a:rPr>
              <a:t>Promote resource sharing</a:t>
            </a:r>
          </a:p>
          <a:p>
            <a:pPr marL="742950" lvl="1" indent="-285750">
              <a:buFont typeface="Courier New" panose="02070309020205020404" pitchFamily="49" charset="0"/>
              <a:buChar char="o"/>
            </a:pPr>
            <a:r>
              <a:rPr lang="en-US" sz="1400" dirty="0">
                <a:latin typeface="Montserrat" panose="00000500000000000000" pitchFamily="2" charset="0"/>
              </a:rPr>
              <a:t>Amplify consistent messaging </a:t>
            </a:r>
          </a:p>
          <a:p>
            <a:pPr lvl="1"/>
            <a:endParaRPr lang="en-US" sz="1400" dirty="0">
              <a:latin typeface="Montserrat"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Montserrat SemiBold" panose="00000700000000000000" pitchFamily="2" charset="0"/>
              </a:rPr>
              <a:t>10</a:t>
            </a:r>
            <a:r>
              <a:rPr kumimoji="0" lang="en-US" sz="16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 issues </a:t>
            </a:r>
            <a:r>
              <a:rPr kumimoji="0" lang="en-US" sz="1600" b="0" i="0" u="none" strike="noStrike" kern="1200" cap="none" spc="0" normalizeH="0" baseline="0" noProof="0" dirty="0">
                <a:ln>
                  <a:noFill/>
                </a:ln>
                <a:effectLst/>
                <a:uLnTx/>
                <a:uFillTx/>
                <a:latin typeface="Montserrat" panose="00000500000000000000" pitchFamily="2" charset="0"/>
                <a:ea typeface="+mn-ea"/>
                <a:cs typeface="+mn-cs"/>
              </a:rPr>
              <a:t>distributed bi-monthly to NPN partners and FASD allies via e-mail </a:t>
            </a:r>
            <a:r>
              <a:rPr kumimoji="0" lang="en-US" sz="16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from April 2023 to October 2024</a:t>
            </a:r>
          </a:p>
          <a:p>
            <a:endParaRPr lang="en-US" sz="1600" dirty="0">
              <a:latin typeface="Montserrat" panose="00000500000000000000" pitchFamily="2" charset="0"/>
            </a:endParaRPr>
          </a:p>
          <a:p>
            <a:pPr algn="l"/>
            <a:endParaRPr lang="en-US" sz="400" i="0" dirty="0">
              <a:effectLst/>
              <a:latin typeface="Montserrat" panose="00000500000000000000" pitchFamily="2" charset="0"/>
            </a:endParaRPr>
          </a:p>
          <a:p>
            <a:pPr marL="285750" indent="-285750" algn="l">
              <a:buFont typeface="Arial" panose="020B0604020202020204" pitchFamily="34" charset="0"/>
              <a:buChar char="•"/>
            </a:pPr>
            <a:r>
              <a:rPr lang="en-US" sz="1600" b="1" i="0" dirty="0">
                <a:effectLst/>
                <a:latin typeface="Montserrat SemiBold" panose="00000700000000000000" pitchFamily="2" charset="0"/>
              </a:rPr>
              <a:t>Social media messages and information </a:t>
            </a:r>
            <a:r>
              <a:rPr lang="en-US" sz="1600" i="0" dirty="0">
                <a:effectLst/>
                <a:latin typeface="Montserrat" panose="00000500000000000000" pitchFamily="2" charset="0"/>
              </a:rPr>
              <a:t>related to:</a:t>
            </a:r>
          </a:p>
          <a:p>
            <a:pPr marL="742950" lvl="1" indent="-285750">
              <a:buFont typeface="Courier New" panose="02070309020205020404" pitchFamily="49" charset="0"/>
              <a:buChar char="o"/>
            </a:pPr>
            <a:r>
              <a:rPr lang="en-US" sz="1400" i="0" dirty="0">
                <a:solidFill>
                  <a:srgbClr val="323130"/>
                </a:solidFill>
                <a:effectLst/>
                <a:latin typeface="Montserrat" panose="00000500000000000000" pitchFamily="2" charset="0"/>
              </a:rPr>
              <a:t>Resource development </a:t>
            </a:r>
          </a:p>
          <a:p>
            <a:pPr marL="742950" lvl="1" indent="-285750">
              <a:buFont typeface="Courier New" panose="02070309020205020404" pitchFamily="49" charset="0"/>
              <a:buChar char="o"/>
            </a:pPr>
            <a:r>
              <a:rPr lang="en-US" sz="1400" i="0" dirty="0">
                <a:solidFill>
                  <a:srgbClr val="323130"/>
                </a:solidFill>
                <a:effectLst/>
                <a:latin typeface="Montserrat" panose="00000500000000000000" pitchFamily="2" charset="0"/>
              </a:rPr>
              <a:t>Social media impact (Instagram</a:t>
            </a:r>
            <a:r>
              <a:rPr lang="en-US" sz="1400" dirty="0">
                <a:solidFill>
                  <a:srgbClr val="323130"/>
                </a:solidFill>
                <a:latin typeface="Montserrat" panose="00000500000000000000" pitchFamily="2" charset="0"/>
              </a:rPr>
              <a:t>, Facebook, X/Twitter)</a:t>
            </a:r>
            <a:endParaRPr lang="en-US" sz="1400" i="0" dirty="0">
              <a:solidFill>
                <a:srgbClr val="323130"/>
              </a:solidFill>
              <a:effectLst/>
              <a:latin typeface="Montserrat" panose="00000500000000000000" pitchFamily="2" charset="0"/>
            </a:endParaRPr>
          </a:p>
          <a:p>
            <a:pPr marL="742950" lvl="1" indent="-285750">
              <a:buFont typeface="Courier New" panose="02070309020205020404" pitchFamily="49" charset="0"/>
              <a:buChar char="o"/>
            </a:pPr>
            <a:r>
              <a:rPr lang="en-US" sz="1400" i="0" dirty="0">
                <a:solidFill>
                  <a:srgbClr val="323130"/>
                </a:solidFill>
                <a:effectLst/>
                <a:latin typeface="Montserrat" panose="00000500000000000000" pitchFamily="2" charset="0"/>
              </a:rPr>
              <a:t>Educational initiatives and events</a:t>
            </a:r>
          </a:p>
          <a:p>
            <a:pPr marL="742950" lvl="1" indent="-285750">
              <a:buFont typeface="Courier New" panose="02070309020205020404" pitchFamily="49" charset="0"/>
              <a:buChar char="o"/>
            </a:pPr>
            <a:r>
              <a:rPr lang="en-US" sz="1400" i="0" dirty="0">
                <a:solidFill>
                  <a:srgbClr val="323130"/>
                </a:solidFill>
                <a:effectLst/>
                <a:latin typeface="Montserrat" panose="00000500000000000000" pitchFamily="2" charset="0"/>
              </a:rPr>
              <a:t>Awareness, advocacy, and observance </a:t>
            </a:r>
            <a:r>
              <a:rPr lang="en-US" sz="1400" dirty="0">
                <a:solidFill>
                  <a:srgbClr val="323130"/>
                </a:solidFill>
                <a:latin typeface="Montserrat" panose="00000500000000000000" pitchFamily="2" charset="0"/>
              </a:rPr>
              <a:t>e</a:t>
            </a:r>
            <a:r>
              <a:rPr lang="en-US" sz="1400" i="0" dirty="0">
                <a:solidFill>
                  <a:srgbClr val="323130"/>
                </a:solidFill>
                <a:effectLst/>
                <a:latin typeface="Montserrat" panose="00000500000000000000" pitchFamily="2" charset="0"/>
              </a:rPr>
              <a:t>fforts</a:t>
            </a:r>
          </a:p>
          <a:p>
            <a:pPr marL="742950" lvl="1" indent="-285750">
              <a:buFont typeface="Courier New" panose="02070309020205020404" pitchFamily="49" charset="0"/>
              <a:buChar char="o"/>
            </a:pPr>
            <a:r>
              <a:rPr lang="en-US" sz="1400" i="0" dirty="0">
                <a:solidFill>
                  <a:srgbClr val="323130"/>
                </a:solidFill>
                <a:effectLst/>
                <a:latin typeface="Montserrat" panose="00000500000000000000" pitchFamily="2" charset="0"/>
              </a:rPr>
              <a:t>Community engagement and support</a:t>
            </a:r>
          </a:p>
          <a:p>
            <a:pPr marL="742950" lvl="1" indent="-285750">
              <a:buFont typeface="Courier New" panose="02070309020205020404" pitchFamily="49" charset="0"/>
              <a:buChar char="o"/>
            </a:pPr>
            <a:r>
              <a:rPr lang="en-US" sz="1400" i="0" dirty="0">
                <a:solidFill>
                  <a:srgbClr val="323130"/>
                </a:solidFill>
                <a:effectLst/>
                <a:latin typeface="Montserrat" panose="00000500000000000000" pitchFamily="2" charset="0"/>
              </a:rPr>
              <a:t>Collaborations and partnerships</a:t>
            </a:r>
          </a:p>
          <a:p>
            <a:pPr marL="742950" lvl="1" indent="-285750">
              <a:buFont typeface="Courier New" panose="02070309020205020404" pitchFamily="49" charset="0"/>
              <a:buChar char="o"/>
            </a:pPr>
            <a:r>
              <a:rPr lang="en-US" sz="1400" dirty="0">
                <a:solidFill>
                  <a:srgbClr val="323130"/>
                </a:solidFill>
                <a:latin typeface="Montserrat" panose="00000500000000000000" pitchFamily="2" charset="0"/>
              </a:rPr>
              <a:t>Research and knowledge sharing</a:t>
            </a:r>
          </a:p>
          <a:p>
            <a:pPr marL="742950" lvl="1" indent="-285750">
              <a:buFont typeface="Courier New" panose="02070309020205020404" pitchFamily="49" charset="0"/>
              <a:buChar char="o"/>
            </a:pPr>
            <a:r>
              <a:rPr lang="en-US" sz="1400" i="0" dirty="0">
                <a:solidFill>
                  <a:srgbClr val="323130"/>
                </a:solidFill>
                <a:effectLst/>
                <a:latin typeface="Montserrat" panose="00000500000000000000" pitchFamily="2" charset="0"/>
              </a:rPr>
              <a:t>Quick tips</a:t>
            </a:r>
          </a:p>
          <a:p>
            <a:pPr marL="742950" lvl="1" indent="-285750">
              <a:buFont typeface="Courier New" panose="02070309020205020404" pitchFamily="49" charset="0"/>
              <a:buChar char="o"/>
            </a:pPr>
            <a:r>
              <a:rPr lang="en-US" sz="1400" i="0" dirty="0">
                <a:solidFill>
                  <a:srgbClr val="323130"/>
                </a:solidFill>
                <a:effectLst/>
                <a:latin typeface="Montserrat" panose="00000500000000000000" pitchFamily="2" charset="0"/>
              </a:rPr>
              <a:t>Announcements</a:t>
            </a:r>
          </a:p>
          <a:p>
            <a:pPr marL="742950" lvl="1" indent="-285750">
              <a:buFont typeface="Courier New" panose="02070309020205020404" pitchFamily="49" charset="0"/>
              <a:buChar char="o"/>
            </a:pPr>
            <a:r>
              <a:rPr lang="en-US" sz="1400" dirty="0">
                <a:solidFill>
                  <a:srgbClr val="323130"/>
                </a:solidFill>
                <a:latin typeface="Montserrat" panose="00000500000000000000" pitchFamily="2" charset="0"/>
              </a:rPr>
              <a:t>P</a:t>
            </a:r>
            <a:r>
              <a:rPr lang="en-US" sz="1400" i="0" dirty="0">
                <a:solidFill>
                  <a:srgbClr val="323130"/>
                </a:solidFill>
                <a:effectLst/>
                <a:latin typeface="Montserrat" panose="00000500000000000000" pitchFamily="2" charset="0"/>
              </a:rPr>
              <a:t>romotion of CDC Let's Talk Materials and the FASD NPN Toolkit</a:t>
            </a:r>
          </a:p>
          <a:p>
            <a:pPr marL="285750" indent="-285750">
              <a:buFont typeface="Arial" panose="020B0604020202020204" pitchFamily="34" charset="0"/>
              <a:buChar char="•"/>
            </a:pPr>
            <a:endParaRPr lang="en-US" sz="1400" dirty="0">
              <a:latin typeface="Montserrat" panose="00000500000000000000" pitchFamily="2" charset="0"/>
            </a:endParaRPr>
          </a:p>
          <a:p>
            <a:pPr marL="742950" lvl="1" indent="-285750">
              <a:buFont typeface="Arial" panose="020B0604020202020204" pitchFamily="34" charset="0"/>
              <a:buChar char="•"/>
            </a:pPr>
            <a:endParaRPr lang="en-US" sz="1400" dirty="0">
              <a:latin typeface="Montserrat" panose="00000500000000000000" pitchFamily="2" charset="0"/>
            </a:endParaRPr>
          </a:p>
        </p:txBody>
      </p:sp>
    </p:spTree>
    <p:extLst>
      <p:ext uri="{BB962C8B-B14F-4D97-AF65-F5344CB8AC3E}">
        <p14:creationId xmlns:p14="http://schemas.microsoft.com/office/powerpoint/2010/main" val="1186012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336825-5571-E874-4B00-CCEFD5E5B561}"/>
              </a:ext>
            </a:extLst>
          </p:cNvPr>
          <p:cNvSpPr>
            <a:spLocks noGrp="1"/>
          </p:cNvSpPr>
          <p:nvPr>
            <p:ph sz="half" idx="1"/>
          </p:nvPr>
        </p:nvSpPr>
        <p:spPr>
          <a:xfrm>
            <a:off x="752928" y="1453342"/>
            <a:ext cx="5024417" cy="4189186"/>
          </a:xfrm>
        </p:spPr>
        <p:txBody>
          <a:bodyPr>
            <a:noAutofit/>
          </a:bodyPr>
          <a:lstStyle/>
          <a:p>
            <a:r>
              <a:rPr lang="en-US" sz="1300" b="1" i="0" u="sng" dirty="0">
                <a:effectLst/>
                <a:latin typeface="Montserrat" panose="00000500000000000000" pitchFamily="2" charset="0"/>
                <a:hlinkClick r:id="rId2">
                  <a:extLst>
                    <a:ext uri="{A12FA001-AC4F-418D-AE19-62706E023703}">
                      <ahyp:hlinkClr xmlns:ahyp="http://schemas.microsoft.com/office/drawing/2018/hyperlinkcolor" val="tx"/>
                    </a:ext>
                  </a:extLst>
                </a:hlinkClick>
              </a:rPr>
              <a:t>May 2023</a:t>
            </a:r>
          </a:p>
          <a:p>
            <a:pPr marL="285750" indent="-285750">
              <a:buFont typeface="Arial" panose="020B0604020202020204" pitchFamily="34" charset="0"/>
              <a:buChar char="•"/>
            </a:pPr>
            <a:r>
              <a:rPr lang="en-US" sz="1300" b="0" i="0" dirty="0">
                <a:solidFill>
                  <a:srgbClr val="0563C1"/>
                </a:solidFill>
                <a:effectLst/>
                <a:latin typeface="Montserrat" panose="00000500000000000000" pitchFamily="2" charset="0"/>
                <a:hlinkClick r:id="rId2">
                  <a:extLst>
                    <a:ext uri="{A12FA001-AC4F-418D-AE19-62706E023703}">
                      <ahyp:hlinkClr xmlns:ahyp="http://schemas.microsoft.com/office/drawing/2018/hyperlinkcolor" val="tx"/>
                    </a:ext>
                  </a:extLst>
                </a:hlinkClick>
              </a:rPr>
              <a:t>Did you know women face greater health risks from drinking than men do? In honor of National Women’s Health Week, learn more about how social work can lead in this public health issue</a:t>
            </a:r>
            <a:r>
              <a:rPr lang="en-US" sz="1300" b="0" i="0" dirty="0">
                <a:solidFill>
                  <a:srgbClr val="080809"/>
                </a:solidFill>
                <a:effectLst/>
                <a:latin typeface="Montserrat" panose="00000500000000000000" pitchFamily="2" charset="0"/>
              </a:rPr>
              <a:t>… (2 posts with different images)</a:t>
            </a:r>
          </a:p>
          <a:p>
            <a:pPr marL="285750" indent="-285750">
              <a:buFont typeface="Arial" panose="020B0604020202020204" pitchFamily="34" charset="0"/>
              <a:buChar char="•"/>
            </a:pPr>
            <a:r>
              <a:rPr lang="en-US" sz="1300" b="0" i="0" dirty="0">
                <a:solidFill>
                  <a:srgbClr val="080809"/>
                </a:solidFill>
                <a:effectLst/>
                <a:latin typeface="Montserrat" panose="00000500000000000000" pitchFamily="2" charset="0"/>
                <a:hlinkClick r:id="rId3"/>
              </a:rPr>
              <a:t>Social workers: Celebrate National Women’s Health Week by starting the conversation about alcohol use with women, including those who are or may become pregnant. It takes just a few minutes to make a difference</a:t>
            </a:r>
            <a:r>
              <a:rPr lang="en-US" sz="1300" b="0" i="0" dirty="0">
                <a:solidFill>
                  <a:srgbClr val="080809"/>
                </a:solidFill>
                <a:effectLst/>
                <a:latin typeface="Montserrat" panose="00000500000000000000" pitchFamily="2" charset="0"/>
              </a:rPr>
              <a:t>… (2 posts with different images)</a:t>
            </a:r>
          </a:p>
          <a:p>
            <a:pPr marL="285750" indent="-285750" algn="l">
              <a:buFont typeface="Arial" panose="020B0604020202020204" pitchFamily="34" charset="0"/>
              <a:buChar char="•"/>
            </a:pPr>
            <a:r>
              <a:rPr lang="en-US" sz="1300" b="0" i="0" dirty="0">
                <a:solidFill>
                  <a:srgbClr val="080809"/>
                </a:solidFill>
                <a:effectLst/>
                <a:latin typeface="Montserrat" panose="00000500000000000000" pitchFamily="2" charset="0"/>
                <a:hlinkClick r:id="rId4"/>
              </a:rPr>
              <a:t>Preventing Fetal Alcohol Spectrum Disorders. In the latest NASW podcast, we speak with Dr. Mary Velasquez and Anna Magnum about National Partnerships to Address Prenatal Alcohol and other Substance Use and Fetal Alcohol Spectrum Disorders, the Centers for Disease Control grant that began October 2023 in partnership with the University of Texas at Austin</a:t>
            </a:r>
            <a:r>
              <a:rPr lang="en-US" sz="1300" b="0" i="0" dirty="0">
                <a:solidFill>
                  <a:srgbClr val="080809"/>
                </a:solidFill>
                <a:effectLst/>
                <a:latin typeface="Montserrat" panose="00000500000000000000" pitchFamily="2" charset="0"/>
              </a:rPr>
              <a:t>…</a:t>
            </a:r>
          </a:p>
          <a:p>
            <a:pPr marL="285750" indent="-285750" algn="l">
              <a:buFont typeface="Arial" panose="020B0604020202020204" pitchFamily="34" charset="0"/>
              <a:buChar char="•"/>
            </a:pPr>
            <a:r>
              <a:rPr lang="en-US" sz="1300" b="0" i="0" dirty="0">
                <a:solidFill>
                  <a:srgbClr val="080809"/>
                </a:solidFill>
                <a:effectLst/>
                <a:latin typeface="Montserrat" panose="00000500000000000000" pitchFamily="2" charset="0"/>
                <a:hlinkClick r:id="rId5"/>
              </a:rPr>
              <a:t>The Social Work Advocates April / May 2023 Issue is Now Available! To find articles on Aging Out of Foster Care, Preventing Fetal Alcohol Spectrum Disorders, and much more,</a:t>
            </a:r>
            <a:r>
              <a:rPr lang="en-US" sz="1300" b="0" i="0" dirty="0">
                <a:solidFill>
                  <a:srgbClr val="080809"/>
                </a:solidFill>
                <a:effectLst/>
                <a:latin typeface="Montserrat" panose="00000500000000000000" pitchFamily="2" charset="0"/>
              </a:rPr>
              <a:t>..</a:t>
            </a:r>
          </a:p>
          <a:p>
            <a:pPr algn="l"/>
            <a:endParaRPr lang="en-US" sz="1300" b="0" i="0" dirty="0">
              <a:solidFill>
                <a:srgbClr val="080809"/>
              </a:solidFill>
              <a:effectLst/>
              <a:latin typeface="Montserrat" panose="00000500000000000000" pitchFamily="2" charset="0"/>
            </a:endParaRPr>
          </a:p>
          <a:p>
            <a:endParaRPr lang="en-US" sz="1300" dirty="0">
              <a:solidFill>
                <a:srgbClr val="080809"/>
              </a:solidFill>
              <a:latin typeface="Montserrat" panose="00000500000000000000" pitchFamily="2" charset="0"/>
            </a:endParaRPr>
          </a:p>
          <a:p>
            <a:endParaRPr lang="en-US" sz="1300" b="0" i="0" dirty="0">
              <a:solidFill>
                <a:srgbClr val="080809"/>
              </a:solidFill>
              <a:effectLst/>
              <a:latin typeface="Montserrat" panose="00000500000000000000" pitchFamily="2" charset="0"/>
            </a:endParaRPr>
          </a:p>
          <a:p>
            <a:endParaRPr lang="en-US" sz="1300" dirty="0">
              <a:latin typeface="Montserrat" panose="00000500000000000000" pitchFamily="2" charset="0"/>
            </a:endParaRPr>
          </a:p>
        </p:txBody>
      </p:sp>
      <p:sp>
        <p:nvSpPr>
          <p:cNvPr id="3" name="Title 2">
            <a:extLst>
              <a:ext uri="{FF2B5EF4-FFF2-40B4-BE49-F238E27FC236}">
                <a16:creationId xmlns:a16="http://schemas.microsoft.com/office/drawing/2014/main" id="{AFF9739E-283A-324B-59E2-85ED13970384}"/>
              </a:ext>
            </a:extLst>
          </p:cNvPr>
          <p:cNvSpPr>
            <a:spLocks noGrp="1"/>
          </p:cNvSpPr>
          <p:nvPr>
            <p:ph type="title"/>
          </p:nvPr>
        </p:nvSpPr>
        <p:spPr/>
        <p:txBody>
          <a:bodyPr>
            <a:noAutofit/>
          </a:bodyPr>
          <a:lstStyle/>
          <a:p>
            <a:r>
              <a:rPr lang="en-US" sz="3200" dirty="0"/>
              <a:t>High-Reach Posts by NASW (</a:t>
            </a:r>
            <a:r>
              <a:rPr lang="en-US" sz="3200" dirty="0" err="1"/>
              <a:t>naswsocialworkers</a:t>
            </a:r>
            <a:r>
              <a:rPr lang="en-US" sz="3200" dirty="0"/>
              <a:t>)</a:t>
            </a:r>
          </a:p>
        </p:txBody>
      </p:sp>
      <p:sp>
        <p:nvSpPr>
          <p:cNvPr id="4" name="Content Placeholder 1">
            <a:extLst>
              <a:ext uri="{FF2B5EF4-FFF2-40B4-BE49-F238E27FC236}">
                <a16:creationId xmlns:a16="http://schemas.microsoft.com/office/drawing/2014/main" id="{C2824CD5-5DE9-38CF-FC3F-7E13CD5CD44E}"/>
              </a:ext>
            </a:extLst>
          </p:cNvPr>
          <p:cNvSpPr txBox="1">
            <a:spLocks/>
          </p:cNvSpPr>
          <p:nvPr/>
        </p:nvSpPr>
        <p:spPr>
          <a:xfrm>
            <a:off x="6096000" y="1453342"/>
            <a:ext cx="5024417" cy="2496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b="1" dirty="0">
                <a:latin typeface="Montserrat" panose="00000500000000000000" pitchFamily="2" charset="0"/>
                <a:hlinkClick r:id="rId6">
                  <a:extLst>
                    <a:ext uri="{A12FA001-AC4F-418D-AE19-62706E023703}">
                      <ahyp:hlinkClr xmlns:ahyp="http://schemas.microsoft.com/office/drawing/2018/hyperlinkcolor" val="tx"/>
                    </a:ext>
                  </a:extLst>
                </a:hlinkClick>
              </a:rPr>
              <a:t>September 2023</a:t>
            </a:r>
          </a:p>
          <a:p>
            <a:r>
              <a:rPr lang="en-US" sz="1300" dirty="0">
                <a:latin typeface="Montserrat" panose="00000500000000000000" pitchFamily="2" charset="0"/>
                <a:hlinkClick r:id="rId6"/>
              </a:rPr>
              <a:t>How common is drinking during pregnancy? What are fetal alcohol spectrum disorders (FASDs)? Read our Social Work Blog post for the answers ...</a:t>
            </a:r>
            <a:endParaRPr lang="en-US" sz="1300" dirty="0">
              <a:latin typeface="Montserrat" panose="00000500000000000000" pitchFamily="2" charset="0"/>
            </a:endParaRPr>
          </a:p>
          <a:p>
            <a:endParaRPr lang="en-US" sz="1300" b="1" dirty="0">
              <a:latin typeface="Montserrat" panose="00000500000000000000" pitchFamily="2" charset="0"/>
              <a:hlinkClick r:id="rId7">
                <a:extLst>
                  <a:ext uri="{A12FA001-AC4F-418D-AE19-62706E023703}">
                    <ahyp:hlinkClr xmlns:ahyp="http://schemas.microsoft.com/office/drawing/2018/hyperlinkcolor" val="tx"/>
                  </a:ext>
                </a:extLst>
              </a:hlinkClick>
            </a:endParaRPr>
          </a:p>
          <a:p>
            <a:r>
              <a:rPr lang="en-US" sz="1300" b="1" dirty="0">
                <a:latin typeface="Montserrat" panose="00000500000000000000" pitchFamily="2" charset="0"/>
                <a:hlinkClick r:id="rId7">
                  <a:extLst>
                    <a:ext uri="{A12FA001-AC4F-418D-AE19-62706E023703}">
                      <ahyp:hlinkClr xmlns:ahyp="http://schemas.microsoft.com/office/drawing/2018/hyperlinkcolor" val="tx"/>
                    </a:ext>
                  </a:extLst>
                </a:hlinkClick>
              </a:rPr>
              <a:t>September 2024</a:t>
            </a:r>
          </a:p>
          <a:p>
            <a:r>
              <a:rPr lang="en-US" sz="1300" b="0" i="0" dirty="0">
                <a:solidFill>
                  <a:srgbClr val="080809"/>
                </a:solidFill>
                <a:effectLst/>
                <a:latin typeface="Montserrat" panose="00000500000000000000" pitchFamily="2" charset="0"/>
                <a:hlinkClick r:id="rId7"/>
              </a:rPr>
              <a:t>This FASD Awareness Month, NASW highlights social work’s crucial role in prevention and support for those living with this common disability. Read our latest Social Work Blog post for more</a:t>
            </a:r>
            <a:r>
              <a:rPr lang="en-US" sz="1300" b="0" i="0" dirty="0">
                <a:solidFill>
                  <a:srgbClr val="080809"/>
                </a:solidFill>
                <a:effectLst/>
                <a:latin typeface="Montserrat" panose="00000500000000000000" pitchFamily="2" charset="0"/>
              </a:rPr>
              <a:t>…</a:t>
            </a:r>
            <a:endParaRPr lang="en-US" sz="1300" dirty="0">
              <a:solidFill>
                <a:srgbClr val="080809"/>
              </a:solidFill>
              <a:latin typeface="Montserrat" panose="00000500000000000000" pitchFamily="2" charset="0"/>
            </a:endParaRPr>
          </a:p>
          <a:p>
            <a:endParaRPr lang="en-US" sz="1600" dirty="0"/>
          </a:p>
        </p:txBody>
      </p:sp>
      <p:pic>
        <p:nvPicPr>
          <p:cNvPr id="8" name="Picture 7">
            <a:extLst>
              <a:ext uri="{FF2B5EF4-FFF2-40B4-BE49-F238E27FC236}">
                <a16:creationId xmlns:a16="http://schemas.microsoft.com/office/drawing/2014/main" id="{C2CECC01-67B1-D164-0CE6-0236BC58BB4F}"/>
              </a:ext>
            </a:extLst>
          </p:cNvPr>
          <p:cNvPicPr>
            <a:picLocks noChangeAspect="1"/>
          </p:cNvPicPr>
          <p:nvPr/>
        </p:nvPicPr>
        <p:blipFill>
          <a:blip r:embed="rId8"/>
          <a:stretch>
            <a:fillRect/>
          </a:stretch>
        </p:blipFill>
        <p:spPr>
          <a:xfrm>
            <a:off x="6212185" y="3949966"/>
            <a:ext cx="4260031" cy="2105274"/>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1881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F9739E-283A-324B-59E2-85ED13970384}"/>
              </a:ext>
            </a:extLst>
          </p:cNvPr>
          <p:cNvSpPr>
            <a:spLocks noGrp="1"/>
          </p:cNvSpPr>
          <p:nvPr>
            <p:ph type="title"/>
          </p:nvPr>
        </p:nvSpPr>
        <p:spPr/>
        <p:txBody>
          <a:bodyPr>
            <a:normAutofit fontScale="90000"/>
          </a:bodyPr>
          <a:lstStyle/>
          <a:p>
            <a:r>
              <a:rPr lang="en-US" dirty="0"/>
              <a:t>High-Reach Posts by AAP (</a:t>
            </a:r>
            <a:r>
              <a:rPr lang="en-US" dirty="0" err="1"/>
              <a:t>ameracadpeds</a:t>
            </a:r>
            <a:r>
              <a:rPr lang="en-US" dirty="0"/>
              <a:t>)</a:t>
            </a:r>
          </a:p>
        </p:txBody>
      </p:sp>
      <p:sp>
        <p:nvSpPr>
          <p:cNvPr id="4" name="Content Placeholder 1">
            <a:extLst>
              <a:ext uri="{FF2B5EF4-FFF2-40B4-BE49-F238E27FC236}">
                <a16:creationId xmlns:a16="http://schemas.microsoft.com/office/drawing/2014/main" id="{C2824CD5-5DE9-38CF-FC3F-7E13CD5CD44E}"/>
              </a:ext>
            </a:extLst>
          </p:cNvPr>
          <p:cNvSpPr txBox="1">
            <a:spLocks/>
          </p:cNvSpPr>
          <p:nvPr/>
        </p:nvSpPr>
        <p:spPr>
          <a:xfrm>
            <a:off x="6212378" y="1208902"/>
            <a:ext cx="5024417" cy="41891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p:txBody>
      </p:sp>
      <p:sp>
        <p:nvSpPr>
          <p:cNvPr id="6" name="Content Placeholder 5">
            <a:extLst>
              <a:ext uri="{FF2B5EF4-FFF2-40B4-BE49-F238E27FC236}">
                <a16:creationId xmlns:a16="http://schemas.microsoft.com/office/drawing/2014/main" id="{44A964C9-0D5E-2595-8CB0-845B1AFD6B86}"/>
              </a:ext>
            </a:extLst>
          </p:cNvPr>
          <p:cNvSpPr>
            <a:spLocks noGrp="1"/>
          </p:cNvSpPr>
          <p:nvPr>
            <p:ph sz="half" idx="1"/>
          </p:nvPr>
        </p:nvSpPr>
        <p:spPr>
          <a:xfrm>
            <a:off x="752928" y="1669472"/>
            <a:ext cx="5226695" cy="4189186"/>
          </a:xfrm>
        </p:spPr>
        <p:txBody>
          <a:bodyPr>
            <a:normAutofit fontScale="55000" lnSpcReduction="20000"/>
          </a:bodyPr>
          <a:lstStyle/>
          <a:p>
            <a:r>
              <a:rPr lang="en-US" sz="3800" b="1" dirty="0">
                <a:latin typeface="Montserrat" panose="00000500000000000000" pitchFamily="2" charset="0"/>
                <a:hlinkClick r:id="rId2">
                  <a:extLst>
                    <a:ext uri="{A12FA001-AC4F-418D-AE19-62706E023703}">
                      <ahyp:hlinkClr xmlns:ahyp="http://schemas.microsoft.com/office/drawing/2018/hyperlinkcolor" val="tx"/>
                    </a:ext>
                  </a:extLst>
                </a:hlinkClick>
              </a:rPr>
              <a:t>September 2024</a:t>
            </a:r>
          </a:p>
          <a:p>
            <a:pPr marL="457200" indent="-457200">
              <a:lnSpc>
                <a:spcPct val="120000"/>
              </a:lnSpc>
              <a:spcBef>
                <a:spcPts val="1200"/>
              </a:spcBef>
              <a:buFont typeface="Arial" panose="020B0604020202020204" pitchFamily="34" charset="0"/>
              <a:buChar char="•"/>
            </a:pPr>
            <a:r>
              <a:rPr lang="en-US" sz="2500" b="0" i="0" dirty="0">
                <a:solidFill>
                  <a:srgbClr val="080809"/>
                </a:solidFill>
                <a:effectLst/>
                <a:latin typeface="Montserrat" panose="00000500000000000000" pitchFamily="2" charset="0"/>
                <a:hlinkClick r:id="rId3"/>
              </a:rPr>
              <a:t>Neurocognitive and behavioral problems resulting from prenatal alcohol exposure are lifelong. AAP advises that pediatricians adopt universal screening into their routine office visits so that treatments may start early. Learn more during FASD Awareness Month</a:t>
            </a:r>
            <a:r>
              <a:rPr lang="en-US" sz="2500" b="0" i="0" dirty="0">
                <a:solidFill>
                  <a:srgbClr val="080809"/>
                </a:solidFill>
                <a:effectLst/>
                <a:latin typeface="Montserrat" panose="00000500000000000000" pitchFamily="2" charset="0"/>
              </a:rPr>
              <a:t>…</a:t>
            </a:r>
          </a:p>
          <a:p>
            <a:pPr marL="457200" indent="-457200">
              <a:lnSpc>
                <a:spcPct val="120000"/>
              </a:lnSpc>
              <a:spcBef>
                <a:spcPts val="1200"/>
              </a:spcBef>
              <a:buFont typeface="Arial" panose="020B0604020202020204" pitchFamily="34" charset="0"/>
              <a:buChar char="•"/>
            </a:pPr>
            <a:r>
              <a:rPr lang="en-US" sz="2500" dirty="0">
                <a:solidFill>
                  <a:srgbClr val="080809"/>
                </a:solidFill>
                <a:latin typeface="Montserrat" panose="00000500000000000000" pitchFamily="2" charset="0"/>
                <a:hlinkClick r:id="rId4"/>
              </a:rPr>
              <a:t>Check out AAP’s new quiz to test your knowledge of prenatal alcohol exposure and FASDs during FASD Awareness Month</a:t>
            </a:r>
            <a:r>
              <a:rPr lang="en-US" sz="2500" dirty="0">
                <a:solidFill>
                  <a:srgbClr val="080809"/>
                </a:solidFill>
                <a:latin typeface="Montserrat" panose="00000500000000000000" pitchFamily="2" charset="0"/>
              </a:rPr>
              <a:t>…</a:t>
            </a:r>
          </a:p>
          <a:p>
            <a:pPr marL="457200" indent="-457200">
              <a:lnSpc>
                <a:spcPct val="120000"/>
              </a:lnSpc>
              <a:spcBef>
                <a:spcPts val="1200"/>
              </a:spcBef>
              <a:buFont typeface="Arial" panose="020B0604020202020204" pitchFamily="34" charset="0"/>
              <a:buChar char="•"/>
            </a:pPr>
            <a:r>
              <a:rPr lang="en-US" sz="2500" b="0" i="0" dirty="0">
                <a:solidFill>
                  <a:srgbClr val="080809"/>
                </a:solidFill>
                <a:effectLst/>
                <a:latin typeface="Montserrat" panose="00000500000000000000" pitchFamily="2" charset="0"/>
                <a:hlinkClick r:id="rId5"/>
              </a:rPr>
              <a:t>Research has shown that early identification and management of fetal alcohol spectrum disorders (FASDs) can significantly improve a child's development and improve life outcomes. Learn more during FASD Awareness Month and take our quiz</a:t>
            </a:r>
            <a:r>
              <a:rPr lang="en-US" sz="2500" b="0" i="0" dirty="0">
                <a:solidFill>
                  <a:srgbClr val="080809"/>
                </a:solidFill>
                <a:effectLst/>
                <a:latin typeface="Montserrat" panose="00000500000000000000" pitchFamily="2" charset="0"/>
              </a:rPr>
              <a:t>…</a:t>
            </a:r>
            <a:endParaRPr lang="en-US" sz="2500" dirty="0">
              <a:solidFill>
                <a:srgbClr val="080809"/>
              </a:solidFill>
              <a:latin typeface="Montserrat" panose="00000500000000000000" pitchFamily="2" charset="0"/>
            </a:endParaRPr>
          </a:p>
          <a:p>
            <a:pPr marL="457200" indent="-457200">
              <a:buFont typeface="Arial" panose="020B0604020202020204" pitchFamily="34" charset="0"/>
              <a:buChar char="•"/>
            </a:pPr>
            <a:endParaRPr lang="en-US" dirty="0">
              <a:latin typeface="Montserrat" panose="00000500000000000000" pitchFamily="2" charset="0"/>
            </a:endParaRPr>
          </a:p>
        </p:txBody>
      </p:sp>
      <p:pic>
        <p:nvPicPr>
          <p:cNvPr id="8" name="Picture 7">
            <a:extLst>
              <a:ext uri="{FF2B5EF4-FFF2-40B4-BE49-F238E27FC236}">
                <a16:creationId xmlns:a16="http://schemas.microsoft.com/office/drawing/2014/main" id="{EF13ED73-CFFC-0C76-28B5-067E5BBCC091}"/>
              </a:ext>
            </a:extLst>
          </p:cNvPr>
          <p:cNvPicPr>
            <a:picLocks noChangeAspect="1"/>
          </p:cNvPicPr>
          <p:nvPr/>
        </p:nvPicPr>
        <p:blipFill>
          <a:blip r:embed="rId6"/>
          <a:stretch>
            <a:fillRect/>
          </a:stretch>
        </p:blipFill>
        <p:spPr>
          <a:xfrm>
            <a:off x="6212378" y="2129724"/>
            <a:ext cx="5600072" cy="2966165"/>
          </a:xfrm>
          <a:prstGeom prst="rect">
            <a:avLst/>
          </a:prstGeom>
        </p:spPr>
      </p:pic>
    </p:spTree>
    <p:extLst>
      <p:ext uri="{BB962C8B-B14F-4D97-AF65-F5344CB8AC3E}">
        <p14:creationId xmlns:p14="http://schemas.microsoft.com/office/powerpoint/2010/main" val="1517781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3038EB0-0BC1-7702-1B2A-0104B37F4055}"/>
              </a:ext>
            </a:extLst>
          </p:cNvPr>
          <p:cNvGraphicFramePr>
            <a:graphicFrameLocks noGrp="1"/>
          </p:cNvGraphicFramePr>
          <p:nvPr>
            <p:ph sz="half" idx="1"/>
            <p:extLst>
              <p:ext uri="{D42A27DB-BD31-4B8C-83A1-F6EECF244321}">
                <p14:modId xmlns:p14="http://schemas.microsoft.com/office/powerpoint/2010/main" val="3861505179"/>
              </p:ext>
            </p:extLst>
          </p:nvPr>
        </p:nvGraphicFramePr>
        <p:xfrm>
          <a:off x="752928" y="818609"/>
          <a:ext cx="11048211" cy="5100320"/>
        </p:xfrm>
        <a:graphic>
          <a:graphicData uri="http://schemas.openxmlformats.org/drawingml/2006/table">
            <a:tbl>
              <a:tblPr firstRow="1" bandRow="1">
                <a:tableStyleId>{5C22544A-7EE6-4342-B048-85BDC9FD1C3A}</a:tableStyleId>
              </a:tblPr>
              <a:tblGrid>
                <a:gridCol w="4393114">
                  <a:extLst>
                    <a:ext uri="{9D8B030D-6E8A-4147-A177-3AD203B41FA5}">
                      <a16:colId xmlns:a16="http://schemas.microsoft.com/office/drawing/2014/main" val="672153723"/>
                    </a:ext>
                  </a:extLst>
                </a:gridCol>
                <a:gridCol w="6655097">
                  <a:extLst>
                    <a:ext uri="{9D8B030D-6E8A-4147-A177-3AD203B41FA5}">
                      <a16:colId xmlns:a16="http://schemas.microsoft.com/office/drawing/2014/main" val="831063650"/>
                    </a:ext>
                  </a:extLst>
                </a:gridCol>
              </a:tblGrid>
              <a:tr h="261189">
                <a:tc>
                  <a:txBody>
                    <a:bodyPr/>
                    <a:lstStyle/>
                    <a:p>
                      <a:pPr algn="l" fontAlgn="b"/>
                      <a:r>
                        <a:rPr lang="en-US" sz="1800" b="0" i="0" u="none" strike="noStrike" dirty="0">
                          <a:solidFill>
                            <a:schemeClr val="bg1"/>
                          </a:solidFill>
                          <a:effectLst/>
                          <a:latin typeface="Montserrat SemiBold" panose="00000700000000000000" pitchFamily="2" charset="0"/>
                        </a:rPr>
                        <a:t>Media Type (Link to Example)</a:t>
                      </a:r>
                    </a:p>
                  </a:txBody>
                  <a:tcPr>
                    <a:solidFill>
                      <a:srgbClr val="4E58EC"/>
                    </a:solidFill>
                  </a:tcPr>
                </a:tc>
                <a:tc>
                  <a:txBody>
                    <a:bodyPr/>
                    <a:lstStyle/>
                    <a:p>
                      <a:pPr algn="l" fontAlgn="b"/>
                      <a:r>
                        <a:rPr lang="en-US" sz="1800" b="0" i="0" u="none" strike="noStrike" dirty="0">
                          <a:solidFill>
                            <a:schemeClr val="bg1"/>
                          </a:solidFill>
                          <a:effectLst/>
                          <a:latin typeface="Montserrat SemiBold" panose="00000700000000000000" pitchFamily="2" charset="0"/>
                        </a:rPr>
                        <a:t>Description</a:t>
                      </a:r>
                    </a:p>
                  </a:txBody>
                  <a:tcPr>
                    <a:solidFill>
                      <a:srgbClr val="4E58EC"/>
                    </a:solidFill>
                  </a:tcPr>
                </a:tc>
                <a:extLst>
                  <a:ext uri="{0D108BD9-81ED-4DB2-BD59-A6C34878D82A}">
                    <a16:rowId xmlns:a16="http://schemas.microsoft.com/office/drawing/2014/main" val="2596742665"/>
                  </a:ext>
                </a:extLst>
              </a:tr>
              <a:tr h="370840">
                <a:tc>
                  <a:txBody>
                    <a:bodyPr/>
                    <a:lstStyle/>
                    <a:p>
                      <a:pPr algn="l" fontAlgn="b"/>
                      <a:r>
                        <a:rPr lang="en-US" sz="1400" b="0" i="0" u="none" strike="noStrike" dirty="0">
                          <a:solidFill>
                            <a:srgbClr val="000000"/>
                          </a:solidFill>
                          <a:effectLst/>
                          <a:latin typeface="Montserrat" panose="00000500000000000000" pitchFamily="2" charset="0"/>
                        </a:rPr>
                        <a:t>NPN org’s image </a:t>
                      </a:r>
                      <a:r>
                        <a:rPr lang="en-US" sz="1400" b="0" i="0" u="none" strike="noStrike" dirty="0">
                          <a:solidFill>
                            <a:srgbClr val="000000"/>
                          </a:solidFill>
                          <a:effectLst/>
                          <a:latin typeface="Montserrat" panose="00000500000000000000" pitchFamily="2" charset="0"/>
                          <a:hlinkClick r:id="rId3"/>
                        </a:rPr>
                        <a:t>(example)</a:t>
                      </a:r>
                      <a:endParaRPr lang="en-US" sz="1400" b="0" i="0" u="none" strike="noStrike" dirty="0">
                        <a:solidFill>
                          <a:srgbClr val="000000"/>
                        </a:solidFill>
                        <a:effectLst/>
                        <a:latin typeface="Montserrat" panose="00000500000000000000" pitchFamily="2" charset="0"/>
                      </a:endParaRPr>
                    </a:p>
                  </a:txBody>
                  <a:tcPr/>
                </a:tc>
                <a:tc>
                  <a:txBody>
                    <a:bodyPr/>
                    <a:lstStyle/>
                    <a:p>
                      <a:pPr algn="l" fontAlgn="b"/>
                      <a:r>
                        <a:rPr lang="en-US" sz="1400" b="0" i="0" u="none" strike="noStrike" dirty="0">
                          <a:solidFill>
                            <a:srgbClr val="000000"/>
                          </a:solidFill>
                          <a:effectLst/>
                          <a:latin typeface="Montserrat" panose="00000500000000000000" pitchFamily="2" charset="0"/>
                        </a:rPr>
                        <a:t>An image often including text that the NPN organization customized or developed</a:t>
                      </a:r>
                    </a:p>
                  </a:txBody>
                  <a:tcPr/>
                </a:tc>
                <a:extLst>
                  <a:ext uri="{0D108BD9-81ED-4DB2-BD59-A6C34878D82A}">
                    <a16:rowId xmlns:a16="http://schemas.microsoft.com/office/drawing/2014/main" val="3916289341"/>
                  </a:ext>
                </a:extLst>
              </a:tr>
              <a:tr h="370840">
                <a:tc>
                  <a:txBody>
                    <a:bodyPr/>
                    <a:lstStyle/>
                    <a:p>
                      <a:pPr algn="l" fontAlgn="b"/>
                      <a:r>
                        <a:rPr lang="en-US" sz="1400" b="0" i="0" u="none" strike="noStrike" dirty="0">
                          <a:solidFill>
                            <a:srgbClr val="000000"/>
                          </a:solidFill>
                          <a:effectLst/>
                          <a:latin typeface="Montserrat" panose="00000500000000000000" pitchFamily="2" charset="0"/>
                        </a:rPr>
                        <a:t>NPN Toolkit image </a:t>
                      </a:r>
                      <a:r>
                        <a:rPr lang="en-US" sz="1400" b="0" i="0" u="none" strike="noStrike" dirty="0">
                          <a:solidFill>
                            <a:srgbClr val="000000"/>
                          </a:solidFill>
                          <a:effectLst/>
                          <a:latin typeface="Montserrat" panose="00000500000000000000" pitchFamily="2" charset="0"/>
                          <a:hlinkClick r:id="rId4"/>
                        </a:rPr>
                        <a:t>(example)</a:t>
                      </a:r>
                      <a:endParaRPr lang="en-US" sz="1400" b="0" i="0" u="none" strike="noStrike" dirty="0">
                        <a:solidFill>
                          <a:srgbClr val="000000"/>
                        </a:solidFill>
                        <a:effectLst/>
                        <a:latin typeface="Montserrat" panose="00000500000000000000" pitchFamily="2" charset="0"/>
                      </a:endParaRPr>
                    </a:p>
                  </a:txBody>
                  <a:tcPr/>
                </a:tc>
                <a:tc>
                  <a:txBody>
                    <a:bodyPr/>
                    <a:lstStyle/>
                    <a:p>
                      <a:pPr algn="l" fontAlgn="b"/>
                      <a:r>
                        <a:rPr lang="en-US" sz="1400" b="0" i="0" u="none" strike="noStrike" dirty="0">
                          <a:solidFill>
                            <a:srgbClr val="000000"/>
                          </a:solidFill>
                          <a:effectLst/>
                          <a:latin typeface="Montserrat" panose="00000500000000000000" pitchFamily="2" charset="0"/>
                        </a:rPr>
                        <a:t>An image provided on the </a:t>
                      </a:r>
                      <a:r>
                        <a:rPr lang="en-US" sz="1400" b="0" i="0" u="none" strike="noStrike" dirty="0">
                          <a:solidFill>
                            <a:srgbClr val="000000"/>
                          </a:solidFill>
                          <a:effectLst/>
                          <a:latin typeface="Montserrat" panose="00000500000000000000" pitchFamily="2" charset="0"/>
                          <a:hlinkClick r:id="rId5"/>
                        </a:rPr>
                        <a:t>FASD NPN Toolkit </a:t>
                      </a:r>
                      <a:endParaRPr lang="en-US" sz="1400" b="0" i="0" u="none" strike="noStrike" dirty="0">
                        <a:solidFill>
                          <a:srgbClr val="000000"/>
                        </a:solidFill>
                        <a:effectLst/>
                        <a:latin typeface="Montserrat" panose="00000500000000000000" pitchFamily="2" charset="0"/>
                      </a:endParaRPr>
                    </a:p>
                  </a:txBody>
                  <a:tcPr/>
                </a:tc>
                <a:extLst>
                  <a:ext uri="{0D108BD9-81ED-4DB2-BD59-A6C34878D82A}">
                    <a16:rowId xmlns:a16="http://schemas.microsoft.com/office/drawing/2014/main" val="1463356540"/>
                  </a:ext>
                </a:extLst>
              </a:tr>
              <a:tr h="370840">
                <a:tc>
                  <a:txBody>
                    <a:bodyPr/>
                    <a:lstStyle/>
                    <a:p>
                      <a:pPr algn="l" fontAlgn="b"/>
                      <a:r>
                        <a:rPr lang="en-US" sz="1400" b="0" i="0" u="none" strike="noStrike" dirty="0">
                          <a:solidFill>
                            <a:srgbClr val="000000"/>
                          </a:solidFill>
                          <a:effectLst/>
                          <a:latin typeface="Montserrat" panose="00000500000000000000" pitchFamily="2" charset="0"/>
                        </a:rPr>
                        <a:t>Stock photo </a:t>
                      </a:r>
                      <a:r>
                        <a:rPr lang="en-US" sz="1400" b="0" i="0" u="none" strike="noStrike" dirty="0">
                          <a:solidFill>
                            <a:srgbClr val="000000"/>
                          </a:solidFill>
                          <a:effectLst/>
                          <a:latin typeface="Montserrat" panose="00000500000000000000" pitchFamily="2" charset="0"/>
                          <a:hlinkClick r:id="rId6"/>
                        </a:rPr>
                        <a:t>(example)</a:t>
                      </a:r>
                      <a:endParaRPr lang="en-US" sz="1400" b="0" i="0" u="none" strike="noStrike" dirty="0">
                        <a:solidFill>
                          <a:srgbClr val="000000"/>
                        </a:solidFill>
                        <a:effectLst/>
                        <a:latin typeface="Montserrat" panose="00000500000000000000" pitchFamily="2" charset="0"/>
                      </a:endParaRPr>
                    </a:p>
                  </a:txBody>
                  <a:tcPr/>
                </a:tc>
                <a:tc>
                  <a:txBody>
                    <a:bodyPr/>
                    <a:lstStyle/>
                    <a:p>
                      <a:pPr algn="l" fontAlgn="b"/>
                      <a:r>
                        <a:rPr lang="en-US" sz="1400" b="0" i="0" u="none" strike="noStrike" dirty="0">
                          <a:solidFill>
                            <a:srgbClr val="000000"/>
                          </a:solidFill>
                          <a:effectLst/>
                          <a:latin typeface="Montserrat" panose="00000500000000000000" pitchFamily="2" charset="0"/>
                        </a:rPr>
                        <a:t>An image without text that resembles stock photography</a:t>
                      </a:r>
                    </a:p>
                  </a:txBody>
                  <a:tcPr/>
                </a:tc>
                <a:extLst>
                  <a:ext uri="{0D108BD9-81ED-4DB2-BD59-A6C34878D82A}">
                    <a16:rowId xmlns:a16="http://schemas.microsoft.com/office/drawing/2014/main" val="1053785133"/>
                  </a:ext>
                </a:extLst>
              </a:tr>
              <a:tr h="370840">
                <a:tc>
                  <a:txBody>
                    <a:bodyPr/>
                    <a:lstStyle/>
                    <a:p>
                      <a:pPr algn="l" fontAlgn="b"/>
                      <a:r>
                        <a:rPr lang="en-US" sz="1400" b="0" i="0" u="none" strike="noStrike" dirty="0">
                          <a:solidFill>
                            <a:srgbClr val="000000"/>
                          </a:solidFill>
                          <a:effectLst/>
                          <a:latin typeface="Montserrat" panose="00000500000000000000" pitchFamily="2" charset="0"/>
                        </a:rPr>
                        <a:t>Partner post of NPN org's image </a:t>
                      </a:r>
                      <a:r>
                        <a:rPr lang="en-US" sz="1400" b="0" i="0" u="none" strike="noStrike" dirty="0">
                          <a:solidFill>
                            <a:srgbClr val="000000"/>
                          </a:solidFill>
                          <a:effectLst/>
                          <a:latin typeface="Montserrat" panose="00000500000000000000" pitchFamily="2" charset="0"/>
                          <a:hlinkClick r:id="rId7"/>
                        </a:rPr>
                        <a:t>(example)</a:t>
                      </a:r>
                      <a:endParaRPr lang="en-US" sz="1400" b="0" i="0" u="none" strike="noStrike" dirty="0">
                        <a:solidFill>
                          <a:srgbClr val="000000"/>
                        </a:solidFill>
                        <a:effectLst/>
                        <a:latin typeface="Montserrat" panose="00000500000000000000" pitchFamily="2" charset="0"/>
                      </a:endParaRPr>
                    </a:p>
                  </a:txBody>
                  <a:tcPr/>
                </a:tc>
                <a:tc>
                  <a:txBody>
                    <a:bodyPr/>
                    <a:lstStyle/>
                    <a:p>
                      <a:pPr algn="l" fontAlgn="b"/>
                      <a:r>
                        <a:rPr lang="en-US" sz="1400" b="0" i="0" u="none" strike="noStrike" dirty="0">
                          <a:solidFill>
                            <a:srgbClr val="000000"/>
                          </a:solidFill>
                          <a:effectLst/>
                          <a:latin typeface="Montserrat" panose="00000500000000000000" pitchFamily="2" charset="0"/>
                        </a:rPr>
                        <a:t>An image developed by another NPN organization (see NPN org’s image) that was reposted. The example was an FASD United image posted by AAMA.</a:t>
                      </a:r>
                    </a:p>
                  </a:txBody>
                  <a:tcPr/>
                </a:tc>
                <a:extLst>
                  <a:ext uri="{0D108BD9-81ED-4DB2-BD59-A6C34878D82A}">
                    <a16:rowId xmlns:a16="http://schemas.microsoft.com/office/drawing/2014/main" val="2732347620"/>
                  </a:ext>
                </a:extLst>
              </a:tr>
              <a:tr h="370840">
                <a:tc>
                  <a:txBody>
                    <a:bodyPr/>
                    <a:lstStyle/>
                    <a:p>
                      <a:pPr algn="l" fontAlgn="b"/>
                      <a:r>
                        <a:rPr lang="en-US" sz="1400" b="0" i="0" u="none" strike="noStrike" dirty="0">
                          <a:solidFill>
                            <a:srgbClr val="000000"/>
                          </a:solidFill>
                          <a:effectLst/>
                          <a:latin typeface="Montserrat" panose="00000500000000000000" pitchFamily="2" charset="0"/>
                        </a:rPr>
                        <a:t>CDC image</a:t>
                      </a:r>
                      <a:r>
                        <a:rPr lang="en-US" sz="1400" b="0" i="0" u="none" strike="noStrike" dirty="0">
                          <a:solidFill>
                            <a:srgbClr val="000000"/>
                          </a:solidFill>
                          <a:effectLst/>
                          <a:latin typeface="Montserrat" panose="00000500000000000000" pitchFamily="2" charset="0"/>
                          <a:hlinkClick r:id="rId8"/>
                        </a:rPr>
                        <a:t> (example)</a:t>
                      </a:r>
                      <a:endParaRPr lang="en-US" sz="1400" b="0" i="0" u="none" strike="noStrike" dirty="0">
                        <a:solidFill>
                          <a:srgbClr val="000000"/>
                        </a:solidFill>
                        <a:effectLst/>
                        <a:latin typeface="Montserrat" panose="00000500000000000000" pitchFamily="2" charset="0"/>
                      </a:endParaRPr>
                    </a:p>
                  </a:txBody>
                  <a:tcPr/>
                </a:tc>
                <a:tc>
                  <a:txBody>
                    <a:bodyPr/>
                    <a:lstStyle/>
                    <a:p>
                      <a:pPr algn="l" fontAlgn="b"/>
                      <a:r>
                        <a:rPr lang="en-US" sz="1400" b="0" i="0" u="none" strike="noStrike" dirty="0">
                          <a:solidFill>
                            <a:srgbClr val="000000"/>
                          </a:solidFill>
                          <a:effectLst/>
                          <a:latin typeface="Montserrat" panose="00000500000000000000" pitchFamily="2" charset="0"/>
                        </a:rPr>
                        <a:t>An image including the CDC logo or branding, such as Let’s Talk materials</a:t>
                      </a:r>
                    </a:p>
                  </a:txBody>
                  <a:tcPr/>
                </a:tc>
                <a:extLst>
                  <a:ext uri="{0D108BD9-81ED-4DB2-BD59-A6C34878D82A}">
                    <a16:rowId xmlns:a16="http://schemas.microsoft.com/office/drawing/2014/main" val="3604409346"/>
                  </a:ext>
                </a:extLst>
              </a:tr>
              <a:tr h="370840">
                <a:tc>
                  <a:txBody>
                    <a:bodyPr/>
                    <a:lstStyle/>
                    <a:p>
                      <a:pPr algn="l" fontAlgn="b"/>
                      <a:r>
                        <a:rPr lang="en-US" sz="1400" b="0" i="0" u="none" strike="noStrike" dirty="0">
                          <a:solidFill>
                            <a:srgbClr val="000000"/>
                          </a:solidFill>
                          <a:effectLst/>
                          <a:latin typeface="Montserrat" panose="00000500000000000000" pitchFamily="2" charset="0"/>
                        </a:rPr>
                        <a:t>FASD Video Series 2024 </a:t>
                      </a:r>
                      <a:r>
                        <a:rPr lang="en-US" sz="1400" b="0" i="0" u="none" strike="noStrike" dirty="0">
                          <a:solidFill>
                            <a:srgbClr val="000000"/>
                          </a:solidFill>
                          <a:effectLst/>
                          <a:latin typeface="Montserrat" panose="00000500000000000000" pitchFamily="2" charset="0"/>
                          <a:hlinkClick r:id="rId9"/>
                        </a:rPr>
                        <a:t>(example)</a:t>
                      </a:r>
                      <a:endParaRPr lang="en-US" sz="1400" b="0" i="0" u="none" strike="noStrike" dirty="0">
                        <a:solidFill>
                          <a:srgbClr val="000000"/>
                        </a:solidFill>
                        <a:effectLst/>
                        <a:latin typeface="Montserrat" panose="00000500000000000000" pitchFamily="2" charset="0"/>
                      </a:endParaRPr>
                    </a:p>
                  </a:txBody>
                  <a:tcPr/>
                </a:tc>
                <a:tc>
                  <a:txBody>
                    <a:bodyPr/>
                    <a:lstStyle/>
                    <a:p>
                      <a:pPr algn="l" fontAlgn="b"/>
                      <a:r>
                        <a:rPr lang="en-US" sz="1400" b="0" i="0" u="none" strike="noStrike" dirty="0">
                          <a:solidFill>
                            <a:srgbClr val="000000"/>
                          </a:solidFill>
                          <a:effectLst/>
                          <a:latin typeface="Montserrat" panose="00000500000000000000" pitchFamily="2" charset="0"/>
                        </a:rPr>
                        <a:t>A video from the </a:t>
                      </a:r>
                      <a:r>
                        <a:rPr lang="en-US" sz="1400" b="0" i="0" u="none" strike="noStrike" dirty="0">
                          <a:solidFill>
                            <a:srgbClr val="000000"/>
                          </a:solidFill>
                          <a:effectLst/>
                          <a:latin typeface="Montserrat" panose="00000500000000000000" pitchFamily="2" charset="0"/>
                          <a:hlinkClick r:id="rId10"/>
                        </a:rPr>
                        <a:t>FASD video series 2024</a:t>
                      </a:r>
                      <a:endParaRPr lang="en-US" sz="1400" b="0" i="0" u="none" strike="noStrike" dirty="0">
                        <a:solidFill>
                          <a:srgbClr val="000000"/>
                        </a:solidFill>
                        <a:effectLst/>
                        <a:latin typeface="Montserrat" panose="00000500000000000000" pitchFamily="2" charset="0"/>
                      </a:endParaRPr>
                    </a:p>
                  </a:txBody>
                  <a:tcPr/>
                </a:tc>
                <a:extLst>
                  <a:ext uri="{0D108BD9-81ED-4DB2-BD59-A6C34878D82A}">
                    <a16:rowId xmlns:a16="http://schemas.microsoft.com/office/drawing/2014/main" val="425126189"/>
                  </a:ext>
                </a:extLst>
              </a:tr>
              <a:tr h="370840">
                <a:tc>
                  <a:txBody>
                    <a:bodyPr/>
                    <a:lstStyle/>
                    <a:p>
                      <a:pPr algn="l" fontAlgn="b"/>
                      <a:r>
                        <a:rPr lang="en-US" sz="1400" b="0" i="0" u="none" strike="noStrike" dirty="0">
                          <a:solidFill>
                            <a:srgbClr val="000000"/>
                          </a:solidFill>
                          <a:effectLst/>
                          <a:latin typeface="Montserrat" panose="00000500000000000000" pitchFamily="2" charset="0"/>
                        </a:rPr>
                        <a:t>No image</a:t>
                      </a:r>
                      <a:r>
                        <a:rPr lang="en-US" sz="1400" b="0" i="0" u="sng" strike="noStrike" dirty="0">
                          <a:solidFill>
                            <a:srgbClr val="000000"/>
                          </a:solidFill>
                          <a:effectLst/>
                          <a:latin typeface="Montserrat" panose="00000500000000000000" pitchFamily="2" charset="0"/>
                          <a:hlinkClick r:id="rId11"/>
                        </a:rPr>
                        <a:t> </a:t>
                      </a:r>
                      <a:r>
                        <a:rPr lang="en-US" sz="1400" b="0" i="0" u="none" strike="noStrike" dirty="0">
                          <a:solidFill>
                            <a:srgbClr val="000000"/>
                          </a:solidFill>
                          <a:effectLst/>
                          <a:latin typeface="Montserrat" panose="00000500000000000000" pitchFamily="2" charset="0"/>
                          <a:hlinkClick r:id="rId11"/>
                        </a:rPr>
                        <a:t>(example)</a:t>
                      </a:r>
                      <a:endParaRPr lang="en-US" sz="1400" b="0" i="0" u="none" strike="noStrike" dirty="0">
                        <a:solidFill>
                          <a:srgbClr val="000000"/>
                        </a:solidFill>
                        <a:effectLst/>
                        <a:latin typeface="Montserrat" panose="00000500000000000000" pitchFamily="2" charset="0"/>
                      </a:endParaRPr>
                    </a:p>
                  </a:txBody>
                  <a:tcPr/>
                </a:tc>
                <a:tc>
                  <a:txBody>
                    <a:bodyPr/>
                    <a:lstStyle/>
                    <a:p>
                      <a:pPr algn="l" fontAlgn="b"/>
                      <a:endParaRPr lang="en-US" sz="1400" b="0" i="0" u="none" strike="noStrike" dirty="0">
                        <a:solidFill>
                          <a:srgbClr val="000000"/>
                        </a:solidFill>
                        <a:effectLst/>
                        <a:latin typeface="Montserrat" panose="00000500000000000000" pitchFamily="2" charset="0"/>
                      </a:endParaRPr>
                    </a:p>
                  </a:txBody>
                  <a:tcPr/>
                </a:tc>
                <a:extLst>
                  <a:ext uri="{0D108BD9-81ED-4DB2-BD59-A6C34878D82A}">
                    <a16:rowId xmlns:a16="http://schemas.microsoft.com/office/drawing/2014/main" val="2330902427"/>
                  </a:ext>
                </a:extLst>
              </a:tr>
              <a:tr h="370840">
                <a:tc>
                  <a:txBody>
                    <a:bodyPr/>
                    <a:lstStyle/>
                    <a:p>
                      <a:pPr algn="l" fontAlgn="b"/>
                      <a:r>
                        <a:rPr lang="en-US" sz="1400" b="0" i="0" u="none" strike="noStrike" dirty="0">
                          <a:solidFill>
                            <a:srgbClr val="000000"/>
                          </a:solidFill>
                          <a:effectLst/>
                          <a:latin typeface="Montserrat" panose="00000500000000000000" pitchFamily="2" charset="0"/>
                        </a:rPr>
                        <a:t>Other org's image (not NPN) </a:t>
                      </a:r>
                      <a:r>
                        <a:rPr lang="en-US" sz="1400" b="0" i="0" u="none" strike="noStrike" dirty="0">
                          <a:solidFill>
                            <a:srgbClr val="000000"/>
                          </a:solidFill>
                          <a:effectLst/>
                          <a:latin typeface="Montserrat" panose="00000500000000000000" pitchFamily="2" charset="0"/>
                          <a:hlinkClick r:id="rId12"/>
                        </a:rPr>
                        <a:t>(example)</a:t>
                      </a:r>
                      <a:endParaRPr lang="en-US" sz="1400" b="0" i="0" u="none" strike="noStrike" dirty="0">
                        <a:solidFill>
                          <a:srgbClr val="000000"/>
                        </a:solidFill>
                        <a:effectLst/>
                        <a:latin typeface="Montserrat" panose="00000500000000000000" pitchFamily="2" charset="0"/>
                      </a:endParaRPr>
                    </a:p>
                  </a:txBody>
                  <a:tcPr/>
                </a:tc>
                <a:tc>
                  <a:txBody>
                    <a:bodyPr/>
                    <a:lstStyle/>
                    <a:p>
                      <a:pPr algn="l" fontAlgn="b"/>
                      <a:r>
                        <a:rPr lang="en-US" sz="1400" b="0" i="0" u="none" strike="noStrike" dirty="0">
                          <a:solidFill>
                            <a:srgbClr val="000000"/>
                          </a:solidFill>
                          <a:effectLst/>
                          <a:latin typeface="Montserrat" panose="00000500000000000000" pitchFamily="2" charset="0"/>
                        </a:rPr>
                        <a:t>A reposted image originally posted by a non-NPN organization</a:t>
                      </a:r>
                    </a:p>
                  </a:txBody>
                  <a:tcPr/>
                </a:tc>
                <a:extLst>
                  <a:ext uri="{0D108BD9-81ED-4DB2-BD59-A6C34878D82A}">
                    <a16:rowId xmlns:a16="http://schemas.microsoft.com/office/drawing/2014/main" val="4185719823"/>
                  </a:ext>
                </a:extLst>
              </a:tr>
              <a:tr h="370840">
                <a:tc>
                  <a:txBody>
                    <a:bodyPr/>
                    <a:lstStyle/>
                    <a:p>
                      <a:pPr algn="l" fontAlgn="b"/>
                      <a:r>
                        <a:rPr lang="en-US" sz="1400" b="0" i="0" u="none" strike="noStrike" dirty="0">
                          <a:solidFill>
                            <a:srgbClr val="000000"/>
                          </a:solidFill>
                          <a:effectLst/>
                          <a:latin typeface="Montserrat" panose="00000500000000000000" pitchFamily="2" charset="0"/>
                        </a:rPr>
                        <a:t>Original photo</a:t>
                      </a:r>
                      <a:r>
                        <a:rPr lang="en-US" sz="1400" b="0" i="0" u="none" strike="noStrike" dirty="0">
                          <a:solidFill>
                            <a:srgbClr val="000000"/>
                          </a:solidFill>
                          <a:effectLst/>
                          <a:latin typeface="Montserrat" panose="00000500000000000000" pitchFamily="2" charset="0"/>
                          <a:hlinkClick r:id="rId13"/>
                        </a:rPr>
                        <a:t> (example)</a:t>
                      </a:r>
                      <a:endParaRPr lang="en-US" sz="1400" b="0" i="0" u="none" strike="noStrike" dirty="0">
                        <a:solidFill>
                          <a:srgbClr val="000000"/>
                        </a:solidFill>
                        <a:effectLst/>
                        <a:latin typeface="Montserrat" panose="00000500000000000000" pitchFamily="2" charset="0"/>
                      </a:endParaRPr>
                    </a:p>
                  </a:txBody>
                  <a:tcPr/>
                </a:tc>
                <a:tc>
                  <a:txBody>
                    <a:bodyPr/>
                    <a:lstStyle/>
                    <a:p>
                      <a:pPr algn="l" fontAlgn="b"/>
                      <a:r>
                        <a:rPr lang="en-US" sz="1400" b="0" i="0" u="none" strike="noStrike" dirty="0">
                          <a:solidFill>
                            <a:srgbClr val="000000"/>
                          </a:solidFill>
                          <a:effectLst/>
                          <a:latin typeface="Montserrat" panose="00000500000000000000" pitchFamily="2" charset="0"/>
                        </a:rPr>
                        <a:t>A candid photo that often includes people</a:t>
                      </a:r>
                      <a:endParaRPr lang="en-US" sz="1400" b="0" i="0" u="none" strike="sngStrike" dirty="0">
                        <a:solidFill>
                          <a:srgbClr val="000000"/>
                        </a:solidFill>
                        <a:effectLst/>
                        <a:latin typeface="Montserrat" panose="00000500000000000000" pitchFamily="2" charset="0"/>
                      </a:endParaRPr>
                    </a:p>
                  </a:txBody>
                  <a:tcPr/>
                </a:tc>
                <a:extLst>
                  <a:ext uri="{0D108BD9-81ED-4DB2-BD59-A6C34878D82A}">
                    <a16:rowId xmlns:a16="http://schemas.microsoft.com/office/drawing/2014/main" val="408740373"/>
                  </a:ext>
                </a:extLst>
              </a:tr>
              <a:tr h="370840">
                <a:tc>
                  <a:txBody>
                    <a:bodyPr/>
                    <a:lstStyle/>
                    <a:p>
                      <a:pPr algn="l" fontAlgn="b"/>
                      <a:r>
                        <a:rPr lang="en-US" sz="1400" b="0" i="0" u="none" strike="noStrike" dirty="0">
                          <a:solidFill>
                            <a:srgbClr val="000000"/>
                          </a:solidFill>
                          <a:effectLst/>
                          <a:latin typeface="Montserrat" panose="00000500000000000000" pitchFamily="2" charset="0"/>
                        </a:rPr>
                        <a:t>NPN Spotlight Series animation </a:t>
                      </a:r>
                      <a:r>
                        <a:rPr lang="en-US" sz="1400" b="0" i="0" u="none" strike="noStrike" dirty="0">
                          <a:solidFill>
                            <a:srgbClr val="000000"/>
                          </a:solidFill>
                          <a:effectLst/>
                          <a:latin typeface="Montserrat" panose="00000500000000000000" pitchFamily="2" charset="0"/>
                          <a:hlinkClick r:id="rId14"/>
                        </a:rPr>
                        <a:t>(example)</a:t>
                      </a:r>
                      <a:endParaRPr lang="en-US" sz="1400" b="0" i="0" u="none" strike="noStrike" dirty="0">
                        <a:solidFill>
                          <a:srgbClr val="000000"/>
                        </a:solidFill>
                        <a:effectLst/>
                        <a:latin typeface="Montserrat" panose="00000500000000000000" pitchFamily="2" charset="0"/>
                      </a:endParaRPr>
                    </a:p>
                  </a:txBody>
                  <a:tcPr/>
                </a:tc>
                <a:tc>
                  <a:txBody>
                    <a:bodyPr/>
                    <a:lstStyle/>
                    <a:p>
                      <a:pPr algn="l" fontAlgn="b"/>
                      <a:r>
                        <a:rPr lang="en-US" sz="1400" b="0" i="0" u="none" strike="noStrike" dirty="0">
                          <a:solidFill>
                            <a:srgbClr val="000000"/>
                          </a:solidFill>
                          <a:effectLst/>
                          <a:latin typeface="Montserrat" panose="00000500000000000000" pitchFamily="2" charset="0"/>
                        </a:rPr>
                        <a:t>An animation produced by FASD United for their NPN Spotlight Series</a:t>
                      </a:r>
                    </a:p>
                  </a:txBody>
                  <a:tcPr/>
                </a:tc>
                <a:extLst>
                  <a:ext uri="{0D108BD9-81ED-4DB2-BD59-A6C34878D82A}">
                    <a16:rowId xmlns:a16="http://schemas.microsoft.com/office/drawing/2014/main" val="1518985466"/>
                  </a:ext>
                </a:extLst>
              </a:tr>
              <a:tr h="370840">
                <a:tc>
                  <a:txBody>
                    <a:bodyPr/>
                    <a:lstStyle/>
                    <a:p>
                      <a:pPr algn="l" fontAlgn="b"/>
                      <a:r>
                        <a:rPr lang="en-US" sz="1400" b="0" i="0" u="none" strike="noStrike" dirty="0">
                          <a:solidFill>
                            <a:srgbClr val="000000"/>
                          </a:solidFill>
                          <a:effectLst/>
                          <a:latin typeface="Montserrat" panose="00000500000000000000" pitchFamily="2" charset="0"/>
                        </a:rPr>
                        <a:t>Resource screenshot </a:t>
                      </a:r>
                      <a:r>
                        <a:rPr lang="en-US" sz="1400" b="0" i="0" u="none" strike="noStrike" dirty="0">
                          <a:solidFill>
                            <a:srgbClr val="000000"/>
                          </a:solidFill>
                          <a:effectLst/>
                          <a:latin typeface="Montserrat" panose="00000500000000000000" pitchFamily="2" charset="0"/>
                          <a:hlinkClick r:id="rId15"/>
                        </a:rPr>
                        <a:t>(example)</a:t>
                      </a:r>
                      <a:endParaRPr lang="en-US" sz="1400" b="0" i="0" u="none" strike="noStrike" dirty="0">
                        <a:solidFill>
                          <a:srgbClr val="000000"/>
                        </a:solidFill>
                        <a:effectLst/>
                        <a:latin typeface="Montserrat" panose="00000500000000000000" pitchFamily="2" charset="0"/>
                      </a:endParaRPr>
                    </a:p>
                  </a:txBody>
                  <a:tcPr/>
                </a:tc>
                <a:tc>
                  <a:txBody>
                    <a:bodyPr/>
                    <a:lstStyle/>
                    <a:p>
                      <a:pPr algn="l" fontAlgn="b"/>
                      <a:r>
                        <a:rPr lang="en-US" sz="1400" b="0" i="0" u="none" strike="noStrike" dirty="0">
                          <a:solidFill>
                            <a:srgbClr val="000000"/>
                          </a:solidFill>
                          <a:effectLst/>
                          <a:latin typeface="Montserrat" panose="00000500000000000000" pitchFamily="2" charset="0"/>
                        </a:rPr>
                        <a:t>A screenshot of an article or other resource</a:t>
                      </a:r>
                    </a:p>
                  </a:txBody>
                  <a:tcPr/>
                </a:tc>
                <a:extLst>
                  <a:ext uri="{0D108BD9-81ED-4DB2-BD59-A6C34878D82A}">
                    <a16:rowId xmlns:a16="http://schemas.microsoft.com/office/drawing/2014/main" val="797045251"/>
                  </a:ext>
                </a:extLst>
              </a:tr>
            </a:tbl>
          </a:graphicData>
        </a:graphic>
      </p:graphicFrame>
      <p:sp>
        <p:nvSpPr>
          <p:cNvPr id="3" name="Title 2">
            <a:extLst>
              <a:ext uri="{FF2B5EF4-FFF2-40B4-BE49-F238E27FC236}">
                <a16:creationId xmlns:a16="http://schemas.microsoft.com/office/drawing/2014/main" id="{177F2F9B-0980-E227-2A6B-47F85527C525}"/>
              </a:ext>
            </a:extLst>
          </p:cNvPr>
          <p:cNvSpPr>
            <a:spLocks noGrp="1"/>
          </p:cNvSpPr>
          <p:nvPr>
            <p:ph type="title"/>
          </p:nvPr>
        </p:nvSpPr>
        <p:spPr>
          <a:xfrm>
            <a:off x="683941" y="172107"/>
            <a:ext cx="10686144" cy="646502"/>
          </a:xfrm>
        </p:spPr>
        <p:txBody>
          <a:bodyPr/>
          <a:lstStyle/>
          <a:p>
            <a:r>
              <a:rPr lang="en-US" dirty="0"/>
              <a:t>Media Types </a:t>
            </a:r>
            <a:r>
              <a:rPr lang="en-US" sz="4000" dirty="0">
                <a:effectLst/>
                <a:latin typeface="Calibri" panose="020F0502020204030204" pitchFamily="34" charset="0"/>
                <a:ea typeface="Calibri" panose="020F0502020204030204" pitchFamily="34" charset="0"/>
                <a:cs typeface="Times New Roman" panose="02020603050405020304" pitchFamily="18" charset="0"/>
              </a:rPr>
              <a:t>–</a:t>
            </a:r>
            <a:r>
              <a:rPr lang="en-US" dirty="0"/>
              <a:t> Examples</a:t>
            </a:r>
          </a:p>
        </p:txBody>
      </p:sp>
    </p:spTree>
    <p:extLst>
      <p:ext uri="{BB962C8B-B14F-4D97-AF65-F5344CB8AC3E}">
        <p14:creationId xmlns:p14="http://schemas.microsoft.com/office/powerpoint/2010/main" val="22674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88CBE2-DA51-ACDA-3676-B975E7C1368E}"/>
              </a:ext>
            </a:extLst>
          </p:cNvPr>
          <p:cNvSpPr>
            <a:spLocks noGrp="1"/>
          </p:cNvSpPr>
          <p:nvPr>
            <p:ph type="title"/>
          </p:nvPr>
        </p:nvSpPr>
        <p:spPr/>
        <p:txBody>
          <a:bodyPr>
            <a:normAutofit/>
          </a:bodyPr>
          <a:lstStyle/>
          <a:p>
            <a:r>
              <a:rPr lang="en-US" dirty="0">
                <a:solidFill>
                  <a:schemeClr val="accent4"/>
                </a:solidFill>
                <a:latin typeface="Montserrat SemiBold" panose="00000700000000000000" pitchFamily="2" charset="0"/>
              </a:rPr>
              <a:t>FASD NPN Toolkit Updates</a:t>
            </a:r>
          </a:p>
        </p:txBody>
      </p:sp>
      <p:sp>
        <p:nvSpPr>
          <p:cNvPr id="5" name="Content Placeholder 2">
            <a:extLst>
              <a:ext uri="{FF2B5EF4-FFF2-40B4-BE49-F238E27FC236}">
                <a16:creationId xmlns:a16="http://schemas.microsoft.com/office/drawing/2014/main" id="{C09FFC82-8259-8B8D-1CF3-766338C5A488}"/>
              </a:ext>
            </a:extLst>
          </p:cNvPr>
          <p:cNvSpPr txBox="1">
            <a:spLocks/>
          </p:cNvSpPr>
          <p:nvPr/>
        </p:nvSpPr>
        <p:spPr>
          <a:xfrm>
            <a:off x="8432802" y="397197"/>
            <a:ext cx="3220222" cy="976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accent4"/>
                </a:solidFill>
                <a:effectLst/>
                <a:uLnTx/>
                <a:uFillTx/>
                <a:latin typeface="Montserrat Medium" panose="00000600000000000000" pitchFamily="50" charset="0"/>
                <a:ea typeface="Open Sans" panose="020B0606030504020204" pitchFamily="34" charset="0"/>
                <a:cs typeface="Open Sans" panose="020B0606030504020204" pitchFamily="34" charset="0"/>
              </a:rPr>
              <a:t>FASD NPN Communications Bulletins highlight updates and expansions to the FASD NPN Toolkit.</a:t>
            </a:r>
            <a:endParaRPr kumimoji="0" lang="en-US" sz="2400" b="0" i="0" u="none" strike="noStrike" kern="1200" cap="none" spc="0" normalizeH="0" baseline="0" noProof="0" dirty="0">
              <a:ln>
                <a:noFill/>
              </a:ln>
              <a:solidFill>
                <a:schemeClr val="accent4"/>
              </a:solidFill>
              <a:effectLst/>
              <a:uLnTx/>
              <a:uFillTx/>
              <a:latin typeface="Montserrat Medium" panose="00000600000000000000" pitchFamily="50"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00BF2A87-FB51-F48E-1A30-0CE53A80BC43}"/>
              </a:ext>
            </a:extLst>
          </p:cNvPr>
          <p:cNvSpPr txBox="1"/>
          <p:nvPr/>
        </p:nvSpPr>
        <p:spPr>
          <a:xfrm>
            <a:off x="8432802" y="6375578"/>
            <a:ext cx="410440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0" cap="none" spc="0" normalizeH="0" baseline="0" noProof="0" dirty="0">
                <a:ln>
                  <a:noFill/>
                </a:ln>
                <a:solidFill>
                  <a:srgbClr val="FFFFFF"/>
                </a:solidFill>
                <a:effectLst/>
                <a:uLnTx/>
                <a:uFillTx/>
                <a:latin typeface="Montserrat" panose="00000500000000000000" pitchFamily="2" charset="0"/>
                <a:ea typeface="Times New Roman" panose="02020603050405020304" pitchFamily="18" charset="0"/>
                <a:cs typeface="+mn-cs"/>
                <a:hlinkClick r:id="rId2">
                  <a:extLst>
                    <a:ext uri="{A12FA001-AC4F-418D-AE19-62706E023703}">
                      <ahyp:hlinkClr xmlns:ahyp="http://schemas.microsoft.com/office/drawing/2018/hyperlinkcolor" val="tx"/>
                    </a:ext>
                  </a:extLst>
                </a:hlinkClick>
              </a:rPr>
              <a:t>https://orau.gov/FASDChampions</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ADDCC3B1-778F-DC1F-2FA9-0ADA27BE663D}"/>
              </a:ext>
            </a:extLst>
          </p:cNvPr>
          <p:cNvGraphicFramePr/>
          <p:nvPr>
            <p:extLst>
              <p:ext uri="{D42A27DB-BD31-4B8C-83A1-F6EECF244321}">
                <p14:modId xmlns:p14="http://schemas.microsoft.com/office/powerpoint/2010/main" val="2801379566"/>
              </p:ext>
            </p:extLst>
          </p:nvPr>
        </p:nvGraphicFramePr>
        <p:xfrm>
          <a:off x="189570" y="1747841"/>
          <a:ext cx="9586953" cy="1906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EA560969-60C9-C351-5B38-1D60EC616076}"/>
              </a:ext>
            </a:extLst>
          </p:cNvPr>
          <p:cNvGraphicFramePr/>
          <p:nvPr>
            <p:extLst>
              <p:ext uri="{D42A27DB-BD31-4B8C-83A1-F6EECF244321}">
                <p14:modId xmlns:p14="http://schemas.microsoft.com/office/powerpoint/2010/main" val="3467351688"/>
              </p:ext>
            </p:extLst>
          </p:nvPr>
        </p:nvGraphicFramePr>
        <p:xfrm>
          <a:off x="2583691" y="3978465"/>
          <a:ext cx="9790919" cy="19529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a:extLst>
              <a:ext uri="{FF2B5EF4-FFF2-40B4-BE49-F238E27FC236}">
                <a16:creationId xmlns:a16="http://schemas.microsoft.com/office/drawing/2014/main" id="{ACED3134-CC9E-D3B6-2097-4F77A683F582}"/>
              </a:ext>
            </a:extLst>
          </p:cNvPr>
          <p:cNvPicPr>
            <a:picLocks noChangeAspect="1"/>
          </p:cNvPicPr>
          <p:nvPr/>
        </p:nvPicPr>
        <p:blipFill>
          <a:blip r:embed="rId13"/>
          <a:stretch>
            <a:fillRect/>
          </a:stretch>
        </p:blipFill>
        <p:spPr>
          <a:xfrm>
            <a:off x="9839096" y="2412679"/>
            <a:ext cx="458436" cy="576742"/>
          </a:xfrm>
          <a:prstGeom prst="rect">
            <a:avLst/>
          </a:prstGeom>
        </p:spPr>
      </p:pic>
    </p:spTree>
    <p:extLst>
      <p:ext uri="{BB962C8B-B14F-4D97-AF65-F5344CB8AC3E}">
        <p14:creationId xmlns:p14="http://schemas.microsoft.com/office/powerpoint/2010/main" val="111698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88CBE2-DA51-ACDA-3676-B975E7C1368E}"/>
              </a:ext>
            </a:extLst>
          </p:cNvPr>
          <p:cNvSpPr>
            <a:spLocks noGrp="1"/>
          </p:cNvSpPr>
          <p:nvPr>
            <p:ph type="title"/>
          </p:nvPr>
        </p:nvSpPr>
        <p:spPr/>
        <p:txBody>
          <a:bodyPr>
            <a:normAutofit/>
          </a:bodyPr>
          <a:lstStyle/>
          <a:p>
            <a:r>
              <a:rPr lang="en-US" dirty="0">
                <a:latin typeface="Montserrat SemiBold" panose="00000700000000000000" pitchFamily="2" charset="0"/>
              </a:rPr>
              <a:t>FASD NPN Toolkit</a:t>
            </a:r>
          </a:p>
        </p:txBody>
      </p:sp>
      <p:sp>
        <p:nvSpPr>
          <p:cNvPr id="5" name="Content Placeholder 2">
            <a:extLst>
              <a:ext uri="{FF2B5EF4-FFF2-40B4-BE49-F238E27FC236}">
                <a16:creationId xmlns:a16="http://schemas.microsoft.com/office/drawing/2014/main" id="{C09FFC82-8259-8B8D-1CF3-766338C5A488}"/>
              </a:ext>
            </a:extLst>
          </p:cNvPr>
          <p:cNvSpPr txBox="1">
            <a:spLocks/>
          </p:cNvSpPr>
          <p:nvPr/>
        </p:nvSpPr>
        <p:spPr>
          <a:xfrm>
            <a:off x="752928" y="1517825"/>
            <a:ext cx="6578224" cy="48088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b="1" dirty="0">
                <a:solidFill>
                  <a:srgbClr val="323130"/>
                </a:solidFill>
                <a:latin typeface="Montserrat Medium" panose="00000600000000000000" pitchFamily="50" charset="0"/>
              </a:rPr>
              <a:t>Comprehensive Toolkit</a:t>
            </a:r>
            <a:r>
              <a:rPr lang="en-US" sz="1600" dirty="0">
                <a:solidFill>
                  <a:srgbClr val="323130"/>
                </a:solidFill>
                <a:latin typeface="Montserrat Medium" panose="00000600000000000000" pitchFamily="50" charset="0"/>
              </a:rPr>
              <a:t>: </a:t>
            </a:r>
            <a:r>
              <a:rPr lang="en-US" sz="1600" dirty="0">
                <a:solidFill>
                  <a:srgbClr val="323130"/>
                </a:solidFill>
                <a:latin typeface="Montserrat" panose="00000500000000000000" pitchFamily="2" charset="0"/>
              </a:rPr>
              <a:t>Hosted on ORAU servers, the Toolkit includes resources for FASD awareness</a:t>
            </a:r>
            <a:r>
              <a:rPr lang="en-US" sz="1600" dirty="0">
                <a:latin typeface="Montserrat" panose="00000500000000000000" pitchFamily="2" charset="0"/>
              </a:rPr>
              <a:t>, education, </a:t>
            </a:r>
            <a:r>
              <a:rPr lang="en-US" sz="1600" dirty="0">
                <a:solidFill>
                  <a:srgbClr val="323130"/>
                </a:solidFill>
                <a:latin typeface="Montserrat" panose="00000500000000000000" pitchFamily="2" charset="0"/>
              </a:rPr>
              <a:t>and prevention</a:t>
            </a:r>
          </a:p>
          <a:p>
            <a:pPr marL="285750" indent="-285750">
              <a:buFont typeface="Arial" panose="020B0604020202020204" pitchFamily="34" charset="0"/>
              <a:buChar char="•"/>
            </a:pPr>
            <a:r>
              <a:rPr lang="en-US" sz="1600" b="1" dirty="0">
                <a:solidFill>
                  <a:srgbClr val="323130"/>
                </a:solidFill>
                <a:latin typeface="Montserrat Medium" panose="00000600000000000000" pitchFamily="50" charset="0"/>
              </a:rPr>
              <a:t>Regular Updates</a:t>
            </a:r>
            <a:r>
              <a:rPr lang="en-US" sz="1600" dirty="0">
                <a:solidFill>
                  <a:srgbClr val="323130"/>
                </a:solidFill>
                <a:latin typeface="Montserrat Medium" panose="00000600000000000000" pitchFamily="50" charset="0"/>
              </a:rPr>
              <a:t>: </a:t>
            </a:r>
            <a:r>
              <a:rPr lang="en-US" sz="1600" dirty="0">
                <a:solidFill>
                  <a:srgbClr val="323130"/>
                </a:solidFill>
                <a:latin typeface="Montserrat" panose="00000500000000000000" pitchFamily="2" charset="0"/>
              </a:rPr>
              <a:t>Continually updated with new resources </a:t>
            </a:r>
          </a:p>
          <a:p>
            <a:pPr marL="285750" indent="-285750">
              <a:buFont typeface="Arial" panose="020B0604020202020204" pitchFamily="34" charset="0"/>
              <a:buChar char="•"/>
            </a:pPr>
            <a:r>
              <a:rPr lang="en-US" sz="1600" b="1" dirty="0">
                <a:solidFill>
                  <a:srgbClr val="323130"/>
                </a:solidFill>
                <a:latin typeface="Montserrat Medium" panose="00000600000000000000" pitchFamily="50" charset="0"/>
              </a:rPr>
              <a:t>Collaborative Development</a:t>
            </a:r>
            <a:r>
              <a:rPr lang="en-US" sz="1600" dirty="0">
                <a:solidFill>
                  <a:srgbClr val="323130"/>
                </a:solidFill>
                <a:latin typeface="Montserrat Medium" panose="00000600000000000000" pitchFamily="50" charset="0"/>
              </a:rPr>
              <a:t>:</a:t>
            </a:r>
            <a:r>
              <a:rPr lang="en-US" sz="1600" dirty="0">
                <a:solidFill>
                  <a:srgbClr val="323130"/>
                </a:solidFill>
                <a:latin typeface="Montserrat" panose="00000500000000000000" pitchFamily="2" charset="0"/>
              </a:rPr>
              <a:t> Showcases the collaborative efforts of NPN members and partners in creating actionable, prevention-focused resources for healthcare professionals and the broader community</a:t>
            </a:r>
            <a:r>
              <a:rPr lang="en-US" sz="1600" strike="sngStrike" dirty="0">
                <a:solidFill>
                  <a:srgbClr val="323130"/>
                </a:solidFill>
                <a:latin typeface="Montserrat" panose="00000500000000000000" pitchFamily="2" charset="0"/>
              </a:rPr>
              <a:t>.</a:t>
            </a:r>
          </a:p>
          <a:p>
            <a:pPr marL="285750" indent="-285750">
              <a:buFont typeface="Arial" panose="020B0604020202020204" pitchFamily="34" charset="0"/>
              <a:buChar char="•"/>
            </a:pPr>
            <a:r>
              <a:rPr lang="en-US" sz="1600" b="1" dirty="0">
                <a:solidFill>
                  <a:srgbClr val="323130"/>
                </a:solidFill>
                <a:latin typeface="Montserrat Medium" panose="00000600000000000000" pitchFamily="50" charset="0"/>
              </a:rPr>
              <a:t>Toolkit Promotion to NPN: </a:t>
            </a:r>
            <a:r>
              <a:rPr lang="en-US" sz="1600" dirty="0">
                <a:solidFill>
                  <a:srgbClr val="323130"/>
                </a:solidFill>
                <a:latin typeface="Montserrat" panose="00000500000000000000" pitchFamily="2" charset="0"/>
              </a:rPr>
              <a:t>Communication</a:t>
            </a:r>
            <a:r>
              <a:rPr lang="en-US" sz="1600" dirty="0">
                <a:solidFill>
                  <a:srgbClr val="FF0000"/>
                </a:solidFill>
                <a:latin typeface="Montserrat" panose="00000500000000000000" pitchFamily="2" charset="0"/>
              </a:rPr>
              <a:t>s</a:t>
            </a:r>
            <a:r>
              <a:rPr lang="en-US" sz="1600" dirty="0">
                <a:solidFill>
                  <a:srgbClr val="323130"/>
                </a:solidFill>
                <a:latin typeface="Montserrat" panose="00000500000000000000" pitchFamily="2" charset="0"/>
              </a:rPr>
              <a:t> Bulletins marked the Toolkit’s launch, highlights, and updates</a:t>
            </a:r>
          </a:p>
          <a:p>
            <a:pPr marL="285750" indent="-285750">
              <a:buFont typeface="Arial" panose="020B0604020202020204" pitchFamily="34" charset="0"/>
              <a:buChar char="•"/>
            </a:pPr>
            <a:endParaRPr lang="en-US" sz="1600" dirty="0">
              <a:solidFill>
                <a:srgbClr val="323130"/>
              </a:solidFill>
              <a:latin typeface="Montserrat" panose="00000500000000000000" pitchFamily="2" charset="0"/>
            </a:endParaRPr>
          </a:p>
          <a:p>
            <a:pPr marL="285750" indent="-285750">
              <a:buFont typeface="Arial" panose="020B0604020202020204" pitchFamily="34" charset="0"/>
              <a:buChar char="•"/>
            </a:pPr>
            <a:endParaRPr lang="en-US" sz="1600" dirty="0">
              <a:latin typeface="Montserrat" panose="00000500000000000000" pitchFamily="2" charset="0"/>
            </a:endParaRPr>
          </a:p>
        </p:txBody>
      </p:sp>
      <p:pic>
        <p:nvPicPr>
          <p:cNvPr id="6" name="Picture 5">
            <a:extLst>
              <a:ext uri="{FF2B5EF4-FFF2-40B4-BE49-F238E27FC236}">
                <a16:creationId xmlns:a16="http://schemas.microsoft.com/office/drawing/2014/main" id="{21FDC71B-9494-EA5E-F8E3-37303D7E3A10}"/>
              </a:ext>
            </a:extLst>
          </p:cNvPr>
          <p:cNvPicPr>
            <a:picLocks noChangeAspect="1"/>
          </p:cNvPicPr>
          <p:nvPr/>
        </p:nvPicPr>
        <p:blipFill>
          <a:blip r:embed="rId2"/>
          <a:stretch>
            <a:fillRect/>
          </a:stretch>
        </p:blipFill>
        <p:spPr>
          <a:xfrm>
            <a:off x="7130790" y="95342"/>
            <a:ext cx="5061210" cy="6089963"/>
          </a:xfrm>
          <a:prstGeom prst="rect">
            <a:avLst/>
          </a:prstGeom>
        </p:spPr>
      </p:pic>
      <p:sp>
        <p:nvSpPr>
          <p:cNvPr id="7" name="TextBox 6">
            <a:extLst>
              <a:ext uri="{FF2B5EF4-FFF2-40B4-BE49-F238E27FC236}">
                <a16:creationId xmlns:a16="http://schemas.microsoft.com/office/drawing/2014/main" id="{00E762CB-E260-83C0-DD30-1E4A71719015}"/>
              </a:ext>
            </a:extLst>
          </p:cNvPr>
          <p:cNvSpPr txBox="1"/>
          <p:nvPr/>
        </p:nvSpPr>
        <p:spPr>
          <a:xfrm>
            <a:off x="8119226" y="397170"/>
            <a:ext cx="3643284" cy="646331"/>
          </a:xfrm>
          <a:prstGeom prst="rect">
            <a:avLst/>
          </a:prstGeom>
          <a:noFill/>
        </p:spPr>
        <p:txBody>
          <a:bodyPr wrap="square">
            <a:spAutoFit/>
          </a:bodyPr>
          <a:lstStyle/>
          <a:p>
            <a:pPr algn="l"/>
            <a:r>
              <a:rPr lang="en-US" b="0" i="0" dirty="0">
                <a:solidFill>
                  <a:srgbClr val="262626"/>
                </a:solidFill>
                <a:effectLst/>
                <a:latin typeface="Montserrat" panose="00000500000000000000" pitchFamily="2" charset="0"/>
              </a:rPr>
              <a:t>FASD National Partner Network Toolkit</a:t>
            </a:r>
          </a:p>
        </p:txBody>
      </p:sp>
      <p:pic>
        <p:nvPicPr>
          <p:cNvPr id="2" name="Picture 1">
            <a:hlinkClick r:id="rId3"/>
            <a:extLst>
              <a:ext uri="{FF2B5EF4-FFF2-40B4-BE49-F238E27FC236}">
                <a16:creationId xmlns:a16="http://schemas.microsoft.com/office/drawing/2014/main" id="{C6A89E75-3830-A943-81B2-67EC212EA77F}"/>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61836" y="4481617"/>
            <a:ext cx="1314450" cy="1314450"/>
          </a:xfrm>
          <a:prstGeom prst="rect">
            <a:avLst/>
          </a:prstGeom>
          <a:noFill/>
          <a:ln>
            <a:noFill/>
          </a:ln>
          <a:effectLst>
            <a:outerShdw blurRad="50800" dist="38100" dir="2700000" algn="tl" rotWithShape="0">
              <a:prstClr val="black">
                <a:alpha val="40000"/>
              </a:prstClr>
            </a:outerShdw>
          </a:effectLst>
        </p:spPr>
      </p:pic>
      <p:pic>
        <p:nvPicPr>
          <p:cNvPr id="4" name="Picture 3">
            <a:hlinkClick r:id="rId6"/>
            <a:extLst>
              <a:ext uri="{FF2B5EF4-FFF2-40B4-BE49-F238E27FC236}">
                <a16:creationId xmlns:a16="http://schemas.microsoft.com/office/drawing/2014/main" id="{0A21FFFD-2986-40D0-5901-11FC122C795D}"/>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382622" y="4481617"/>
            <a:ext cx="1314450" cy="1314450"/>
          </a:xfrm>
          <a:prstGeom prst="rect">
            <a:avLst/>
          </a:prstGeom>
          <a:noFill/>
          <a:ln>
            <a:noFill/>
          </a:ln>
          <a:effectLst>
            <a:outerShdw blurRad="50800" dist="38100" dir="2700000" algn="tl" rotWithShape="0">
              <a:prstClr val="black">
                <a:alpha val="40000"/>
              </a:prstClr>
            </a:outerShdw>
          </a:effectLst>
        </p:spPr>
      </p:pic>
      <p:pic>
        <p:nvPicPr>
          <p:cNvPr id="9" name="Picture 8">
            <a:hlinkClick r:id="rId9"/>
            <a:extLst>
              <a:ext uri="{FF2B5EF4-FFF2-40B4-BE49-F238E27FC236}">
                <a16:creationId xmlns:a16="http://schemas.microsoft.com/office/drawing/2014/main" id="{F967D4E3-1AF2-F367-A456-BAB4CE49E872}"/>
              </a:ext>
            </a:extLst>
          </p:cNvPr>
          <p:cNvPicPr>
            <a:picLocks noChangeAspect="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903408" y="4481617"/>
            <a:ext cx="1314450" cy="1314450"/>
          </a:xfrm>
          <a:prstGeom prst="rect">
            <a:avLst/>
          </a:prstGeom>
          <a:noFill/>
          <a:ln>
            <a:noFill/>
          </a:ln>
          <a:effectLst>
            <a:outerShdw blurRad="50800" dist="38100" dir="2700000" algn="tl" rotWithShape="0">
              <a:prstClr val="black">
                <a:alpha val="40000"/>
              </a:prstClr>
            </a:outerShdw>
          </a:effectLst>
        </p:spPr>
      </p:pic>
      <p:pic>
        <p:nvPicPr>
          <p:cNvPr id="10" name="Picture 9">
            <a:hlinkClick r:id="rId12"/>
            <a:extLst>
              <a:ext uri="{FF2B5EF4-FFF2-40B4-BE49-F238E27FC236}">
                <a16:creationId xmlns:a16="http://schemas.microsoft.com/office/drawing/2014/main" id="{42F90CA5-B536-5ECE-D649-753FB9D89BB4}"/>
              </a:ext>
            </a:extLst>
          </p:cNvPr>
          <p:cNvPicPr>
            <a:picLocks noChangeAspect="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5424194" y="4481617"/>
            <a:ext cx="1314450" cy="1314450"/>
          </a:xfrm>
          <a:prstGeom prst="rect">
            <a:avLst/>
          </a:prstGeom>
          <a:noFill/>
          <a:ln>
            <a:no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8C652DB1-AEC6-36F3-38A6-4D05EAA9F3C7}"/>
              </a:ext>
            </a:extLst>
          </p:cNvPr>
          <p:cNvSpPr txBox="1"/>
          <p:nvPr/>
        </p:nvSpPr>
        <p:spPr>
          <a:xfrm>
            <a:off x="8432802" y="6375578"/>
            <a:ext cx="410440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0" cap="none" spc="0" normalizeH="0" baseline="0" noProof="0" dirty="0">
                <a:ln>
                  <a:noFill/>
                </a:ln>
                <a:solidFill>
                  <a:srgbClr val="FFFFFF"/>
                </a:solidFill>
                <a:effectLst/>
                <a:uLnTx/>
                <a:uFillTx/>
                <a:latin typeface="Montserrat" panose="00000500000000000000" pitchFamily="2" charset="0"/>
                <a:ea typeface="Times New Roman" panose="02020603050405020304" pitchFamily="18" charset="0"/>
                <a:cs typeface="+mn-cs"/>
                <a:hlinkClick r:id="rId15">
                  <a:extLst>
                    <a:ext uri="{A12FA001-AC4F-418D-AE19-62706E023703}">
                      <ahyp:hlinkClr xmlns:ahyp="http://schemas.microsoft.com/office/drawing/2018/hyperlinkcolor" val="tx"/>
                    </a:ext>
                  </a:extLst>
                </a:hlinkClick>
              </a:rPr>
              <a:t>https://orau.gov/FASDChampions</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96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88CBE2-DA51-ACDA-3676-B975E7C1368E}"/>
              </a:ext>
            </a:extLst>
          </p:cNvPr>
          <p:cNvSpPr>
            <a:spLocks noGrp="1"/>
          </p:cNvSpPr>
          <p:nvPr>
            <p:ph type="title"/>
          </p:nvPr>
        </p:nvSpPr>
        <p:spPr/>
        <p:txBody>
          <a:bodyPr>
            <a:normAutofit/>
          </a:bodyPr>
          <a:lstStyle/>
          <a:p>
            <a:r>
              <a:rPr lang="en-US" sz="4000" kern="0" dirty="0">
                <a:solidFill>
                  <a:srgbClr val="000000"/>
                </a:solidFill>
                <a:effectLst/>
                <a:latin typeface="Montserrat SemiBold" panose="00000700000000000000" pitchFamily="2" charset="0"/>
                <a:ea typeface="Times New Roman" panose="02020603050405020304" pitchFamily="18" charset="0"/>
                <a:cs typeface="Segoe UI Emoji" panose="020B0502040204020203" pitchFamily="34" charset="0"/>
              </a:rPr>
              <a:t>Quick Tips</a:t>
            </a:r>
            <a:endParaRPr lang="en-US" dirty="0">
              <a:latin typeface="Montserrat SemiBold" panose="00000700000000000000" pitchFamily="2" charset="0"/>
            </a:endParaRPr>
          </a:p>
        </p:txBody>
      </p:sp>
      <p:sp>
        <p:nvSpPr>
          <p:cNvPr id="5" name="Content Placeholder 2">
            <a:extLst>
              <a:ext uri="{FF2B5EF4-FFF2-40B4-BE49-F238E27FC236}">
                <a16:creationId xmlns:a16="http://schemas.microsoft.com/office/drawing/2014/main" id="{C09FFC82-8259-8B8D-1CF3-766338C5A488}"/>
              </a:ext>
            </a:extLst>
          </p:cNvPr>
          <p:cNvSpPr txBox="1">
            <a:spLocks/>
          </p:cNvSpPr>
          <p:nvPr/>
        </p:nvSpPr>
        <p:spPr>
          <a:xfrm>
            <a:off x="752928" y="1517825"/>
            <a:ext cx="6578224" cy="48088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323130"/>
              </a:solidFill>
              <a:effectLst/>
              <a:uLnTx/>
              <a:uFillTx/>
              <a:latin typeface="Montserrat" panose="00000500000000000000" pitchFamily="2"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4E58EC"/>
              </a:solidFill>
              <a:effectLst/>
              <a:uLnTx/>
              <a:uFillTx/>
              <a:latin typeface="Montserrat" panose="00000500000000000000" pitchFamily="2" charset="0"/>
              <a:ea typeface="Open Sans" panose="020B0606030504020204" pitchFamily="34" charset="0"/>
              <a:cs typeface="Open Sans" panose="020B0606030504020204" pitchFamily="34" charset="0"/>
            </a:endParaRPr>
          </a:p>
        </p:txBody>
      </p:sp>
      <p:graphicFrame>
        <p:nvGraphicFramePr>
          <p:cNvPr id="12" name="Diagram 11">
            <a:extLst>
              <a:ext uri="{FF2B5EF4-FFF2-40B4-BE49-F238E27FC236}">
                <a16:creationId xmlns:a16="http://schemas.microsoft.com/office/drawing/2014/main" id="{CD60034C-E73B-1BDB-D850-AD35AD06F624}"/>
              </a:ext>
            </a:extLst>
          </p:cNvPr>
          <p:cNvGraphicFramePr/>
          <p:nvPr>
            <p:extLst>
              <p:ext uri="{D42A27DB-BD31-4B8C-83A1-F6EECF244321}">
                <p14:modId xmlns:p14="http://schemas.microsoft.com/office/powerpoint/2010/main" val="1178434599"/>
              </p:ext>
            </p:extLst>
          </p:nvPr>
        </p:nvGraphicFramePr>
        <p:xfrm>
          <a:off x="-1047261" y="1966327"/>
          <a:ext cx="7422661" cy="3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790E71A5-7331-6EB5-DD3D-01A5DE1D2C3E}"/>
              </a:ext>
            </a:extLst>
          </p:cNvPr>
          <p:cNvGraphicFramePr/>
          <p:nvPr>
            <p:extLst>
              <p:ext uri="{D42A27DB-BD31-4B8C-83A1-F6EECF244321}">
                <p14:modId xmlns:p14="http://schemas.microsoft.com/office/powerpoint/2010/main" val="538891883"/>
              </p:ext>
            </p:extLst>
          </p:nvPr>
        </p:nvGraphicFramePr>
        <p:xfrm>
          <a:off x="4526821" y="1966327"/>
          <a:ext cx="10188246" cy="36981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 3">
            <a:extLst>
              <a:ext uri="{FF2B5EF4-FFF2-40B4-BE49-F238E27FC236}">
                <a16:creationId xmlns:a16="http://schemas.microsoft.com/office/drawing/2014/main" id="{21B9EFC7-9EA8-CDAD-6064-1BD751ED0771}"/>
              </a:ext>
            </a:extLst>
          </p:cNvPr>
          <p:cNvGraphicFramePr/>
          <p:nvPr>
            <p:extLst>
              <p:ext uri="{D42A27DB-BD31-4B8C-83A1-F6EECF244321}">
                <p14:modId xmlns:p14="http://schemas.microsoft.com/office/powerpoint/2010/main" val="2344687398"/>
              </p:ext>
            </p:extLst>
          </p:nvPr>
        </p:nvGraphicFramePr>
        <p:xfrm>
          <a:off x="5068573" y="2058573"/>
          <a:ext cx="2262579" cy="336172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extBox 6">
            <a:extLst>
              <a:ext uri="{FF2B5EF4-FFF2-40B4-BE49-F238E27FC236}">
                <a16:creationId xmlns:a16="http://schemas.microsoft.com/office/drawing/2014/main" id="{F7CE6841-79A8-809E-C45F-1CC8A71397C9}"/>
              </a:ext>
            </a:extLst>
          </p:cNvPr>
          <p:cNvSpPr txBox="1"/>
          <p:nvPr/>
        </p:nvSpPr>
        <p:spPr>
          <a:xfrm>
            <a:off x="4772722" y="470152"/>
            <a:ext cx="692920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23130"/>
                </a:solidFill>
                <a:effectLst/>
                <a:uLnTx/>
                <a:uFillTx/>
                <a:latin typeface="Montserrat Medium" panose="00000600000000000000" pitchFamily="50" charset="0"/>
                <a:ea typeface="+mn-ea"/>
                <a:cs typeface="+mn-cs"/>
              </a:rPr>
              <a:t>The Quick Tips section of the bulletin provides valuable insights into effective social media management, content creation, and collaboration within the FASD NPN</a:t>
            </a:r>
            <a:r>
              <a:rPr kumimoji="0" lang="en-US" sz="1600" b="0" i="0" u="none" strike="noStrike" kern="1200" cap="none" spc="0" normalizeH="0" baseline="0" noProof="0" dirty="0">
                <a:ln>
                  <a:noFill/>
                </a:ln>
                <a:solidFill>
                  <a:srgbClr val="FF0000"/>
                </a:solidFill>
                <a:effectLst/>
                <a:uLnTx/>
                <a:uFillTx/>
                <a:latin typeface="Montserrat Medium" panose="00000600000000000000" pitchFamily="50" charset="0"/>
                <a:ea typeface="+mn-ea"/>
                <a:cs typeface="+mn-cs"/>
              </a:rPr>
              <a:t>.</a:t>
            </a:r>
          </a:p>
        </p:txBody>
      </p:sp>
      <p:pic>
        <p:nvPicPr>
          <p:cNvPr id="8" name="Graphic 7" descr="Hashtag with solid fill">
            <a:extLst>
              <a:ext uri="{FF2B5EF4-FFF2-40B4-BE49-F238E27FC236}">
                <a16:creationId xmlns:a16="http://schemas.microsoft.com/office/drawing/2014/main" id="{810F7FFE-6C06-7917-8319-69DDB07A9B3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42662" y="2054463"/>
            <a:ext cx="914400" cy="914400"/>
          </a:xfrm>
          <a:prstGeom prst="rect">
            <a:avLst/>
          </a:prstGeom>
        </p:spPr>
      </p:pic>
      <p:pic>
        <p:nvPicPr>
          <p:cNvPr id="10" name="Graphic 9" descr="Clipboard Checked outline">
            <a:extLst>
              <a:ext uri="{FF2B5EF4-FFF2-40B4-BE49-F238E27FC236}">
                <a16:creationId xmlns:a16="http://schemas.microsoft.com/office/drawing/2014/main" id="{B7139ED2-0E0D-27D8-9E48-245C95560BB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682868" y="4635347"/>
            <a:ext cx="914400" cy="914400"/>
          </a:xfrm>
          <a:prstGeom prst="rect">
            <a:avLst/>
          </a:prstGeom>
        </p:spPr>
      </p:pic>
    </p:spTree>
    <p:extLst>
      <p:ext uri="{BB962C8B-B14F-4D97-AF65-F5344CB8AC3E}">
        <p14:creationId xmlns:p14="http://schemas.microsoft.com/office/powerpoint/2010/main" val="1782260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E5BBE5-5A39-7EC4-4762-677F17F06A37}"/>
              </a:ext>
            </a:extLst>
          </p:cNvPr>
          <p:cNvSpPr>
            <a:spLocks noGrp="1"/>
          </p:cNvSpPr>
          <p:nvPr>
            <p:ph sz="half" idx="1"/>
          </p:nvPr>
        </p:nvSpPr>
        <p:spPr>
          <a:xfrm>
            <a:off x="752928" y="1585334"/>
            <a:ext cx="8034233" cy="4189186"/>
          </a:xfrm>
        </p:spPr>
        <p:txBody>
          <a:bodyPr>
            <a:normAutofit lnSpcReduction="10000"/>
          </a:bodyPr>
          <a:lstStyle/>
          <a:p>
            <a:pPr algn="l">
              <a:lnSpc>
                <a:spcPct val="110000"/>
              </a:lnSpc>
            </a:pPr>
            <a:r>
              <a:rPr lang="en-US" sz="2000" b="0" i="0" dirty="0">
                <a:solidFill>
                  <a:srgbClr val="323130"/>
                </a:solidFill>
                <a:effectLst/>
                <a:latin typeface="Montserrat Medium" panose="00000600000000000000" pitchFamily="2" charset="0"/>
              </a:rPr>
              <a:t>Content Stream Topics:</a:t>
            </a:r>
          </a:p>
          <a:p>
            <a:pPr algn="l"/>
            <a:endParaRPr lang="en-US" sz="2000" b="0" i="0" dirty="0">
              <a:solidFill>
                <a:srgbClr val="323130"/>
              </a:solidFill>
              <a:effectLst/>
              <a:highlight>
                <a:srgbClr val="FFFF00"/>
              </a:highlight>
              <a:latin typeface="Montserrat" panose="00000500000000000000" pitchFamily="2" charset="0"/>
            </a:endParaRPr>
          </a:p>
          <a:p>
            <a:pPr marL="285750" marR="0" indent="-285750">
              <a:spcBef>
                <a:spcPts val="0"/>
              </a:spcBef>
              <a:spcAft>
                <a:spcPts val="0"/>
              </a:spcAft>
              <a:buFont typeface="Arial" panose="020B0604020202020204" pitchFamily="34" charset="0"/>
              <a:buChar char="•"/>
            </a:pPr>
            <a:r>
              <a:rPr lang="en-US" sz="1800" dirty="0">
                <a:effectLst/>
                <a:latin typeface="Montserrat Medium" panose="00000600000000000000" pitchFamily="2" charset="0"/>
                <a:ea typeface="Calibri" panose="020F0502020204030204" pitchFamily="34" charset="0"/>
              </a:rPr>
              <a:t>NPN Products, Events, Services, and Trainings </a:t>
            </a:r>
            <a:endParaRPr lang="en-US" sz="1800" dirty="0">
              <a:latin typeface="Montserrat" panose="00000500000000000000" pitchFamily="2" charset="0"/>
              <a:ea typeface="Calibri" panose="020F0502020204030204" pitchFamily="34" charset="0"/>
            </a:endParaRPr>
          </a:p>
          <a:p>
            <a:pPr marL="971550" lvl="1" indent="-285750">
              <a:spcBef>
                <a:spcPts val="0"/>
              </a:spcBef>
              <a:buFont typeface="Courier New" panose="02070309020205020404" pitchFamily="49" charset="0"/>
              <a:buChar char="o"/>
            </a:pPr>
            <a:r>
              <a:rPr lang="en-US" sz="1600" dirty="0">
                <a:effectLst/>
                <a:latin typeface="Montserrat" panose="00000500000000000000" pitchFamily="2" charset="0"/>
                <a:ea typeface="Calibri" panose="020F0502020204030204" pitchFamily="34" charset="0"/>
              </a:rPr>
              <a:t>Posts promoting project-related materials, events, and services provided by NPN organizations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Montserrat Medium" panose="00000600000000000000" pitchFamily="2"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Montserrat Medium" panose="00000600000000000000" pitchFamily="2" charset="0"/>
                <a:ea typeface="Calibri" panose="020F0502020204030204" pitchFamily="34" charset="0"/>
              </a:rPr>
              <a:t>Recognizing Awareness Days and Observances</a:t>
            </a:r>
            <a:endParaRPr lang="en-US" sz="1800" dirty="0">
              <a:effectLst/>
              <a:latin typeface="Calibri" panose="020F0502020204030204" pitchFamily="34" charset="0"/>
              <a:ea typeface="Calibri" panose="020F0502020204030204" pitchFamily="34" charset="0"/>
            </a:endParaRPr>
          </a:p>
          <a:p>
            <a:pPr marL="971550" lvl="1" indent="-285750">
              <a:spcBef>
                <a:spcPts val="0"/>
              </a:spcBef>
              <a:buFont typeface="Courier New" panose="02070309020205020404" pitchFamily="49" charset="0"/>
              <a:buChar char="o"/>
            </a:pPr>
            <a:r>
              <a:rPr lang="en-US" sz="1600" dirty="0">
                <a:effectLst/>
                <a:latin typeface="Montserrat" panose="00000500000000000000" pitchFamily="2" charset="0"/>
                <a:ea typeface="Calibri" panose="020F0502020204030204" pitchFamily="34" charset="0"/>
              </a:rPr>
              <a:t>Posts recognizing 22 different awareness days, weeks, and months</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Montserrat Medium" panose="00000600000000000000" pitchFamily="2"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Montserrat Medium" panose="00000600000000000000" pitchFamily="2" charset="0"/>
                <a:ea typeface="Calibri" panose="020F0502020204030204" pitchFamily="34" charset="0"/>
              </a:rPr>
              <a:t>Educating and Awareness Raising</a:t>
            </a:r>
            <a:endParaRPr lang="en-US" sz="1800" dirty="0">
              <a:effectLst/>
              <a:latin typeface="Calibri" panose="020F0502020204030204" pitchFamily="34" charset="0"/>
              <a:ea typeface="Calibri" panose="020F0502020204030204" pitchFamily="34" charset="0"/>
            </a:endParaRPr>
          </a:p>
          <a:p>
            <a:pPr marL="971550" lvl="1" indent="-285750">
              <a:spcBef>
                <a:spcPts val="0"/>
              </a:spcBef>
              <a:buFont typeface="Courier New" panose="02070309020205020404" pitchFamily="49" charset="0"/>
              <a:buChar char="o"/>
            </a:pPr>
            <a:r>
              <a:rPr lang="en-US" sz="1600" dirty="0">
                <a:effectLst/>
                <a:latin typeface="Montserrat" panose="00000500000000000000" pitchFamily="2" charset="0"/>
                <a:ea typeface="Calibri" panose="020F0502020204030204" pitchFamily="34" charset="0"/>
              </a:rPr>
              <a:t>Posts disseminating information and raising awareness about FASDs, the importance of alcohol-free pregnancies, new research findings, and educational resources</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Montserrat Medium" panose="00000600000000000000" pitchFamily="2"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Montserrat Medium" panose="00000600000000000000" pitchFamily="2" charset="0"/>
                <a:ea typeface="Calibri" panose="020F0502020204030204" pitchFamily="34" charset="0"/>
              </a:rPr>
              <a:t>Promoting Let's Talk Materials</a:t>
            </a:r>
            <a:endParaRPr lang="en-US" sz="1800" dirty="0">
              <a:effectLst/>
              <a:latin typeface="Calibri" panose="020F0502020204030204" pitchFamily="34" charset="0"/>
              <a:ea typeface="Calibri" panose="020F0502020204030204" pitchFamily="34" charset="0"/>
            </a:endParaRPr>
          </a:p>
          <a:p>
            <a:pPr marL="971550" lvl="1" indent="-285750">
              <a:spcBef>
                <a:spcPts val="0"/>
              </a:spcBef>
              <a:buFont typeface="Courier New" panose="02070309020205020404" pitchFamily="49" charset="0"/>
              <a:buChar char="o"/>
            </a:pPr>
            <a:r>
              <a:rPr lang="en-US" sz="1600" dirty="0">
                <a:effectLst/>
                <a:latin typeface="Montserrat" panose="00000500000000000000" pitchFamily="2" charset="0"/>
                <a:ea typeface="Calibri" panose="020F0502020204030204" pitchFamily="34" charset="0"/>
              </a:rPr>
              <a:t>Posts highlighting Let’s Talk social media posts, videos, fact sheets, infographics, and more</a:t>
            </a:r>
            <a:endParaRPr lang="en-US" sz="1600" dirty="0">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060EEB65-9A45-EAFB-6C97-DC173942383B}"/>
              </a:ext>
            </a:extLst>
          </p:cNvPr>
          <p:cNvSpPr>
            <a:spLocks noGrp="1"/>
          </p:cNvSpPr>
          <p:nvPr>
            <p:ph type="title"/>
          </p:nvPr>
        </p:nvSpPr>
        <p:spPr/>
        <p:txBody>
          <a:bodyPr/>
          <a:lstStyle/>
          <a:p>
            <a:r>
              <a:rPr lang="en-US" dirty="0"/>
              <a:t>NPN Content Stream</a:t>
            </a:r>
          </a:p>
        </p:txBody>
      </p:sp>
      <p:pic>
        <p:nvPicPr>
          <p:cNvPr id="4" name="Graphic 3">
            <a:extLst>
              <a:ext uri="{FF2B5EF4-FFF2-40B4-BE49-F238E27FC236}">
                <a16:creationId xmlns:a16="http://schemas.microsoft.com/office/drawing/2014/main" id="{EFC00C91-80F7-7259-F058-A958237F78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43181" y="1652373"/>
            <a:ext cx="822960" cy="822960"/>
          </a:xfrm>
          <a:prstGeom prst="rect">
            <a:avLst/>
          </a:prstGeom>
          <a:effectLst>
            <a:outerShdw blurRad="50800" dist="38100" dir="2700000" algn="tl" rotWithShape="0">
              <a:prstClr val="black">
                <a:alpha val="40000"/>
              </a:prstClr>
            </a:outerShdw>
          </a:effectLst>
        </p:spPr>
      </p:pic>
      <p:pic>
        <p:nvPicPr>
          <p:cNvPr id="5" name="Graphic 4">
            <a:extLst>
              <a:ext uri="{FF2B5EF4-FFF2-40B4-BE49-F238E27FC236}">
                <a16:creationId xmlns:a16="http://schemas.microsoft.com/office/drawing/2014/main" id="{20D755B5-ED51-ACB4-1A8E-F3BB805234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43181" y="3292941"/>
            <a:ext cx="822960" cy="822960"/>
          </a:xfrm>
          <a:prstGeom prst="rect">
            <a:avLst/>
          </a:prstGeom>
          <a:effectLst>
            <a:outerShdw blurRad="50800" dist="38100" dir="2700000" algn="tl" rotWithShape="0">
              <a:prstClr val="black">
                <a:alpha val="40000"/>
              </a:prstClr>
            </a:outerShdw>
          </a:effectLst>
        </p:spPr>
      </p:pic>
      <p:pic>
        <p:nvPicPr>
          <p:cNvPr id="6" name="Picture 5" descr="A white x on a black background&#10;&#10;Description automatically generated">
            <a:extLst>
              <a:ext uri="{FF2B5EF4-FFF2-40B4-BE49-F238E27FC236}">
                <a16:creationId xmlns:a16="http://schemas.microsoft.com/office/drawing/2014/main" id="{3DB08ADC-81A5-B461-FE1E-6FD0FF04B1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3181" y="4928157"/>
            <a:ext cx="822960" cy="822960"/>
          </a:xfrm>
          <a:prstGeom prst="rect">
            <a:avLst/>
          </a:prstGeom>
          <a:effectLst>
            <a:outerShdw blurRad="50800" dist="38100" dir="2700000" algn="tl" rotWithShape="0">
              <a:prstClr val="black">
                <a:alpha val="40000"/>
              </a:prstClr>
            </a:outerShdw>
          </a:effectLst>
        </p:spPr>
      </p:pic>
      <p:sp>
        <p:nvSpPr>
          <p:cNvPr id="7" name="Content Placeholder 2">
            <a:extLst>
              <a:ext uri="{FF2B5EF4-FFF2-40B4-BE49-F238E27FC236}">
                <a16:creationId xmlns:a16="http://schemas.microsoft.com/office/drawing/2014/main" id="{363BA50F-0144-4383-5AFC-39C686DAEAFC}"/>
              </a:ext>
            </a:extLst>
          </p:cNvPr>
          <p:cNvSpPr txBox="1">
            <a:spLocks/>
          </p:cNvSpPr>
          <p:nvPr/>
        </p:nvSpPr>
        <p:spPr>
          <a:xfrm>
            <a:off x="6660446" y="548461"/>
            <a:ext cx="5317066" cy="68628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03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Montserrat Medium" panose="00000600000000000000" pitchFamily="50" charset="0"/>
                <a:ea typeface="Open Sans" panose="020B0606030504020204" pitchFamily="34" charset="0"/>
                <a:cs typeface="Open Sans" panose="020B0606030504020204" pitchFamily="34" charset="0"/>
              </a:rPr>
              <a:t>The bulletin’s Content Stream section aggregates social media posts from NPN accounts on Instagram, Facebook, and X/Twitter.</a:t>
            </a:r>
            <a:endParaRPr kumimoji="0" lang="en-US" sz="2400" b="0" i="0" u="none" strike="noStrike" kern="1200" cap="none" spc="0" normalizeH="0" baseline="0" noProof="0" dirty="0">
              <a:ln>
                <a:noFill/>
              </a:ln>
              <a:effectLst/>
              <a:uLnTx/>
              <a:uFillTx/>
              <a:latin typeface="Montserrat Medium" panose="000006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7597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6CFA89-1312-5126-FE27-B214C1BA95D8}"/>
              </a:ext>
            </a:extLst>
          </p:cNvPr>
          <p:cNvSpPr>
            <a:spLocks noGrp="1"/>
          </p:cNvSpPr>
          <p:nvPr>
            <p:ph type="title"/>
          </p:nvPr>
        </p:nvSpPr>
        <p:spPr>
          <a:xfrm>
            <a:off x="655351" y="409017"/>
            <a:ext cx="3819998" cy="696575"/>
          </a:xfrm>
        </p:spPr>
        <p:txBody>
          <a:bodyPr vert="horz" lIns="91440" tIns="45720" rIns="91440" bIns="45720" rtlCol="0" anchor="b">
            <a:normAutofit fontScale="90000"/>
          </a:bodyPr>
          <a:lstStyle/>
          <a:p>
            <a:r>
              <a:rPr lang="en-US" sz="3200" kern="1200" dirty="0">
                <a:solidFill>
                  <a:schemeClr val="tx1"/>
                </a:solidFill>
                <a:latin typeface="Montserrat SemiBold" panose="00000700000000000000" pitchFamily="2" charset="0"/>
                <a:ea typeface="+mj-ea"/>
                <a:cs typeface="+mj-cs"/>
              </a:rPr>
              <a:t>Awareness Events Spotlighted</a:t>
            </a:r>
          </a:p>
        </p:txBody>
      </p:sp>
      <p:sp>
        <p:nvSpPr>
          <p:cNvPr id="9" name="Content Placeholder 8">
            <a:extLst>
              <a:ext uri="{FF2B5EF4-FFF2-40B4-BE49-F238E27FC236}">
                <a16:creationId xmlns:a16="http://schemas.microsoft.com/office/drawing/2014/main" id="{D100BB80-080E-95A2-A4F5-22BA0AE7D2BE}"/>
              </a:ext>
            </a:extLst>
          </p:cNvPr>
          <p:cNvSpPr>
            <a:spLocks noGrp="1"/>
          </p:cNvSpPr>
          <p:nvPr>
            <p:ph sz="half" idx="1"/>
          </p:nvPr>
        </p:nvSpPr>
        <p:spPr>
          <a:xfrm>
            <a:off x="655351" y="1444593"/>
            <a:ext cx="4327305" cy="1774317"/>
          </a:xfrm>
        </p:spPr>
        <p:txBody>
          <a:bodyPr vert="horz" lIns="91440" tIns="45720" rIns="91440" bIns="45720" rtlCol="0" anchor="t">
            <a:normAutofit fontScale="62500" lnSpcReduction="20000"/>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700" b="0" i="0" u="none" strike="noStrike" kern="1200" cap="none" spc="0" normalizeH="0" baseline="0" noProof="0" dirty="0">
                <a:ln>
                  <a:noFill/>
                </a:ln>
                <a:solidFill>
                  <a:srgbClr val="000000"/>
                </a:solidFill>
                <a:effectLst/>
                <a:uLnTx/>
                <a:uFillTx/>
                <a:latin typeface="Montserrat Medium" panose="00000600000000000000" pitchFamily="50" charset="0"/>
                <a:ea typeface="Open Sans" panose="020B0606030504020204" pitchFamily="34" charset="0"/>
                <a:cs typeface="Open Sans" panose="020B0606030504020204" pitchFamily="34" charset="0"/>
              </a:rPr>
              <a:t>NPN</a:t>
            </a:r>
            <a:r>
              <a:rPr kumimoji="0" lang="en-US" sz="2700" b="0" i="0" u="none" strike="noStrike" kern="1200" cap="none" spc="0" normalizeH="0" baseline="0" noProof="0" dirty="0">
                <a:ln>
                  <a:noFill/>
                </a:ln>
                <a:solidFill>
                  <a:srgbClr val="4E58EC"/>
                </a:solidFill>
                <a:effectLst/>
                <a:uLnTx/>
                <a:uFillTx/>
                <a:latin typeface="Montserrat Medium" panose="00000600000000000000" pitchFamily="50" charset="0"/>
                <a:ea typeface="Open Sans" panose="020B0606030504020204" pitchFamily="34" charset="0"/>
                <a:cs typeface="Open Sans" panose="020B0606030504020204" pitchFamily="34" charset="0"/>
              </a:rPr>
              <a:t> </a:t>
            </a:r>
            <a:r>
              <a:rPr kumimoji="0" lang="en-US" sz="2700" b="0" i="0" u="none" strike="noStrike" kern="1200" cap="none" spc="0" normalizeH="0" baseline="0" noProof="0" dirty="0">
                <a:ln>
                  <a:noFill/>
                </a:ln>
                <a:solidFill>
                  <a:srgbClr val="000000"/>
                </a:solidFill>
                <a:effectLst/>
                <a:uLnTx/>
                <a:uFillTx/>
                <a:latin typeface="Montserrat Medium" panose="00000600000000000000" pitchFamily="50" charset="0"/>
                <a:ea typeface="Open Sans" panose="020B0606030504020204" pitchFamily="34" charset="0"/>
                <a:cs typeface="Open Sans" panose="020B0606030504020204" pitchFamily="34" charset="0"/>
              </a:rPr>
              <a:t>recognized 22 awareness days, weeks, and months</a:t>
            </a:r>
          </a:p>
          <a:p>
            <a:pPr indent="-228600">
              <a:buFont typeface="Arial" panose="020B0604020202020204" pitchFamily="34" charset="0"/>
              <a:buChar char="•"/>
            </a:pPr>
            <a:r>
              <a:rPr lang="en-US" sz="2400" b="1" dirty="0">
                <a:latin typeface="Montserrat SemiBold" panose="00000700000000000000" pitchFamily="2" charset="0"/>
                <a:ea typeface="+mn-ea"/>
                <a:cs typeface="+mn-cs"/>
              </a:rPr>
              <a:t>9</a:t>
            </a:r>
            <a:r>
              <a:rPr lang="en-US" sz="2000" dirty="0">
                <a:latin typeface="Montserrat" panose="00000500000000000000" pitchFamily="2" charset="0"/>
                <a:ea typeface="+mn-ea"/>
                <a:cs typeface="+mn-cs"/>
              </a:rPr>
              <a:t> observances in 2023</a:t>
            </a:r>
          </a:p>
          <a:p>
            <a:pPr indent="-228600">
              <a:buFont typeface="Arial" panose="020B0604020202020204" pitchFamily="34" charset="0"/>
              <a:buChar char="•"/>
            </a:pPr>
            <a:r>
              <a:rPr lang="en-US" sz="2400" b="1" dirty="0">
                <a:latin typeface="Montserrat SemiBold" panose="00000700000000000000" pitchFamily="2" charset="0"/>
                <a:ea typeface="+mn-ea"/>
                <a:cs typeface="+mn-cs"/>
              </a:rPr>
              <a:t>13</a:t>
            </a:r>
            <a:r>
              <a:rPr lang="en-US" sz="2000" dirty="0">
                <a:latin typeface="Montserrat" panose="00000500000000000000" pitchFamily="2" charset="0"/>
                <a:ea typeface="+mn-ea"/>
                <a:cs typeface="+mn-cs"/>
              </a:rPr>
              <a:t> observances in 2024</a:t>
            </a:r>
          </a:p>
          <a:p>
            <a:pPr marL="231775" indent="-231775">
              <a:lnSpc>
                <a:spcPct val="120000"/>
              </a:lnSpc>
              <a:buFont typeface="Arial" panose="020B0604020202020204" pitchFamily="34" charset="0"/>
              <a:buChar char="•"/>
            </a:pPr>
            <a:r>
              <a:rPr lang="en-US" sz="2000" dirty="0">
                <a:latin typeface="Montserrat" panose="00000500000000000000" pitchFamily="2" charset="0"/>
                <a:ea typeface="+mn-ea"/>
                <a:cs typeface="+mn-cs"/>
              </a:rPr>
              <a:t>FASD NPN Toolkit includes a calendar of      suggested observances</a:t>
            </a:r>
          </a:p>
        </p:txBody>
      </p:sp>
      <p:grpSp>
        <p:nvGrpSpPr>
          <p:cNvPr id="12" name="Group 11">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3" name="Rectangle 12">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Content Placeholder 3">
            <a:extLst>
              <a:ext uri="{FF2B5EF4-FFF2-40B4-BE49-F238E27FC236}">
                <a16:creationId xmlns:a16="http://schemas.microsoft.com/office/drawing/2014/main" id="{139BFCAF-7917-4F50-CFB8-C0A12C8551C4}"/>
              </a:ext>
            </a:extLst>
          </p:cNvPr>
          <p:cNvGraphicFramePr>
            <a:graphicFrameLocks/>
          </p:cNvGraphicFramePr>
          <p:nvPr>
            <p:extLst>
              <p:ext uri="{D42A27DB-BD31-4B8C-83A1-F6EECF244321}">
                <p14:modId xmlns:p14="http://schemas.microsoft.com/office/powerpoint/2010/main" val="4279377194"/>
              </p:ext>
            </p:extLst>
          </p:nvPr>
        </p:nvGraphicFramePr>
        <p:xfrm>
          <a:off x="5508864" y="159500"/>
          <a:ext cx="5978340" cy="5658384"/>
        </p:xfrm>
        <a:graphic>
          <a:graphicData uri="http://schemas.openxmlformats.org/drawingml/2006/table">
            <a:tbl>
              <a:tblPr firstRow="1" bandRow="1">
                <a:noFill/>
                <a:tableStyleId>{5C22544A-7EE6-4342-B048-85BDC9FD1C3A}</a:tableStyleId>
              </a:tblPr>
              <a:tblGrid>
                <a:gridCol w="3483707">
                  <a:extLst>
                    <a:ext uri="{9D8B030D-6E8A-4147-A177-3AD203B41FA5}">
                      <a16:colId xmlns:a16="http://schemas.microsoft.com/office/drawing/2014/main" val="2987707929"/>
                    </a:ext>
                  </a:extLst>
                </a:gridCol>
                <a:gridCol w="1168373">
                  <a:extLst>
                    <a:ext uri="{9D8B030D-6E8A-4147-A177-3AD203B41FA5}">
                      <a16:colId xmlns:a16="http://schemas.microsoft.com/office/drawing/2014/main" val="1871565877"/>
                    </a:ext>
                  </a:extLst>
                </a:gridCol>
                <a:gridCol w="663130">
                  <a:extLst>
                    <a:ext uri="{9D8B030D-6E8A-4147-A177-3AD203B41FA5}">
                      <a16:colId xmlns:a16="http://schemas.microsoft.com/office/drawing/2014/main" val="1651842999"/>
                    </a:ext>
                  </a:extLst>
                </a:gridCol>
                <a:gridCol w="663130">
                  <a:extLst>
                    <a:ext uri="{9D8B030D-6E8A-4147-A177-3AD203B41FA5}">
                      <a16:colId xmlns:a16="http://schemas.microsoft.com/office/drawing/2014/main" val="1083603365"/>
                    </a:ext>
                  </a:extLst>
                </a:gridCol>
              </a:tblGrid>
              <a:tr h="271416">
                <a:tc>
                  <a:txBody>
                    <a:bodyPr/>
                    <a:lstStyle/>
                    <a:p>
                      <a:pPr algn="l" fontAlgn="b"/>
                      <a:r>
                        <a:rPr lang="en-US" sz="1200" b="1" u="none" strike="noStrike" cap="none" spc="0" dirty="0">
                          <a:solidFill>
                            <a:schemeClr val="tx1"/>
                          </a:solidFill>
                          <a:effectLst/>
                          <a:latin typeface="Montserrat SemiBold" panose="00000700000000000000" pitchFamily="2" charset="0"/>
                        </a:rPr>
                        <a:t>Observance or Awareness Day/Week/Month</a:t>
                      </a:r>
                      <a:endParaRPr lang="en-US" sz="1200" b="1" i="0" u="none" strike="noStrike" cap="none" spc="0" dirty="0">
                        <a:solidFill>
                          <a:schemeClr val="tx1"/>
                        </a:solidFill>
                        <a:effectLst/>
                        <a:latin typeface="Montserrat SemiBold" panose="00000700000000000000" pitchFamily="2" charset="0"/>
                      </a:endParaRPr>
                    </a:p>
                  </a:txBody>
                  <a:tcPr anchor="b">
                    <a:lnL w="12700" cmpd="sng">
                      <a:noFill/>
                    </a:lnL>
                    <a:lnR w="12700" cmpd="sng">
                      <a:noFill/>
                    </a:lnR>
                    <a:lnT w="28575" cap="flat" cmpd="sng" algn="ctr">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l" fontAlgn="b"/>
                      <a:r>
                        <a:rPr lang="en-US" sz="1200" b="1" u="none" strike="noStrike" cap="none" spc="0" dirty="0">
                          <a:solidFill>
                            <a:schemeClr val="tx1"/>
                          </a:solidFill>
                          <a:effectLst/>
                          <a:latin typeface="Montserrat SemiBold" panose="00000700000000000000" pitchFamily="2" charset="0"/>
                        </a:rPr>
                        <a:t>Month</a:t>
                      </a:r>
                      <a:endParaRPr lang="en-US" sz="1200" b="1" i="0" u="none" strike="noStrike" cap="none" spc="0" dirty="0">
                        <a:solidFill>
                          <a:schemeClr val="tx1"/>
                        </a:solidFill>
                        <a:effectLst/>
                        <a:latin typeface="Montserrat SemiBold" panose="00000700000000000000" pitchFamily="2" charset="0"/>
                      </a:endParaRPr>
                    </a:p>
                  </a:txBody>
                  <a:tcPr anchor="b">
                    <a:lnL w="12700" cmpd="sng">
                      <a:noFill/>
                    </a:lnL>
                    <a:lnR w="12700" cmpd="sng">
                      <a:noFill/>
                    </a:lnR>
                    <a:lnT w="28575" cap="flat" cmpd="sng" algn="ctr">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l" fontAlgn="b"/>
                      <a:r>
                        <a:rPr lang="en-US" sz="1200" b="1" u="none" strike="noStrike" cap="none" spc="0" dirty="0">
                          <a:solidFill>
                            <a:schemeClr val="tx1"/>
                          </a:solidFill>
                          <a:effectLst/>
                          <a:latin typeface="Montserrat SemiBold" panose="00000700000000000000" pitchFamily="2" charset="0"/>
                        </a:rPr>
                        <a:t>2023</a:t>
                      </a:r>
                      <a:endParaRPr lang="en-US" sz="1200" b="1" i="0" u="none" strike="noStrike" cap="none" spc="0" dirty="0">
                        <a:solidFill>
                          <a:schemeClr val="tx1"/>
                        </a:solidFill>
                        <a:effectLst/>
                        <a:latin typeface="Montserrat SemiBold" panose="00000700000000000000" pitchFamily="2" charset="0"/>
                      </a:endParaRPr>
                    </a:p>
                  </a:txBody>
                  <a:tcPr anchor="b">
                    <a:lnL w="12700" cmpd="sng">
                      <a:noFill/>
                    </a:lnL>
                    <a:lnR w="12700" cmpd="sng">
                      <a:noFill/>
                    </a:lnR>
                    <a:lnT w="28575" cap="flat" cmpd="sng" algn="ctr">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l" fontAlgn="b"/>
                      <a:r>
                        <a:rPr lang="en-US" sz="1200" b="1" u="none" strike="noStrike" cap="none" spc="0" dirty="0">
                          <a:solidFill>
                            <a:schemeClr val="tx1"/>
                          </a:solidFill>
                          <a:effectLst/>
                          <a:latin typeface="Montserrat SemiBold" panose="00000700000000000000" pitchFamily="2" charset="0"/>
                        </a:rPr>
                        <a:t>2024</a:t>
                      </a:r>
                      <a:endParaRPr lang="en-US" sz="1200" b="1" i="0" u="none" strike="noStrike" cap="none" spc="0" dirty="0">
                        <a:solidFill>
                          <a:schemeClr val="tx1"/>
                        </a:solidFill>
                        <a:effectLst/>
                        <a:latin typeface="Montserrat SemiBold" panose="00000700000000000000" pitchFamily="2" charset="0"/>
                      </a:endParaRPr>
                    </a:p>
                  </a:txBody>
                  <a:tcPr anchor="b">
                    <a:lnL w="12700" cmpd="sng">
                      <a:noFill/>
                    </a:lnL>
                    <a:lnR w="12700" cmpd="sng">
                      <a:noFill/>
                    </a:lnR>
                    <a:lnT w="28575" cap="flat" cmpd="sng" algn="ctr">
                      <a:solidFill>
                        <a:schemeClr val="tx1"/>
                      </a:solid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6379789"/>
                  </a:ext>
                </a:extLst>
              </a:tr>
              <a:tr h="271416">
                <a:tc>
                  <a:txBody>
                    <a:bodyPr/>
                    <a:lstStyle/>
                    <a:p>
                      <a:pPr algn="l" fontAlgn="b"/>
                      <a:r>
                        <a:rPr lang="en-US" sz="1100" b="0" u="none" strike="noStrike" cap="none" spc="0" dirty="0">
                          <a:solidFill>
                            <a:schemeClr val="tx1"/>
                          </a:solidFill>
                          <a:effectLst/>
                          <a:latin typeface="Montserrat SemiBold" panose="00000700000000000000" pitchFamily="2" charset="0"/>
                        </a:rPr>
                        <a:t>Birth Defects Prevention/Awareness Month*</a:t>
                      </a:r>
                      <a:endParaRPr lang="en-US" sz="1100" b="0" i="0" u="none" strike="noStrike" cap="none" spc="0" dirty="0">
                        <a:solidFill>
                          <a:schemeClr val="tx1"/>
                        </a:solidFill>
                        <a:effectLst/>
                        <a:latin typeface="Montserrat SemiBold" panose="00000700000000000000" pitchFamily="2" charset="0"/>
                      </a:endParaRPr>
                    </a:p>
                  </a:txBody>
                  <a:tcPr anchor="b">
                    <a:lnL w="28575" cap="flat" cmpd="sng" algn="ctr">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lnB>
                    <a:noFill/>
                  </a:tcPr>
                </a:tc>
                <a:tc>
                  <a:txBody>
                    <a:bodyPr/>
                    <a:lstStyle/>
                    <a:p>
                      <a:pPr algn="l" fontAlgn="b"/>
                      <a:r>
                        <a:rPr lang="en-US" sz="1100" u="none" strike="noStrike" cap="none" spc="0">
                          <a:solidFill>
                            <a:schemeClr val="tx1"/>
                          </a:solidFill>
                          <a:effectLst/>
                          <a:latin typeface="Montserrat" panose="00000500000000000000" pitchFamily="2" charset="0"/>
                        </a:rPr>
                        <a:t>January</a:t>
                      </a:r>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lnB>
                    <a:noFill/>
                  </a:tcPr>
                </a:tc>
                <a:tc>
                  <a:txBody>
                    <a:bodyPr/>
                    <a:lstStyle/>
                    <a:p>
                      <a:pPr algn="l" fontAlgn="b"/>
                      <a:r>
                        <a:rPr lang="en-US" sz="1100" u="none" strike="noStrike" cap="none" spc="0" dirty="0">
                          <a:solidFill>
                            <a:schemeClr val="tx1"/>
                          </a:solidFill>
                          <a:effectLst/>
                          <a:latin typeface="Montserrat" panose="00000500000000000000" pitchFamily="2" charset="0"/>
                        </a:rPr>
                        <a:t>2</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lnB>
                    <a:noFill/>
                  </a:tcPr>
                </a:tc>
                <a:tc>
                  <a:txBody>
                    <a:bodyPr/>
                    <a:lstStyle/>
                    <a:p>
                      <a:pPr algn="l" fontAlgn="b"/>
                      <a:r>
                        <a:rPr lang="en-US" sz="1100" u="none" strike="noStrike" cap="none" spc="0" dirty="0">
                          <a:solidFill>
                            <a:schemeClr val="tx1"/>
                          </a:solidFill>
                          <a:effectLst/>
                          <a:latin typeface="Montserrat" panose="00000500000000000000" pitchFamily="2" charset="0"/>
                        </a:rPr>
                        <a:t>11</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28575" cap="flat" cmpd="sng" algn="ctr">
                      <a:noFill/>
                      <a:prstDash val="solid"/>
                    </a:lnR>
                    <a:lnT w="12700" cap="flat" cmpd="sng" algn="ctr">
                      <a:solidFill>
                        <a:schemeClr val="tx1"/>
                      </a:solidFill>
                      <a:prstDash val="solid"/>
                      <a:round/>
                      <a:headEnd type="none" w="med" len="med"/>
                      <a:tailEnd type="none" w="med" len="med"/>
                    </a:lnT>
                    <a:lnB w="12700" cap="flat" cmpd="sng" algn="ctr">
                      <a:noFill/>
                      <a:prstDash val="solid"/>
                    </a:lnB>
                    <a:noFill/>
                  </a:tcPr>
                </a:tc>
                <a:extLst>
                  <a:ext uri="{0D108BD9-81ED-4DB2-BD59-A6C34878D82A}">
                    <a16:rowId xmlns:a16="http://schemas.microsoft.com/office/drawing/2014/main" val="3388562399"/>
                  </a:ext>
                </a:extLst>
              </a:tr>
              <a:tr h="249527">
                <a:tc>
                  <a:txBody>
                    <a:bodyPr/>
                    <a:lstStyle/>
                    <a:p>
                      <a:pPr algn="l" fontAlgn="b"/>
                      <a:r>
                        <a:rPr lang="en-US" sz="1100" b="0" u="none" strike="noStrike" kern="1200" cap="none" spc="0" dirty="0">
                          <a:solidFill>
                            <a:schemeClr val="tx1"/>
                          </a:solidFill>
                          <a:effectLst/>
                          <a:latin typeface="Montserrat SemiBold" panose="00000700000000000000" pitchFamily="2" charset="0"/>
                          <a:ea typeface="+mn-ea"/>
                          <a:cs typeface="+mn-cs"/>
                        </a:rPr>
                        <a:t>National Women Physicians Day</a:t>
                      </a: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dirty="0">
                          <a:solidFill>
                            <a:schemeClr val="tx1"/>
                          </a:solidFill>
                          <a:effectLst/>
                          <a:latin typeface="Montserrat" panose="00000500000000000000" pitchFamily="2" charset="0"/>
                        </a:rPr>
                        <a:t>February</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dirty="0">
                          <a:solidFill>
                            <a:schemeClr val="tx1"/>
                          </a:solidFill>
                          <a:effectLst/>
                          <a:latin typeface="Montserrat" panose="00000500000000000000" pitchFamily="2" charset="0"/>
                        </a:rPr>
                        <a:t>2</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275299906"/>
                  </a:ext>
                </a:extLst>
              </a:tr>
              <a:tr h="271416">
                <a:tc>
                  <a:txBody>
                    <a:bodyPr/>
                    <a:lstStyle/>
                    <a:p>
                      <a:pPr algn="l" fontAlgn="b"/>
                      <a:r>
                        <a:rPr lang="en-US" sz="1100" u="none" strike="noStrike" cap="none" spc="0" dirty="0">
                          <a:solidFill>
                            <a:schemeClr val="tx1"/>
                          </a:solidFill>
                          <a:effectLst/>
                          <a:latin typeface="Montserrat" panose="00000500000000000000" pitchFamily="2" charset="0"/>
                        </a:rPr>
                        <a:t>World Birth Defects Day</a:t>
                      </a:r>
                      <a:endParaRPr lang="en-US" sz="1100" b="0" i="0" u="none" strike="noStrike" cap="none" spc="0" dirty="0">
                        <a:solidFill>
                          <a:schemeClr val="tx1"/>
                        </a:solidFill>
                        <a:effectLst/>
                        <a:latin typeface="Montserrat" panose="00000500000000000000" pitchFamily="2" charset="0"/>
                      </a:endParaRPr>
                    </a:p>
                  </a:txBody>
                  <a:tcPr anchor="b">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100" u="none" strike="noStrike" cap="none" spc="0">
                          <a:solidFill>
                            <a:schemeClr val="tx1"/>
                          </a:solidFill>
                          <a:effectLst/>
                          <a:latin typeface="Montserrat" panose="00000500000000000000" pitchFamily="2" charset="0"/>
                        </a:rPr>
                        <a:t>March</a:t>
                      </a:r>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100" u="none" strike="noStrike" cap="none" spc="0" dirty="0">
                          <a:solidFill>
                            <a:schemeClr val="tx1"/>
                          </a:solidFill>
                          <a:effectLst/>
                          <a:latin typeface="Montserrat" panose="00000500000000000000" pitchFamily="2" charset="0"/>
                        </a:rPr>
                        <a:t>1</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076790098"/>
                  </a:ext>
                </a:extLst>
              </a:tr>
              <a:tr h="249527">
                <a:tc>
                  <a:txBody>
                    <a:bodyPr/>
                    <a:lstStyle/>
                    <a:p>
                      <a:pPr algn="l" fontAlgn="b"/>
                      <a:r>
                        <a:rPr lang="en-US" sz="1100" b="1" u="none" strike="noStrike" cap="none" spc="0" dirty="0">
                          <a:solidFill>
                            <a:schemeClr val="tx1"/>
                          </a:solidFill>
                          <a:effectLst/>
                          <a:latin typeface="Montserrat SemiBold" panose="00000700000000000000" pitchFamily="2" charset="0"/>
                        </a:rPr>
                        <a:t>National Drug and Alcohol Facts Week</a:t>
                      </a:r>
                      <a:endParaRPr lang="en-US" sz="1100" b="1" i="0" u="none" strike="noStrike" cap="none" spc="0" dirty="0">
                        <a:solidFill>
                          <a:schemeClr val="tx1"/>
                        </a:solidFill>
                        <a:effectLst/>
                        <a:latin typeface="Montserrat SemiBold" panose="000007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a:solidFill>
                            <a:schemeClr val="tx1"/>
                          </a:solidFill>
                          <a:effectLst/>
                          <a:latin typeface="Montserrat" panose="00000500000000000000" pitchFamily="2" charset="0"/>
                        </a:rPr>
                        <a:t>March</a:t>
                      </a:r>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algn="l" defTabSz="914400" rtl="0" eaLnBrk="1" fontAlgn="b" latinLnBrk="0" hangingPunct="1"/>
                      <a:endParaRPr lang="en-US" sz="1100" b="0" i="0" u="none" strike="noStrike" kern="1200" cap="none" spc="0">
                        <a:solidFill>
                          <a:schemeClr val="tx1"/>
                        </a:solidFill>
                        <a:effectLst/>
                        <a:latin typeface="Montserrat" panose="00000500000000000000" pitchFamily="2" charset="0"/>
                        <a:ea typeface="+mn-ea"/>
                        <a:cs typeface="+mn-cs"/>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algn="l" defTabSz="914400" rtl="0" eaLnBrk="1" fontAlgn="b" latinLnBrk="0" hangingPunct="1"/>
                      <a:r>
                        <a:rPr lang="en-US" sz="1100" b="0" i="0" u="none" strike="noStrike" kern="1200" cap="none" spc="0" dirty="0">
                          <a:solidFill>
                            <a:schemeClr val="tx1"/>
                          </a:solidFill>
                          <a:effectLst/>
                          <a:latin typeface="Montserrat" panose="00000500000000000000" pitchFamily="2" charset="0"/>
                          <a:ea typeface="+mn-ea"/>
                          <a:cs typeface="+mn-cs"/>
                        </a:rPr>
                        <a:t>7</a:t>
                      </a: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1208522"/>
                  </a:ext>
                </a:extLst>
              </a:tr>
              <a:tr h="271416">
                <a:tc>
                  <a:txBody>
                    <a:bodyPr/>
                    <a:lstStyle/>
                    <a:p>
                      <a:pPr algn="l" fontAlgn="b"/>
                      <a:r>
                        <a:rPr lang="en-US" sz="1100" u="none" strike="noStrike" cap="none" spc="0" dirty="0">
                          <a:solidFill>
                            <a:schemeClr val="tx1"/>
                          </a:solidFill>
                          <a:effectLst/>
                          <a:latin typeface="Montserrat" panose="00000500000000000000" pitchFamily="2" charset="0"/>
                        </a:rPr>
                        <a:t>St. Patrick’s Day</a:t>
                      </a:r>
                      <a:endParaRPr lang="en-US" sz="1100" b="0" i="0" u="none" strike="sngStrike" cap="none" spc="0" dirty="0">
                        <a:solidFill>
                          <a:schemeClr val="tx1"/>
                        </a:solidFill>
                        <a:effectLst/>
                        <a:highlight>
                          <a:srgbClr val="FFFF00"/>
                        </a:highlight>
                        <a:latin typeface="Montserrat" panose="00000500000000000000" pitchFamily="2" charset="0"/>
                      </a:endParaRPr>
                    </a:p>
                  </a:txBody>
                  <a:tcPr anchor="b">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100" u="none" strike="noStrike" cap="none" spc="0">
                          <a:solidFill>
                            <a:schemeClr val="tx1"/>
                          </a:solidFill>
                          <a:effectLst/>
                          <a:latin typeface="Montserrat" panose="00000500000000000000" pitchFamily="2" charset="0"/>
                        </a:rPr>
                        <a:t>March</a:t>
                      </a:r>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100" u="none" strike="noStrike" cap="none" spc="0" dirty="0">
                          <a:solidFill>
                            <a:schemeClr val="tx1"/>
                          </a:solidFill>
                          <a:effectLst/>
                          <a:latin typeface="Montserrat" panose="00000500000000000000" pitchFamily="2" charset="0"/>
                        </a:rPr>
                        <a:t>1</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517673815"/>
                  </a:ext>
                </a:extLst>
              </a:tr>
              <a:tr h="249527">
                <a:tc>
                  <a:txBody>
                    <a:bodyPr/>
                    <a:lstStyle/>
                    <a:p>
                      <a:pPr algn="l" fontAlgn="b"/>
                      <a:r>
                        <a:rPr lang="en-US" sz="1100" b="1" u="none" strike="noStrike" kern="1200" cap="none" spc="0" dirty="0">
                          <a:solidFill>
                            <a:schemeClr val="tx1"/>
                          </a:solidFill>
                          <a:effectLst/>
                          <a:latin typeface="Montserrat SemiBold" panose="00000700000000000000" pitchFamily="2" charset="0"/>
                          <a:ea typeface="+mn-ea"/>
                          <a:cs typeface="+mn-cs"/>
                        </a:rPr>
                        <a:t>National</a:t>
                      </a:r>
                      <a:r>
                        <a:rPr lang="en-US" sz="1100" u="none" strike="noStrike" cap="none" spc="0" dirty="0">
                          <a:solidFill>
                            <a:schemeClr val="tx1"/>
                          </a:solidFill>
                          <a:effectLst/>
                          <a:latin typeface="Montserrat SemiBold" panose="00000700000000000000" pitchFamily="2" charset="0"/>
                        </a:rPr>
                        <a:t> </a:t>
                      </a:r>
                      <a:r>
                        <a:rPr lang="en-US" sz="1100" b="1" u="none" strike="noStrike" kern="1200" cap="none" spc="0" dirty="0">
                          <a:solidFill>
                            <a:schemeClr val="tx1"/>
                          </a:solidFill>
                          <a:effectLst/>
                          <a:latin typeface="Montserrat SemiBold" panose="00000700000000000000" pitchFamily="2" charset="0"/>
                          <a:ea typeface="+mn-ea"/>
                          <a:cs typeface="+mn-cs"/>
                        </a:rPr>
                        <a:t>Nutrition</a:t>
                      </a:r>
                      <a:r>
                        <a:rPr lang="en-US" sz="1100" u="none" strike="noStrike" cap="none" spc="0" dirty="0">
                          <a:solidFill>
                            <a:schemeClr val="tx1"/>
                          </a:solidFill>
                          <a:effectLst/>
                          <a:latin typeface="Montserrat SemiBold" panose="00000700000000000000" pitchFamily="2" charset="0"/>
                        </a:rPr>
                        <a:t> </a:t>
                      </a:r>
                      <a:r>
                        <a:rPr lang="en-US" sz="1100" b="1" u="none" strike="noStrike" kern="1200" cap="none" spc="0" dirty="0">
                          <a:solidFill>
                            <a:schemeClr val="tx1"/>
                          </a:solidFill>
                          <a:effectLst/>
                          <a:latin typeface="Montserrat SemiBold" panose="00000700000000000000" pitchFamily="2" charset="0"/>
                          <a:ea typeface="+mn-ea"/>
                          <a:cs typeface="+mn-cs"/>
                        </a:rPr>
                        <a:t>Month</a:t>
                      </a: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a:solidFill>
                            <a:schemeClr val="tx1"/>
                          </a:solidFill>
                          <a:effectLst/>
                          <a:latin typeface="Montserrat" panose="00000500000000000000" pitchFamily="2" charset="0"/>
                        </a:rPr>
                        <a:t>March</a:t>
                      </a:r>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dirty="0">
                          <a:solidFill>
                            <a:schemeClr val="tx1"/>
                          </a:solidFill>
                          <a:effectLst/>
                          <a:latin typeface="Montserrat" panose="00000500000000000000" pitchFamily="2" charset="0"/>
                        </a:rPr>
                        <a:t>2</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961626549"/>
                  </a:ext>
                </a:extLst>
              </a:tr>
              <a:tr h="271416">
                <a:tc>
                  <a:txBody>
                    <a:bodyPr/>
                    <a:lstStyle/>
                    <a:p>
                      <a:pPr algn="l" fontAlgn="b"/>
                      <a:r>
                        <a:rPr lang="en-US" sz="1100" b="1" u="none" strike="noStrike" cap="none" spc="0" dirty="0">
                          <a:solidFill>
                            <a:schemeClr val="tx1"/>
                          </a:solidFill>
                          <a:effectLst/>
                          <a:latin typeface="Montserrat SemiBold" panose="00000700000000000000" pitchFamily="2" charset="0"/>
                        </a:rPr>
                        <a:t>Alcohol Awareness Month</a:t>
                      </a:r>
                      <a:endParaRPr lang="en-US" sz="1100" b="1" i="0" u="none" strike="noStrike" cap="none" spc="0" dirty="0">
                        <a:solidFill>
                          <a:schemeClr val="tx1"/>
                        </a:solidFill>
                        <a:effectLst/>
                        <a:latin typeface="Montserrat SemiBold" panose="00000700000000000000" pitchFamily="2" charset="0"/>
                      </a:endParaRPr>
                    </a:p>
                  </a:txBody>
                  <a:tcPr anchor="b">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100" u="none" strike="noStrike" cap="none" spc="0">
                          <a:solidFill>
                            <a:schemeClr val="tx1"/>
                          </a:solidFill>
                          <a:effectLst/>
                          <a:latin typeface="Montserrat" panose="00000500000000000000" pitchFamily="2" charset="0"/>
                        </a:rPr>
                        <a:t>April</a:t>
                      </a:r>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100" u="none" strike="noStrike" cap="none" spc="0" dirty="0">
                          <a:solidFill>
                            <a:schemeClr val="tx1"/>
                          </a:solidFill>
                          <a:effectLst/>
                          <a:latin typeface="Montserrat" panose="00000500000000000000" pitchFamily="2" charset="0"/>
                        </a:rPr>
                        <a:t>6</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793658642"/>
                  </a:ext>
                </a:extLst>
              </a:tr>
              <a:tr h="249527">
                <a:tc>
                  <a:txBody>
                    <a:bodyPr/>
                    <a:lstStyle/>
                    <a:p>
                      <a:pPr algn="l" fontAlgn="b"/>
                      <a:r>
                        <a:rPr lang="en-US" sz="1100" b="1" u="none" strike="noStrike" cap="none" spc="0" dirty="0">
                          <a:solidFill>
                            <a:schemeClr val="tx1"/>
                          </a:solidFill>
                          <a:effectLst/>
                          <a:latin typeface="Montserrat SemiBold" panose="00000700000000000000" pitchFamily="2" charset="0"/>
                        </a:rPr>
                        <a:t>National Women’s Health Week</a:t>
                      </a:r>
                      <a:endParaRPr lang="en-US" sz="1100" b="1" i="0" u="none" strike="noStrike" cap="none" spc="0" dirty="0">
                        <a:solidFill>
                          <a:schemeClr val="tx1"/>
                        </a:solidFill>
                        <a:effectLst/>
                        <a:latin typeface="Montserrat SemiBold" panose="000007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a:solidFill>
                            <a:schemeClr val="tx1"/>
                          </a:solidFill>
                          <a:effectLst/>
                          <a:latin typeface="Montserrat" panose="00000500000000000000" pitchFamily="2" charset="0"/>
                        </a:rPr>
                        <a:t>May</a:t>
                      </a:r>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dirty="0">
                          <a:solidFill>
                            <a:schemeClr val="tx1"/>
                          </a:solidFill>
                          <a:effectLst/>
                          <a:latin typeface="Montserrat" panose="00000500000000000000" pitchFamily="2" charset="0"/>
                        </a:rPr>
                        <a:t>2</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dirty="0">
                          <a:solidFill>
                            <a:schemeClr val="tx1"/>
                          </a:solidFill>
                          <a:effectLst/>
                          <a:latin typeface="Montserrat" panose="00000500000000000000" pitchFamily="2" charset="0"/>
                        </a:rPr>
                        <a:t>2</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014793501"/>
                  </a:ext>
                </a:extLst>
              </a:tr>
              <a:tr h="424634">
                <a:tc>
                  <a:txBody>
                    <a:bodyPr/>
                    <a:lstStyle/>
                    <a:p>
                      <a:pPr algn="l" fontAlgn="b"/>
                      <a:r>
                        <a:rPr lang="en-US" sz="1100" u="none" strike="noStrike" cap="none" spc="0" dirty="0">
                          <a:solidFill>
                            <a:schemeClr val="tx1"/>
                          </a:solidFill>
                          <a:effectLst/>
                          <a:latin typeface="Montserrat" panose="00000500000000000000" pitchFamily="2" charset="0"/>
                        </a:rPr>
                        <a:t>National Alcohol and Other Drug-Related Birth Defects Awareness Week</a:t>
                      </a:r>
                      <a:endParaRPr lang="en-US" sz="1100" b="0" i="0" u="none" strike="noStrike" cap="none" spc="0" dirty="0">
                        <a:solidFill>
                          <a:schemeClr val="tx1"/>
                        </a:solidFill>
                        <a:effectLst/>
                        <a:latin typeface="Montserrat" panose="00000500000000000000" pitchFamily="2" charset="0"/>
                      </a:endParaRPr>
                    </a:p>
                  </a:txBody>
                  <a:tcPr anchor="b">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100" u="none" strike="noStrike" cap="none" spc="0">
                          <a:solidFill>
                            <a:schemeClr val="tx1"/>
                          </a:solidFill>
                          <a:effectLst/>
                          <a:latin typeface="Montserrat" panose="00000500000000000000" pitchFamily="2" charset="0"/>
                        </a:rPr>
                        <a:t>May</a:t>
                      </a:r>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100" u="none" strike="noStrike" cap="none" spc="0" dirty="0">
                          <a:solidFill>
                            <a:schemeClr val="tx1"/>
                          </a:solidFill>
                          <a:effectLst/>
                          <a:latin typeface="Montserrat" panose="00000500000000000000" pitchFamily="2" charset="0"/>
                        </a:rPr>
                        <a:t>1</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93184332"/>
                  </a:ext>
                </a:extLst>
              </a:tr>
              <a:tr h="249527">
                <a:tc>
                  <a:txBody>
                    <a:bodyPr/>
                    <a:lstStyle/>
                    <a:p>
                      <a:pPr algn="l" fontAlgn="b"/>
                      <a:r>
                        <a:rPr lang="en-US" sz="1100" u="none" strike="noStrike" cap="none" spc="0" dirty="0">
                          <a:solidFill>
                            <a:schemeClr val="tx1"/>
                          </a:solidFill>
                          <a:effectLst/>
                          <a:latin typeface="Montserrat" panose="00000500000000000000" pitchFamily="2" charset="0"/>
                        </a:rPr>
                        <a:t>Summer and Fourth of July</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dirty="0">
                          <a:solidFill>
                            <a:schemeClr val="tx1"/>
                          </a:solidFill>
                          <a:effectLst/>
                          <a:latin typeface="Montserrat" panose="00000500000000000000" pitchFamily="2" charset="0"/>
                        </a:rPr>
                        <a:t>June-August</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dirty="0">
                          <a:solidFill>
                            <a:schemeClr val="tx1"/>
                          </a:solidFill>
                          <a:effectLst/>
                          <a:latin typeface="Montserrat" panose="00000500000000000000" pitchFamily="2" charset="0"/>
                        </a:rPr>
                        <a:t>1</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103084613"/>
                  </a:ext>
                </a:extLst>
              </a:tr>
              <a:tr h="271416">
                <a:tc>
                  <a:txBody>
                    <a:bodyPr/>
                    <a:lstStyle/>
                    <a:p>
                      <a:pPr algn="l" fontAlgn="b"/>
                      <a:r>
                        <a:rPr lang="en-US" sz="1100" u="none" strike="noStrike" cap="none" spc="0" dirty="0">
                          <a:solidFill>
                            <a:schemeClr val="tx1"/>
                          </a:solidFill>
                          <a:effectLst/>
                          <a:latin typeface="Montserrat" panose="00000500000000000000" pitchFamily="2" charset="0"/>
                        </a:rPr>
                        <a:t>National Children’s Awareness Month</a:t>
                      </a:r>
                      <a:endParaRPr lang="en-US" sz="1100" b="0" i="0" u="none" strike="noStrike" cap="none" spc="0" dirty="0">
                        <a:solidFill>
                          <a:schemeClr val="tx1"/>
                        </a:solidFill>
                        <a:effectLst/>
                        <a:latin typeface="Montserrat" panose="00000500000000000000" pitchFamily="2" charset="0"/>
                      </a:endParaRPr>
                    </a:p>
                  </a:txBody>
                  <a:tcPr anchor="b">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100" u="none" strike="noStrike" cap="none" spc="0">
                          <a:solidFill>
                            <a:schemeClr val="tx1"/>
                          </a:solidFill>
                          <a:effectLst/>
                          <a:latin typeface="Montserrat" panose="00000500000000000000" pitchFamily="2" charset="0"/>
                        </a:rPr>
                        <a:t>June</a:t>
                      </a:r>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100" u="none" strike="noStrike" cap="none" spc="0" dirty="0">
                          <a:solidFill>
                            <a:schemeClr val="tx1"/>
                          </a:solidFill>
                          <a:effectLst/>
                          <a:latin typeface="Montserrat" panose="00000500000000000000" pitchFamily="2" charset="0"/>
                        </a:rPr>
                        <a:t>1</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836031593"/>
                  </a:ext>
                </a:extLst>
              </a:tr>
              <a:tr h="249527">
                <a:tc>
                  <a:txBody>
                    <a:bodyPr/>
                    <a:lstStyle/>
                    <a:p>
                      <a:pPr algn="l" fontAlgn="b"/>
                      <a:r>
                        <a:rPr lang="en-US" sz="1100" u="none" strike="noStrike" cap="none" spc="0" dirty="0">
                          <a:solidFill>
                            <a:schemeClr val="tx1"/>
                          </a:solidFill>
                          <a:effectLst/>
                          <a:latin typeface="Montserrat" panose="00000500000000000000" pitchFamily="2" charset="0"/>
                        </a:rPr>
                        <a:t>National Children’s Day</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dirty="0">
                          <a:solidFill>
                            <a:schemeClr val="tx1"/>
                          </a:solidFill>
                          <a:effectLst/>
                          <a:latin typeface="Montserrat" panose="00000500000000000000" pitchFamily="2" charset="0"/>
                        </a:rPr>
                        <a:t>June</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dirty="0">
                          <a:solidFill>
                            <a:schemeClr val="tx1"/>
                          </a:solidFill>
                          <a:effectLst/>
                          <a:latin typeface="Montserrat" panose="00000500000000000000" pitchFamily="2" charset="0"/>
                        </a:rPr>
                        <a:t>1</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790256995"/>
                  </a:ext>
                </a:extLst>
              </a:tr>
              <a:tr h="271416">
                <a:tc>
                  <a:txBody>
                    <a:bodyPr/>
                    <a:lstStyle/>
                    <a:p>
                      <a:pPr algn="l" fontAlgn="b"/>
                      <a:r>
                        <a:rPr lang="en-US" sz="1100" u="none" strike="noStrike" cap="none" spc="0" dirty="0">
                          <a:solidFill>
                            <a:schemeClr val="tx1"/>
                          </a:solidFill>
                          <a:effectLst/>
                          <a:latin typeface="Montserrat" panose="00000500000000000000" pitchFamily="2" charset="0"/>
                        </a:rPr>
                        <a:t>Disability Pride Month</a:t>
                      </a:r>
                      <a:endParaRPr lang="en-US" sz="1100" b="0" i="0" u="none" strike="noStrike" cap="none" spc="0" dirty="0">
                        <a:solidFill>
                          <a:schemeClr val="tx1"/>
                        </a:solidFill>
                        <a:effectLst/>
                        <a:latin typeface="Montserrat" panose="00000500000000000000" pitchFamily="2" charset="0"/>
                      </a:endParaRPr>
                    </a:p>
                  </a:txBody>
                  <a:tcPr anchor="b">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100" u="none" strike="noStrike" cap="none" spc="0">
                          <a:solidFill>
                            <a:schemeClr val="tx1"/>
                          </a:solidFill>
                          <a:effectLst/>
                          <a:latin typeface="Montserrat" panose="00000500000000000000" pitchFamily="2" charset="0"/>
                        </a:rPr>
                        <a:t>July</a:t>
                      </a:r>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100" u="none" strike="noStrike" cap="none" spc="0" dirty="0">
                          <a:solidFill>
                            <a:schemeClr val="tx1"/>
                          </a:solidFill>
                          <a:effectLst/>
                          <a:latin typeface="Montserrat" panose="00000500000000000000" pitchFamily="2" charset="0"/>
                        </a:rPr>
                        <a:t>1</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122875014"/>
                  </a:ext>
                </a:extLst>
              </a:tr>
              <a:tr h="249527">
                <a:tc>
                  <a:txBody>
                    <a:bodyPr/>
                    <a:lstStyle/>
                    <a:p>
                      <a:pPr algn="l" fontAlgn="b"/>
                      <a:r>
                        <a:rPr lang="en-US" sz="1100" u="none" strike="noStrike" cap="none" spc="0" dirty="0">
                          <a:solidFill>
                            <a:schemeClr val="tx1"/>
                          </a:solidFill>
                          <a:effectLst/>
                          <a:latin typeface="Montserrat" panose="00000500000000000000" pitchFamily="2" charset="0"/>
                        </a:rPr>
                        <a:t>National Parents’ Day</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a:solidFill>
                            <a:schemeClr val="tx1"/>
                          </a:solidFill>
                          <a:effectLst/>
                          <a:latin typeface="Montserrat" panose="00000500000000000000" pitchFamily="2" charset="0"/>
                        </a:rPr>
                        <a:t>July</a:t>
                      </a:r>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dirty="0">
                          <a:solidFill>
                            <a:schemeClr val="tx1"/>
                          </a:solidFill>
                          <a:effectLst/>
                          <a:latin typeface="Montserrat" panose="00000500000000000000" pitchFamily="2" charset="0"/>
                        </a:rPr>
                        <a:t>1</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926127041"/>
                  </a:ext>
                </a:extLst>
              </a:tr>
              <a:tr h="271416">
                <a:tc>
                  <a:txBody>
                    <a:bodyPr/>
                    <a:lstStyle/>
                    <a:p>
                      <a:pPr algn="l" fontAlgn="b"/>
                      <a:r>
                        <a:rPr lang="en-US" sz="1100" u="none" strike="noStrike" cap="none" spc="0" dirty="0">
                          <a:solidFill>
                            <a:schemeClr val="tx1"/>
                          </a:solidFill>
                          <a:effectLst/>
                          <a:latin typeface="Montserrat" panose="00000500000000000000" pitchFamily="2" charset="0"/>
                        </a:rPr>
                        <a:t>National Back to School Prep Day</a:t>
                      </a:r>
                      <a:endParaRPr lang="en-US" sz="1100" b="0" i="0" u="none" strike="noStrike" cap="none" spc="0" dirty="0">
                        <a:solidFill>
                          <a:schemeClr val="tx1"/>
                        </a:solidFill>
                        <a:effectLst/>
                        <a:latin typeface="Montserrat" panose="00000500000000000000" pitchFamily="2" charset="0"/>
                      </a:endParaRPr>
                    </a:p>
                  </a:txBody>
                  <a:tcPr anchor="b">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100" u="none" strike="noStrike" cap="none" spc="0">
                          <a:solidFill>
                            <a:schemeClr val="tx1"/>
                          </a:solidFill>
                          <a:effectLst/>
                          <a:latin typeface="Montserrat" panose="00000500000000000000" pitchFamily="2" charset="0"/>
                        </a:rPr>
                        <a:t>August</a:t>
                      </a:r>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100" u="none" strike="noStrike" cap="none" spc="0" dirty="0">
                          <a:solidFill>
                            <a:schemeClr val="tx1"/>
                          </a:solidFill>
                          <a:effectLst/>
                          <a:latin typeface="Montserrat" panose="00000500000000000000" pitchFamily="2" charset="0"/>
                        </a:rPr>
                        <a:t>1</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274942337"/>
                  </a:ext>
                </a:extLst>
              </a:tr>
              <a:tr h="249527">
                <a:tc>
                  <a:txBody>
                    <a:bodyPr/>
                    <a:lstStyle/>
                    <a:p>
                      <a:pPr algn="l" fontAlgn="b"/>
                      <a:r>
                        <a:rPr lang="en-US" sz="1100" b="1" u="none" strike="noStrike" cap="none" spc="0" dirty="0">
                          <a:solidFill>
                            <a:schemeClr val="tx1"/>
                          </a:solidFill>
                          <a:effectLst/>
                          <a:latin typeface="Montserrat SemiBold" panose="00000700000000000000" pitchFamily="2" charset="0"/>
                        </a:rPr>
                        <a:t>FASD Awareness Month/Day</a:t>
                      </a:r>
                      <a:endParaRPr lang="en-US" sz="1100" b="1" i="0" u="none" strike="noStrike" cap="none" spc="0" dirty="0">
                        <a:solidFill>
                          <a:schemeClr val="tx1"/>
                        </a:solidFill>
                        <a:effectLst/>
                        <a:latin typeface="Montserrat SemiBold" panose="000007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a:solidFill>
                            <a:schemeClr val="tx1"/>
                          </a:solidFill>
                          <a:effectLst/>
                          <a:latin typeface="Montserrat" panose="00000500000000000000" pitchFamily="2" charset="0"/>
                        </a:rPr>
                        <a:t>September</a:t>
                      </a:r>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dirty="0">
                          <a:solidFill>
                            <a:schemeClr val="tx1"/>
                          </a:solidFill>
                          <a:effectLst/>
                          <a:latin typeface="Montserrat" panose="00000500000000000000" pitchFamily="2" charset="0"/>
                        </a:rPr>
                        <a:t>14</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dirty="0">
                          <a:solidFill>
                            <a:schemeClr val="tx1"/>
                          </a:solidFill>
                          <a:effectLst/>
                          <a:latin typeface="Montserrat" panose="00000500000000000000" pitchFamily="2" charset="0"/>
                        </a:rPr>
                        <a:t>16</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552054876"/>
                  </a:ext>
                </a:extLst>
              </a:tr>
              <a:tr h="271416">
                <a:tc>
                  <a:txBody>
                    <a:bodyPr/>
                    <a:lstStyle/>
                    <a:p>
                      <a:pPr algn="l" fontAlgn="b"/>
                      <a:r>
                        <a:rPr lang="en-US" sz="1100" b="1" u="none" strike="noStrike" kern="1200" cap="none" spc="0" dirty="0">
                          <a:solidFill>
                            <a:schemeClr val="tx1"/>
                          </a:solidFill>
                          <a:effectLst/>
                          <a:latin typeface="Montserrat SemiBold" panose="00000700000000000000" pitchFamily="2" charset="0"/>
                          <a:ea typeface="+mn-ea"/>
                          <a:cs typeface="+mn-cs"/>
                        </a:rPr>
                        <a:t>Halloween</a:t>
                      </a:r>
                      <a:r>
                        <a:rPr lang="en-US" sz="1100" u="none" strike="noStrike" cap="none" spc="0" dirty="0">
                          <a:solidFill>
                            <a:schemeClr val="tx1"/>
                          </a:solidFill>
                          <a:effectLst/>
                          <a:latin typeface="Montserrat SemiBold" panose="00000700000000000000" pitchFamily="2" charset="0"/>
                        </a:rPr>
                        <a:t> </a:t>
                      </a:r>
                      <a:r>
                        <a:rPr lang="en-US" sz="1100" b="1" u="none" strike="noStrike" kern="1200" cap="none" spc="0" dirty="0">
                          <a:solidFill>
                            <a:schemeClr val="tx1"/>
                          </a:solidFill>
                          <a:effectLst/>
                          <a:latin typeface="Montserrat SemiBold" panose="00000700000000000000" pitchFamily="2" charset="0"/>
                          <a:ea typeface="+mn-ea"/>
                          <a:cs typeface="+mn-cs"/>
                        </a:rPr>
                        <a:t>educational</a:t>
                      </a:r>
                      <a:r>
                        <a:rPr lang="en-US" sz="1100" u="none" strike="noStrike" cap="none" spc="0" dirty="0">
                          <a:solidFill>
                            <a:schemeClr val="tx1"/>
                          </a:solidFill>
                          <a:effectLst/>
                          <a:latin typeface="Montserrat SemiBold" panose="00000700000000000000" pitchFamily="2" charset="0"/>
                        </a:rPr>
                        <a:t> </a:t>
                      </a:r>
                      <a:r>
                        <a:rPr lang="en-US" sz="1100" b="1" u="none" strike="noStrike" kern="1200" cap="none" spc="0" dirty="0">
                          <a:solidFill>
                            <a:schemeClr val="tx1"/>
                          </a:solidFill>
                          <a:effectLst/>
                          <a:latin typeface="Montserrat SemiBold" panose="00000700000000000000" pitchFamily="2" charset="0"/>
                          <a:ea typeface="+mn-ea"/>
                          <a:cs typeface="+mn-cs"/>
                        </a:rPr>
                        <a:t>messages</a:t>
                      </a:r>
                    </a:p>
                  </a:txBody>
                  <a:tcPr anchor="b">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100" u="none" strike="noStrike" cap="none" spc="0">
                          <a:solidFill>
                            <a:schemeClr val="tx1"/>
                          </a:solidFill>
                          <a:effectLst/>
                          <a:latin typeface="Montserrat" panose="00000500000000000000" pitchFamily="2" charset="0"/>
                        </a:rPr>
                        <a:t>October</a:t>
                      </a:r>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100" u="none" strike="noStrike" cap="none" spc="0" dirty="0">
                          <a:solidFill>
                            <a:schemeClr val="tx1"/>
                          </a:solidFill>
                          <a:effectLst/>
                          <a:latin typeface="Montserrat" panose="00000500000000000000" pitchFamily="2" charset="0"/>
                        </a:rPr>
                        <a:t>2</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806865894"/>
                  </a:ext>
                </a:extLst>
              </a:tr>
              <a:tr h="249527">
                <a:tc>
                  <a:txBody>
                    <a:bodyPr/>
                    <a:lstStyle/>
                    <a:p>
                      <a:pPr algn="l" fontAlgn="b"/>
                      <a:r>
                        <a:rPr lang="en-US" sz="1100" u="none" strike="noStrike" cap="none" spc="0" dirty="0">
                          <a:solidFill>
                            <a:schemeClr val="tx1"/>
                          </a:solidFill>
                          <a:effectLst/>
                          <a:latin typeface="Montserrat" panose="00000500000000000000" pitchFamily="2" charset="0"/>
                        </a:rPr>
                        <a:t>Medical Assistant Recognition Day</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u="none" strike="noStrike" cap="none" spc="0">
                          <a:solidFill>
                            <a:schemeClr val="tx1"/>
                          </a:solidFill>
                          <a:effectLst/>
                          <a:latin typeface="Montserrat" panose="00000500000000000000" pitchFamily="2" charset="0"/>
                        </a:rPr>
                        <a:t>October</a:t>
                      </a:r>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100" b="0" u="none" strike="noStrike" kern="1200" cap="none" spc="0" dirty="0">
                          <a:solidFill>
                            <a:schemeClr val="tx1"/>
                          </a:solidFill>
                          <a:effectLst/>
                          <a:latin typeface="Montserrat" panose="00000500000000000000" pitchFamily="2" charset="0"/>
                          <a:ea typeface="+mn-ea"/>
                          <a:cs typeface="+mn-cs"/>
                        </a:rPr>
                        <a:t>1</a:t>
                      </a:r>
                      <a:endParaRPr lang="en-US" sz="1100" b="0" u="none" strike="noStrike" kern="1200" cap="none" spc="0" dirty="0">
                        <a:solidFill>
                          <a:srgbClr val="4E58EC"/>
                        </a:solidFill>
                        <a:effectLst/>
                        <a:latin typeface="Montserrat" panose="00000500000000000000" pitchFamily="2" charset="0"/>
                        <a:ea typeface="+mn-ea"/>
                        <a:cs typeface="+mn-cs"/>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864485222"/>
                  </a:ext>
                </a:extLst>
              </a:tr>
              <a:tr h="271416">
                <a:tc>
                  <a:txBody>
                    <a:bodyPr/>
                    <a:lstStyle/>
                    <a:p>
                      <a:pPr algn="l" fontAlgn="b"/>
                      <a:r>
                        <a:rPr lang="en-US" sz="1100" u="none" strike="noStrike" cap="none" spc="0" dirty="0">
                          <a:solidFill>
                            <a:schemeClr val="tx1"/>
                          </a:solidFill>
                          <a:effectLst/>
                          <a:latin typeface="Montserrat" panose="00000500000000000000" pitchFamily="2" charset="0"/>
                        </a:rPr>
                        <a:t>International Day of Persons with Disabilities</a:t>
                      </a:r>
                      <a:endParaRPr lang="en-US" sz="1100" b="0" i="0" u="none" strike="noStrike" cap="none" spc="0" dirty="0">
                        <a:solidFill>
                          <a:schemeClr val="tx1"/>
                        </a:solidFill>
                        <a:effectLst/>
                        <a:latin typeface="Montserrat" panose="00000500000000000000" pitchFamily="2" charset="0"/>
                      </a:endParaRPr>
                    </a:p>
                  </a:txBody>
                  <a:tcPr anchor="b">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algn="l" fontAlgn="b"/>
                      <a:r>
                        <a:rPr lang="en-US" sz="1100" u="none" strike="noStrike" cap="none" spc="0">
                          <a:solidFill>
                            <a:schemeClr val="tx1"/>
                          </a:solidFill>
                          <a:effectLst/>
                          <a:latin typeface="Montserrat" panose="00000500000000000000" pitchFamily="2" charset="0"/>
                        </a:rPr>
                        <a:t>December</a:t>
                      </a:r>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28575" cap="flat" cmpd="sng" algn="ctr">
                      <a:noFill/>
                      <a:prstDash val="solid"/>
                    </a:lnB>
                    <a:noFill/>
                  </a:tcPr>
                </a:tc>
                <a:tc>
                  <a:txBody>
                    <a:bodyPr/>
                    <a:lstStyle/>
                    <a:p>
                      <a:pPr algn="l" fontAlgn="b"/>
                      <a:endParaRPr lang="en-US" sz="1100" b="0" i="0" u="none" strike="noStrike" cap="none" spc="0">
                        <a:solidFill>
                          <a:schemeClr val="tx1"/>
                        </a:solidFill>
                        <a:effectLst/>
                        <a:latin typeface="Montserrat" panose="00000500000000000000" pitchFamily="2" charset="0"/>
                      </a:endParaRPr>
                    </a:p>
                  </a:txBody>
                  <a:tcPr anchor="b">
                    <a:lnL w="12700" cmpd="sng">
                      <a:noFill/>
                      <a:prstDash val="solid"/>
                    </a:lnL>
                    <a:lnR w="12700" cmpd="sng">
                      <a:noFill/>
                      <a:prstDash val="solid"/>
                    </a:lnR>
                    <a:lnT w="12700" cmpd="sng">
                      <a:noFill/>
                      <a:prstDash val="solid"/>
                    </a:lnT>
                    <a:lnB w="28575" cap="flat" cmpd="sng" algn="ctr">
                      <a:noFill/>
                      <a:prstDash val="solid"/>
                    </a:lnB>
                    <a:noFill/>
                  </a:tcPr>
                </a:tc>
                <a:tc>
                  <a:txBody>
                    <a:bodyPr/>
                    <a:lstStyle/>
                    <a:p>
                      <a:pPr algn="l" fontAlgn="b"/>
                      <a:r>
                        <a:rPr lang="en-US" sz="1100" u="none" strike="noStrike" cap="none" spc="0" dirty="0">
                          <a:solidFill>
                            <a:schemeClr val="tx1"/>
                          </a:solidFill>
                          <a:effectLst/>
                          <a:latin typeface="Montserrat" panose="00000500000000000000" pitchFamily="2" charset="0"/>
                        </a:rPr>
                        <a:t>1</a:t>
                      </a:r>
                      <a:endParaRPr lang="en-US" sz="1100" b="0" i="0" u="none" strike="noStrike" cap="none" spc="0" dirty="0">
                        <a:solidFill>
                          <a:schemeClr val="tx1"/>
                        </a:solidFill>
                        <a:effectLst/>
                        <a:latin typeface="Montserrat" panose="00000500000000000000" pitchFamily="2" charset="0"/>
                      </a:endParaRPr>
                    </a:p>
                  </a:txBody>
                  <a:tcPr anchor="b">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146317530"/>
                  </a:ext>
                </a:extLst>
              </a:tr>
            </a:tbl>
          </a:graphicData>
        </a:graphic>
      </p:graphicFrame>
      <p:sp>
        <p:nvSpPr>
          <p:cNvPr id="5" name="TextBox 4">
            <a:extLst>
              <a:ext uri="{FF2B5EF4-FFF2-40B4-BE49-F238E27FC236}">
                <a16:creationId xmlns:a16="http://schemas.microsoft.com/office/drawing/2014/main" id="{C475391A-13A9-3E1F-FE17-461BFD200745}"/>
              </a:ext>
            </a:extLst>
          </p:cNvPr>
          <p:cNvSpPr txBox="1"/>
          <p:nvPr/>
        </p:nvSpPr>
        <p:spPr>
          <a:xfrm>
            <a:off x="5478550" y="6211614"/>
            <a:ext cx="6100178"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bg1"/>
                </a:solidFill>
                <a:latin typeface="Montserrat" panose="00000500000000000000" pitchFamily="2" charset="0"/>
              </a:rPr>
              <a:t>Bolded events were observed by more than one NPN organization</a:t>
            </a:r>
          </a:p>
          <a:p>
            <a:pPr marL="171450" indent="-171450">
              <a:buFont typeface="Arial" panose="020B0604020202020204" pitchFamily="34" charset="0"/>
              <a:buChar char="•"/>
            </a:pPr>
            <a:r>
              <a:rPr lang="en-US" sz="1200" u="none" strike="noStrike" dirty="0">
                <a:solidFill>
                  <a:schemeClr val="bg1"/>
                </a:solidFill>
                <a:effectLst/>
                <a:latin typeface="Montserrat" panose="00000500000000000000" pitchFamily="2" charset="0"/>
              </a:rPr>
              <a:t>‡ Number of partner organizations that recognized each awareness event. Project recipients and national partners are counted individually.</a:t>
            </a:r>
            <a:endParaRPr lang="en-US" sz="1200" dirty="0">
              <a:solidFill>
                <a:schemeClr val="bg1"/>
              </a:solidFill>
              <a:latin typeface="Montserrat" panose="00000500000000000000" pitchFamily="2" charset="0"/>
            </a:endParaRPr>
          </a:p>
        </p:txBody>
      </p:sp>
      <p:pic>
        <p:nvPicPr>
          <p:cNvPr id="8" name="Picture 7">
            <a:extLst>
              <a:ext uri="{FF2B5EF4-FFF2-40B4-BE49-F238E27FC236}">
                <a16:creationId xmlns:a16="http://schemas.microsoft.com/office/drawing/2014/main" id="{D5F03113-07A0-52EA-C082-623A112FB9D0}"/>
              </a:ext>
            </a:extLst>
          </p:cNvPr>
          <p:cNvPicPr>
            <a:picLocks noChangeAspect="1"/>
          </p:cNvPicPr>
          <p:nvPr/>
        </p:nvPicPr>
        <p:blipFill>
          <a:blip r:embed="rId3"/>
          <a:stretch>
            <a:fillRect/>
          </a:stretch>
        </p:blipFill>
        <p:spPr>
          <a:xfrm>
            <a:off x="306169" y="3349257"/>
            <a:ext cx="2851297" cy="2692538"/>
          </a:xfrm>
          <a:prstGeom prst="rect">
            <a:avLst/>
          </a:prstGeom>
        </p:spPr>
      </p:pic>
      <p:pic>
        <p:nvPicPr>
          <p:cNvPr id="10" name="Picture 9">
            <a:hlinkClick r:id="rId4"/>
            <a:extLst>
              <a:ext uri="{FF2B5EF4-FFF2-40B4-BE49-F238E27FC236}">
                <a16:creationId xmlns:a16="http://schemas.microsoft.com/office/drawing/2014/main" id="{5C4DFA28-66F5-C1CD-9762-DAF92D9A85C8}"/>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287207" y="5175054"/>
            <a:ext cx="1703334" cy="866741"/>
          </a:xfrm>
          <a:prstGeom prst="rect">
            <a:avLst/>
          </a:prstGeom>
          <a:noFill/>
          <a:ln>
            <a:noFill/>
          </a:ln>
        </p:spPr>
      </p:pic>
      <p:pic>
        <p:nvPicPr>
          <p:cNvPr id="11" name="Picture 10">
            <a:hlinkClick r:id="rId7"/>
            <a:extLst>
              <a:ext uri="{FF2B5EF4-FFF2-40B4-BE49-F238E27FC236}">
                <a16:creationId xmlns:a16="http://schemas.microsoft.com/office/drawing/2014/main" id="{D0E1E82D-5314-EEE5-478E-8E45CEF6C777}"/>
              </a:ext>
            </a:extLst>
          </p:cNvPr>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287207" y="3349257"/>
            <a:ext cx="1695450" cy="1695450"/>
          </a:xfrm>
          <a:prstGeom prst="rect">
            <a:avLst/>
          </a:prstGeom>
          <a:noFill/>
          <a:ln>
            <a:noFill/>
          </a:ln>
        </p:spPr>
      </p:pic>
      <p:sp>
        <p:nvSpPr>
          <p:cNvPr id="2" name="TextBox 1">
            <a:extLst>
              <a:ext uri="{FF2B5EF4-FFF2-40B4-BE49-F238E27FC236}">
                <a16:creationId xmlns:a16="http://schemas.microsoft.com/office/drawing/2014/main" id="{5E84A610-3233-BC24-1C9D-AA62666B3026}"/>
              </a:ext>
            </a:extLst>
          </p:cNvPr>
          <p:cNvSpPr txBox="1"/>
          <p:nvPr/>
        </p:nvSpPr>
        <p:spPr>
          <a:xfrm>
            <a:off x="9940805" y="138222"/>
            <a:ext cx="1796901" cy="276999"/>
          </a:xfrm>
          <a:prstGeom prst="rect">
            <a:avLst/>
          </a:prstGeom>
          <a:noFill/>
        </p:spPr>
        <p:txBody>
          <a:bodyPr wrap="square" rtlCol="0">
            <a:spAutoFit/>
          </a:bodyPr>
          <a:lstStyle/>
          <a:p>
            <a:r>
              <a:rPr lang="en-US" sz="1200" b="1" dirty="0">
                <a:latin typeface="Montserrat SemiBold" panose="00000700000000000000" pitchFamily="2" charset="0"/>
              </a:rPr>
              <a:t>NPN Recognition </a:t>
            </a:r>
            <a:r>
              <a:rPr lang="en-US" sz="1200" u="none" strike="noStrike" dirty="0">
                <a:effectLst/>
                <a:latin typeface="Montserrat SemiBold" panose="00000700000000000000" pitchFamily="2" charset="0"/>
              </a:rPr>
              <a:t>‡ </a:t>
            </a:r>
            <a:endParaRPr lang="en-US" sz="1200" b="1" dirty="0">
              <a:latin typeface="Montserrat SemiBold" panose="00000700000000000000" pitchFamily="2" charset="0"/>
            </a:endParaRPr>
          </a:p>
        </p:txBody>
      </p:sp>
      <p:sp>
        <p:nvSpPr>
          <p:cNvPr id="4" name="Rectangle 3">
            <a:extLst>
              <a:ext uri="{FF2B5EF4-FFF2-40B4-BE49-F238E27FC236}">
                <a16:creationId xmlns:a16="http://schemas.microsoft.com/office/drawing/2014/main" id="{C1ED8B20-0C89-29E9-485D-81D601EAE253}"/>
              </a:ext>
            </a:extLst>
          </p:cNvPr>
          <p:cNvSpPr/>
          <p:nvPr/>
        </p:nvSpPr>
        <p:spPr>
          <a:xfrm>
            <a:off x="11950262" y="0"/>
            <a:ext cx="241738" cy="62116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E3759A-2E34-1CFC-5951-545AE33B3A9B}"/>
              </a:ext>
            </a:extLst>
          </p:cNvPr>
          <p:cNvSpPr/>
          <p:nvPr/>
        </p:nvSpPr>
        <p:spPr>
          <a:xfrm>
            <a:off x="11947580" y="6211614"/>
            <a:ext cx="241738" cy="646386"/>
          </a:xfrm>
          <a:prstGeom prst="rect">
            <a:avLst/>
          </a:prstGeom>
          <a:solidFill>
            <a:srgbClr val="4E58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797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ASD NPN">
      <a:dk1>
        <a:srgbClr val="4E58EC"/>
      </a:dk1>
      <a:lt1>
        <a:srgbClr val="FFFFFF"/>
      </a:lt1>
      <a:dk2>
        <a:srgbClr val="3B7D24"/>
      </a:dk2>
      <a:lt2>
        <a:srgbClr val="FFFFFF"/>
      </a:lt2>
      <a:accent1>
        <a:srgbClr val="3B7D24"/>
      </a:accent1>
      <a:accent2>
        <a:srgbClr val="59C23B"/>
      </a:accent2>
      <a:accent3>
        <a:srgbClr val="4E58EC"/>
      </a:accent3>
      <a:accent4>
        <a:srgbClr val="000000"/>
      </a:accent4>
      <a:accent5>
        <a:srgbClr val="00B5FF"/>
      </a:accent5>
      <a:accent6>
        <a:srgbClr val="FFFFFF"/>
      </a:accent6>
      <a:hlink>
        <a:srgbClr val="4E58EC"/>
      </a:hlink>
      <a:folHlink>
        <a:srgbClr val="4E58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10B4F80D683A47A11876361CAACC30" ma:contentTypeVersion="11" ma:contentTypeDescription="Create a new document." ma:contentTypeScope="" ma:versionID="a1f77c53d054b9e928bc972253b76d95">
  <xsd:schema xmlns:xsd="http://www.w3.org/2001/XMLSchema" xmlns:xs="http://www.w3.org/2001/XMLSchema" xmlns:p="http://schemas.microsoft.com/office/2006/metadata/properties" xmlns:ns3="0e7eadd9-f5f8-432b-843f-6ecbc7982a80" xmlns:ns4="16c08882-3286-48af-a8bf-e7531fa1515b" targetNamespace="http://schemas.microsoft.com/office/2006/metadata/properties" ma:root="true" ma:fieldsID="73cbd3f1a743e5421607601431e55345" ns3:_="" ns4:_="">
    <xsd:import namespace="0e7eadd9-f5f8-432b-843f-6ecbc7982a80"/>
    <xsd:import namespace="16c08882-3286-48af-a8bf-e7531fa1515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bjectDetectorVersions" minOccurs="0"/>
                <xsd:element ref="ns4:_activity"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7eadd9-f5f8-432b-843f-6ecbc7982a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8882-3286-48af-a8bf-e7531fa1515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6c08882-3286-48af-a8bf-e7531fa1515b" xsi:nil="true"/>
  </documentManagement>
</p:properties>
</file>

<file path=customXml/itemProps1.xml><?xml version="1.0" encoding="utf-8"?>
<ds:datastoreItem xmlns:ds="http://schemas.openxmlformats.org/officeDocument/2006/customXml" ds:itemID="{9A3B2DEA-14B7-42B4-8209-17E208ED3144}">
  <ds:schemaRefs>
    <ds:schemaRef ds:uri="http://schemas.microsoft.com/sharepoint/v3/contenttype/forms"/>
  </ds:schemaRefs>
</ds:datastoreItem>
</file>

<file path=customXml/itemProps2.xml><?xml version="1.0" encoding="utf-8"?>
<ds:datastoreItem xmlns:ds="http://schemas.openxmlformats.org/officeDocument/2006/customXml" ds:itemID="{C3436855-87E9-4D74-8F08-EDE4DA9CF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7eadd9-f5f8-432b-843f-6ecbc7982a80"/>
    <ds:schemaRef ds:uri="16c08882-3286-48af-a8bf-e7531fa151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654989-B85F-4A77-9B0C-91E6765E4B4D}">
  <ds:schemaRefs>
    <ds:schemaRef ds:uri="http://schemas.microsoft.com/office/2006/documentManagement/types"/>
    <ds:schemaRef ds:uri="http://schemas.microsoft.com/office/2006/metadata/properties"/>
    <ds:schemaRef ds:uri="http://purl.org/dc/dcmitype/"/>
    <ds:schemaRef ds:uri="http://purl.org/dc/terms/"/>
    <ds:schemaRef ds:uri="http://schemas.openxmlformats.org/package/2006/metadata/core-properties"/>
    <ds:schemaRef ds:uri="http://purl.org/dc/elements/1.1/"/>
    <ds:schemaRef ds:uri="http://www.w3.org/XML/1998/namespace"/>
    <ds:schemaRef ds:uri="16c08882-3286-48af-a8bf-e7531fa1515b"/>
    <ds:schemaRef ds:uri="http://schemas.microsoft.com/office/infopath/2007/PartnerControls"/>
    <ds:schemaRef ds:uri="0e7eadd9-f5f8-432b-843f-6ecbc7982a80"/>
  </ds:schemaRefs>
</ds:datastoreItem>
</file>

<file path=docProps/app.xml><?xml version="1.0" encoding="utf-8"?>
<Properties xmlns="http://schemas.openxmlformats.org/officeDocument/2006/extended-properties" xmlns:vt="http://schemas.openxmlformats.org/officeDocument/2006/docPropsVTypes">
  <TotalTime>5339</TotalTime>
  <Words>3314</Words>
  <Application>Microsoft Office PowerPoint</Application>
  <PresentationFormat>Widescreen</PresentationFormat>
  <Paragraphs>524</Paragraphs>
  <Slides>42</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42</vt:i4>
      </vt:variant>
    </vt:vector>
  </HeadingPairs>
  <TitlesOfParts>
    <vt:vector size="53" baseType="lpstr">
      <vt:lpstr>Arial</vt:lpstr>
      <vt:lpstr>Calibri</vt:lpstr>
      <vt:lpstr>Calibri Light</vt:lpstr>
      <vt:lpstr>Courier New</vt:lpstr>
      <vt:lpstr>Montserrat</vt:lpstr>
      <vt:lpstr>Montserrat Medium</vt:lpstr>
      <vt:lpstr>Montserrat SemiBold</vt:lpstr>
      <vt:lpstr>Open Sans</vt:lpstr>
      <vt:lpstr>Segoe UI Emoji</vt:lpstr>
      <vt:lpstr>Office Theme</vt:lpstr>
      <vt:lpstr>1_Office Theme</vt:lpstr>
      <vt:lpstr>Summary Report:  NPN Social Media Activity</vt:lpstr>
      <vt:lpstr>Overview</vt:lpstr>
      <vt:lpstr>Summary of FASD NPN Communications Bulletins 1-10  </vt:lpstr>
      <vt:lpstr>About the Communications Bulletin</vt:lpstr>
      <vt:lpstr>FASD NPN Toolkit Updates</vt:lpstr>
      <vt:lpstr>FASD NPN Toolkit</vt:lpstr>
      <vt:lpstr>Quick Tips</vt:lpstr>
      <vt:lpstr>NPN Content Stream</vt:lpstr>
      <vt:lpstr>Awareness Events Spotlighted</vt:lpstr>
      <vt:lpstr>🌟 Collaboration Spotlights 🌟</vt:lpstr>
      <vt:lpstr>Collaboration Highlights</vt:lpstr>
      <vt:lpstr>Collaboration Highlights</vt:lpstr>
      <vt:lpstr>Collaboration Highlights</vt:lpstr>
      <vt:lpstr>All NPN Social Media Posts</vt:lpstr>
      <vt:lpstr>All NPN Social Media Posts </vt:lpstr>
      <vt:lpstr>NPN’s Posts and Engagements by Month on Instagram, Facebook, and X</vt:lpstr>
      <vt:lpstr>NPN’s Top 5 Most Engaging Posts Were on Instagram and Came From @acog_org </vt:lpstr>
      <vt:lpstr>NPN’s Most Viewed X Posts</vt:lpstr>
      <vt:lpstr>NPN’s Average Daily Reach (all channels)</vt:lpstr>
      <vt:lpstr>NPN’s Average Posts Per Day (all channels)</vt:lpstr>
      <vt:lpstr>Engagements and Views by NPN Authors</vt:lpstr>
      <vt:lpstr>Social Media Posts Using #FASDNPN Hashtag</vt:lpstr>
      <vt:lpstr>#FASDNPN Use Across 4 Platforms</vt:lpstr>
      <vt:lpstr>Content Themes of Instagram Posts with #FASDNPN</vt:lpstr>
      <vt:lpstr>Content Themes of Instagram Posts with #FASDNPN – Examples</vt:lpstr>
      <vt:lpstr>Authors of Original* Posts Mentioning #FASDNPN (n=614)</vt:lpstr>
      <vt:lpstr>AAFP’s State Chapters’ Social Media Posts Including #FASDNPN (n=164)</vt:lpstr>
      <vt:lpstr>NASW State Chapters’ Social Media Posts Including #FASDNPN (n=31)</vt:lpstr>
      <vt:lpstr>Monthly Use of #FASDNPN</vt:lpstr>
      <vt:lpstr>Hashtags Used Alongside #FASDNPN</vt:lpstr>
      <vt:lpstr>Post Volume, Engagements, and Views by Top NPN Authors</vt:lpstr>
      <vt:lpstr>Volume and Engagement by Media Type*</vt:lpstr>
      <vt:lpstr>X/Twitter Volume and Views by Media Type</vt:lpstr>
      <vt:lpstr>Most Engaging Social Media Posts</vt:lpstr>
      <vt:lpstr>Most Engaging Social Media Posts</vt:lpstr>
      <vt:lpstr>Most Engaging Social Media Posts</vt:lpstr>
      <vt:lpstr>Actions to Consider</vt:lpstr>
      <vt:lpstr>Actions to Enhance NPN Communication Efforts </vt:lpstr>
      <vt:lpstr>Appendix</vt:lpstr>
      <vt:lpstr>High-Reach Posts by NASW (naswsocialworkers)</vt:lpstr>
      <vt:lpstr>High-Reach Posts by AAP (ameracadpeds)</vt:lpstr>
      <vt:lpstr>Media Types –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Krause, Diane</dc:creator>
  <cp:lastModifiedBy>Chyka, Katherine</cp:lastModifiedBy>
  <cp:revision>68</cp:revision>
  <dcterms:created xsi:type="dcterms:W3CDTF">2024-10-08T17:36:15Z</dcterms:created>
  <dcterms:modified xsi:type="dcterms:W3CDTF">2025-01-07T21:50:47Z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0x010100CB10B4F80D683A47A11876361CAACC30</vt:lpwstr>
  </property>
</Properties>
</file>